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  <p:sldMasterId id="2147483682" r:id="rId6"/>
    <p:sldMasterId id="2147483694" r:id="rId7"/>
  </p:sldMasterIdLst>
  <p:notesMasterIdLst>
    <p:notesMasterId r:id="rId81"/>
  </p:notesMasterIdLst>
  <p:sldIdLst>
    <p:sldId id="256" r:id="rId8"/>
    <p:sldId id="271" r:id="rId9"/>
    <p:sldId id="257" r:id="rId10"/>
    <p:sldId id="258" r:id="rId11"/>
    <p:sldId id="259" r:id="rId12"/>
    <p:sldId id="2147477802" r:id="rId13"/>
    <p:sldId id="2147477803" r:id="rId14"/>
    <p:sldId id="2147477804" r:id="rId15"/>
    <p:sldId id="2147477805" r:id="rId16"/>
    <p:sldId id="2147477806" r:id="rId17"/>
    <p:sldId id="2147477807" r:id="rId18"/>
    <p:sldId id="2147477808" r:id="rId19"/>
    <p:sldId id="2147477809" r:id="rId20"/>
    <p:sldId id="2147477810" r:id="rId21"/>
    <p:sldId id="2147477811" r:id="rId22"/>
    <p:sldId id="2147477812" r:id="rId23"/>
    <p:sldId id="2147477813" r:id="rId24"/>
    <p:sldId id="2147477814" r:id="rId25"/>
    <p:sldId id="2147477815" r:id="rId26"/>
    <p:sldId id="2147477816" r:id="rId27"/>
    <p:sldId id="2147477817" r:id="rId28"/>
    <p:sldId id="2147477818" r:id="rId29"/>
    <p:sldId id="2147477819" r:id="rId30"/>
    <p:sldId id="2147477820" r:id="rId31"/>
    <p:sldId id="260" r:id="rId32"/>
    <p:sldId id="273" r:id="rId33"/>
    <p:sldId id="261" r:id="rId34"/>
    <p:sldId id="262" r:id="rId35"/>
    <p:sldId id="2147477830" r:id="rId36"/>
    <p:sldId id="2485" r:id="rId37"/>
    <p:sldId id="2486" r:id="rId38"/>
    <p:sldId id="2508" r:id="rId39"/>
    <p:sldId id="2487" r:id="rId40"/>
    <p:sldId id="2488" r:id="rId41"/>
    <p:sldId id="263" r:id="rId42"/>
    <p:sldId id="274" r:id="rId43"/>
    <p:sldId id="264" r:id="rId44"/>
    <p:sldId id="265" r:id="rId45"/>
    <p:sldId id="2147477821" r:id="rId46"/>
    <p:sldId id="2147477822" r:id="rId47"/>
    <p:sldId id="2147477823" r:id="rId48"/>
    <p:sldId id="2147477824" r:id="rId49"/>
    <p:sldId id="2147477825" r:id="rId50"/>
    <p:sldId id="2147477826" r:id="rId51"/>
    <p:sldId id="2147477827" r:id="rId52"/>
    <p:sldId id="2147477828" r:id="rId53"/>
    <p:sldId id="2147477829" r:id="rId54"/>
    <p:sldId id="2147477831" r:id="rId55"/>
    <p:sldId id="266" r:id="rId56"/>
    <p:sldId id="267" r:id="rId57"/>
    <p:sldId id="2147477832" r:id="rId58"/>
    <p:sldId id="2147477833" r:id="rId59"/>
    <p:sldId id="2147477782" r:id="rId60"/>
    <p:sldId id="2147477783" r:id="rId61"/>
    <p:sldId id="2147477784" r:id="rId62"/>
    <p:sldId id="285" r:id="rId63"/>
    <p:sldId id="2147477786" r:id="rId64"/>
    <p:sldId id="9531" r:id="rId65"/>
    <p:sldId id="378" r:id="rId66"/>
    <p:sldId id="389" r:id="rId67"/>
    <p:sldId id="2147477800" r:id="rId68"/>
    <p:sldId id="2147477785" r:id="rId69"/>
    <p:sldId id="2147477801" r:id="rId70"/>
    <p:sldId id="2147477834" r:id="rId71"/>
    <p:sldId id="268" r:id="rId72"/>
    <p:sldId id="2147477835" r:id="rId73"/>
    <p:sldId id="2147477836" r:id="rId74"/>
    <p:sldId id="2147477837" r:id="rId75"/>
    <p:sldId id="269" r:id="rId76"/>
    <p:sldId id="276" r:id="rId77"/>
    <p:sldId id="277" r:id="rId78"/>
    <p:sldId id="270" r:id="rId79"/>
    <p:sldId id="278" r:id="rId8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CBDB4-CDD8-4AF3-90A3-F465CCAD791E}" v="38" dt="2025-12-04T15:42:35.7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theme" Target="theme/theme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notesMaster" Target="notesMasters/notesMaster1.xml"/><Relationship Id="rId86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microsoft.com/office/2015/10/relationships/revisionInfo" Target="revisionInfo.xml"/><Relationship Id="rId61" Type="http://schemas.openxmlformats.org/officeDocument/2006/relationships/slide" Target="slides/slide54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élix COMMINGES" userId="eb085ddf-d2bf-4bbe-b742-f2e4fbc8e640" providerId="ADAL" clId="{0D2DB26C-2601-4972-9CCE-031FC5FCB4F7}"/>
    <pc:docChg chg="addSld delSld modSld sldOrd">
      <pc:chgData name="Félix COMMINGES" userId="eb085ddf-d2bf-4bbe-b742-f2e4fbc8e640" providerId="ADAL" clId="{0D2DB26C-2601-4972-9CCE-031FC5FCB4F7}" dt="2025-12-04T15:42:44.430" v="263" actId="255"/>
      <pc:docMkLst>
        <pc:docMk/>
      </pc:docMkLst>
      <pc:sldChg chg="modSp mod">
        <pc:chgData name="Félix COMMINGES" userId="eb085ddf-d2bf-4bbe-b742-f2e4fbc8e640" providerId="ADAL" clId="{0D2DB26C-2601-4972-9CCE-031FC5FCB4F7}" dt="2025-12-04T15:13:42.581" v="26"/>
        <pc:sldMkLst>
          <pc:docMk/>
          <pc:sldMk cId="0" sldId="256"/>
        </pc:sldMkLst>
        <pc:spChg chg="mod">
          <ac:chgData name="Félix COMMINGES" userId="eb085ddf-d2bf-4bbe-b742-f2e4fbc8e640" providerId="ADAL" clId="{0D2DB26C-2601-4972-9CCE-031FC5FCB4F7}" dt="2025-12-04T15:13:18.289" v="25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Félix COMMINGES" userId="eb085ddf-d2bf-4bbe-b742-f2e4fbc8e640" providerId="ADAL" clId="{0D2DB26C-2601-4972-9CCE-031FC5FCB4F7}" dt="2025-12-04T15:13:42.581" v="26"/>
          <ac:spMkLst>
            <pc:docMk/>
            <pc:sldMk cId="0" sldId="256"/>
            <ac:spMk id="5" creationId="{B651621F-E0BA-7F6C-4629-CD37931A05A6}"/>
          </ac:spMkLst>
        </pc:spChg>
      </pc:sldChg>
      <pc:sldChg chg="modSp mod">
        <pc:chgData name="Félix COMMINGES" userId="eb085ddf-d2bf-4bbe-b742-f2e4fbc8e640" providerId="ADAL" clId="{0D2DB26C-2601-4972-9CCE-031FC5FCB4F7}" dt="2025-12-04T15:17:09.541" v="62" actId="1076"/>
        <pc:sldMkLst>
          <pc:docMk/>
          <pc:sldMk cId="0" sldId="257"/>
        </pc:sldMkLst>
        <pc:spChg chg="mod">
          <ac:chgData name="Félix COMMINGES" userId="eb085ddf-d2bf-4bbe-b742-f2e4fbc8e640" providerId="ADAL" clId="{0D2DB26C-2601-4972-9CCE-031FC5FCB4F7}" dt="2025-12-04T15:17:09.541" v="62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Félix COMMINGES" userId="eb085ddf-d2bf-4bbe-b742-f2e4fbc8e640" providerId="ADAL" clId="{0D2DB26C-2601-4972-9CCE-031FC5FCB4F7}" dt="2025-12-04T15:16:03.747" v="55" actId="1076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Félix COMMINGES" userId="eb085ddf-d2bf-4bbe-b742-f2e4fbc8e640" providerId="ADAL" clId="{0D2DB26C-2601-4972-9CCE-031FC5FCB4F7}" dt="2025-12-04T15:18:04.540" v="66" actId="255"/>
        <pc:sldMkLst>
          <pc:docMk/>
          <pc:sldMk cId="0" sldId="258"/>
        </pc:sldMkLst>
        <pc:spChg chg="mod">
          <ac:chgData name="Félix COMMINGES" userId="eb085ddf-d2bf-4bbe-b742-f2e4fbc8e640" providerId="ADAL" clId="{0D2DB26C-2601-4972-9CCE-031FC5FCB4F7}" dt="2025-12-04T15:18:04.540" v="66" actId="255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Félix COMMINGES" userId="eb085ddf-d2bf-4bbe-b742-f2e4fbc8e640" providerId="ADAL" clId="{0D2DB26C-2601-4972-9CCE-031FC5FCB4F7}" dt="2025-12-04T15:19:15.248" v="87" actId="122"/>
        <pc:sldMkLst>
          <pc:docMk/>
          <pc:sldMk cId="0" sldId="259"/>
        </pc:sldMkLst>
        <pc:spChg chg="mod">
          <ac:chgData name="Félix COMMINGES" userId="eb085ddf-d2bf-4bbe-b742-f2e4fbc8e640" providerId="ADAL" clId="{0D2DB26C-2601-4972-9CCE-031FC5FCB4F7}" dt="2025-12-04T15:19:15.248" v="87" actId="122"/>
          <ac:spMkLst>
            <pc:docMk/>
            <pc:sldMk cId="0" sldId="259"/>
            <ac:spMk id="2" creationId="{00000000-0000-0000-0000-000000000000}"/>
          </ac:spMkLst>
        </pc:spChg>
        <pc:spChg chg="mod">
          <ac:chgData name="Félix COMMINGES" userId="eb085ddf-d2bf-4bbe-b742-f2e4fbc8e640" providerId="ADAL" clId="{0D2DB26C-2601-4972-9CCE-031FC5FCB4F7}" dt="2025-12-04T15:18:47.731" v="82" actId="1076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Félix COMMINGES" userId="eb085ddf-d2bf-4bbe-b742-f2e4fbc8e640" providerId="ADAL" clId="{0D2DB26C-2601-4972-9CCE-031FC5FCB4F7}" dt="2025-12-04T15:20:59.744" v="94" actId="1076"/>
        <pc:sldMkLst>
          <pc:docMk/>
          <pc:sldMk cId="0" sldId="260"/>
        </pc:sldMkLst>
        <pc:spChg chg="mod">
          <ac:chgData name="Félix COMMINGES" userId="eb085ddf-d2bf-4bbe-b742-f2e4fbc8e640" providerId="ADAL" clId="{0D2DB26C-2601-4972-9CCE-031FC5FCB4F7}" dt="2025-12-04T15:20:59.744" v="94" actId="1076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Félix COMMINGES" userId="eb085ddf-d2bf-4bbe-b742-f2e4fbc8e640" providerId="ADAL" clId="{0D2DB26C-2601-4972-9CCE-031FC5FCB4F7}" dt="2025-12-04T15:23:28.147" v="108" actId="122"/>
        <pc:sldMkLst>
          <pc:docMk/>
          <pc:sldMk cId="0" sldId="261"/>
        </pc:sldMkLst>
        <pc:spChg chg="mod">
          <ac:chgData name="Félix COMMINGES" userId="eb085ddf-d2bf-4bbe-b742-f2e4fbc8e640" providerId="ADAL" clId="{0D2DB26C-2601-4972-9CCE-031FC5FCB4F7}" dt="2025-12-04T15:23:28.147" v="108" actId="122"/>
          <ac:spMkLst>
            <pc:docMk/>
            <pc:sldMk cId="0" sldId="261"/>
            <ac:spMk id="2" creationId="{00000000-0000-0000-0000-000000000000}"/>
          </ac:spMkLst>
        </pc:spChg>
        <pc:spChg chg="mod">
          <ac:chgData name="Félix COMMINGES" userId="eb085ddf-d2bf-4bbe-b742-f2e4fbc8e640" providerId="ADAL" clId="{0D2DB26C-2601-4972-9CCE-031FC5FCB4F7}" dt="2025-12-04T15:23:06.145" v="104" actId="1076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Félix COMMINGES" userId="eb085ddf-d2bf-4bbe-b742-f2e4fbc8e640" providerId="ADAL" clId="{0D2DB26C-2601-4972-9CCE-031FC5FCB4F7}" dt="2025-12-04T15:26:16.904" v="140" actId="255"/>
        <pc:sldMkLst>
          <pc:docMk/>
          <pc:sldMk cId="0" sldId="262"/>
        </pc:sldMkLst>
        <pc:spChg chg="mod">
          <ac:chgData name="Félix COMMINGES" userId="eb085ddf-d2bf-4bbe-b742-f2e4fbc8e640" providerId="ADAL" clId="{0D2DB26C-2601-4972-9CCE-031FC5FCB4F7}" dt="2025-12-04T15:26:16.904" v="140" actId="255"/>
          <ac:spMkLst>
            <pc:docMk/>
            <pc:sldMk cId="0" sldId="262"/>
            <ac:spMk id="2" creationId="{00000000-0000-0000-0000-000000000000}"/>
          </ac:spMkLst>
        </pc:spChg>
        <pc:spChg chg="mod">
          <ac:chgData name="Félix COMMINGES" userId="eb085ddf-d2bf-4bbe-b742-f2e4fbc8e640" providerId="ADAL" clId="{0D2DB26C-2601-4972-9CCE-031FC5FCB4F7}" dt="2025-12-04T15:25:53.388" v="137" actId="1076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Félix COMMINGES" userId="eb085ddf-d2bf-4bbe-b742-f2e4fbc8e640" providerId="ADAL" clId="{0D2DB26C-2601-4972-9CCE-031FC5FCB4F7}" dt="2025-12-04T15:30:08.529" v="169" actId="1076"/>
        <pc:sldMkLst>
          <pc:docMk/>
          <pc:sldMk cId="0" sldId="266"/>
        </pc:sldMkLst>
        <pc:spChg chg="mod">
          <ac:chgData name="Félix COMMINGES" userId="eb085ddf-d2bf-4bbe-b742-f2e4fbc8e640" providerId="ADAL" clId="{0D2DB26C-2601-4972-9CCE-031FC5FCB4F7}" dt="2025-12-04T15:30:08.529" v="169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Félix COMMINGES" userId="eb085ddf-d2bf-4bbe-b742-f2e4fbc8e640" providerId="ADAL" clId="{0D2DB26C-2601-4972-9CCE-031FC5FCB4F7}" dt="2025-12-04T15:29:25.143" v="164" actId="1076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Félix COMMINGES" userId="eb085ddf-d2bf-4bbe-b742-f2e4fbc8e640" providerId="ADAL" clId="{0D2DB26C-2601-4972-9CCE-031FC5FCB4F7}" dt="2025-12-04T15:31:27.117" v="179" actId="1076"/>
        <pc:sldMkLst>
          <pc:docMk/>
          <pc:sldMk cId="0" sldId="267"/>
        </pc:sldMkLst>
        <pc:spChg chg="mod">
          <ac:chgData name="Félix COMMINGES" userId="eb085ddf-d2bf-4bbe-b742-f2e4fbc8e640" providerId="ADAL" clId="{0D2DB26C-2601-4972-9CCE-031FC5FCB4F7}" dt="2025-12-04T15:31:27.117" v="179" actId="1076"/>
          <ac:spMkLst>
            <pc:docMk/>
            <pc:sldMk cId="0" sldId="267"/>
            <ac:spMk id="2" creationId="{00000000-0000-0000-0000-000000000000}"/>
          </ac:spMkLst>
        </pc:spChg>
        <pc:spChg chg="mod">
          <ac:chgData name="Félix COMMINGES" userId="eb085ddf-d2bf-4bbe-b742-f2e4fbc8e640" providerId="ADAL" clId="{0D2DB26C-2601-4972-9CCE-031FC5FCB4F7}" dt="2025-12-04T15:30:50.654" v="174" actId="113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Félix COMMINGES" userId="eb085ddf-d2bf-4bbe-b742-f2e4fbc8e640" providerId="ADAL" clId="{0D2DB26C-2601-4972-9CCE-031FC5FCB4F7}" dt="2025-12-04T15:35:01.670" v="214" actId="207"/>
        <pc:sldMkLst>
          <pc:docMk/>
          <pc:sldMk cId="0" sldId="268"/>
        </pc:sldMkLst>
        <pc:spChg chg="mod">
          <ac:chgData name="Félix COMMINGES" userId="eb085ddf-d2bf-4bbe-b742-f2e4fbc8e640" providerId="ADAL" clId="{0D2DB26C-2601-4972-9CCE-031FC5FCB4F7}" dt="2025-12-04T15:35:01.670" v="214" actId="207"/>
          <ac:spMkLst>
            <pc:docMk/>
            <pc:sldMk cId="0" sldId="268"/>
            <ac:spMk id="2" creationId="{00000000-0000-0000-0000-000000000000}"/>
          </ac:spMkLst>
        </pc:spChg>
        <pc:spChg chg="mod">
          <ac:chgData name="Félix COMMINGES" userId="eb085ddf-d2bf-4bbe-b742-f2e4fbc8e640" providerId="ADAL" clId="{0D2DB26C-2601-4972-9CCE-031FC5FCB4F7}" dt="2025-12-04T15:34:45.238" v="211" actId="113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Félix COMMINGES" userId="eb085ddf-d2bf-4bbe-b742-f2e4fbc8e640" providerId="ADAL" clId="{0D2DB26C-2601-4972-9CCE-031FC5FCB4F7}" dt="2025-12-04T15:42:44.430" v="263" actId="255"/>
        <pc:sldMkLst>
          <pc:docMk/>
          <pc:sldMk cId="0" sldId="270"/>
        </pc:sldMkLst>
        <pc:spChg chg="mod">
          <ac:chgData name="Félix COMMINGES" userId="eb085ddf-d2bf-4bbe-b742-f2e4fbc8e640" providerId="ADAL" clId="{0D2DB26C-2601-4972-9CCE-031FC5FCB4F7}" dt="2025-12-04T15:42:44.430" v="263" actId="255"/>
          <ac:spMkLst>
            <pc:docMk/>
            <pc:sldMk cId="0" sldId="270"/>
            <ac:spMk id="2" creationId="{00000000-0000-0000-0000-000000000000}"/>
          </ac:spMkLst>
        </pc:spChg>
      </pc:sldChg>
      <pc:sldChg chg="modSp mod">
        <pc:chgData name="Félix COMMINGES" userId="eb085ddf-d2bf-4bbe-b742-f2e4fbc8e640" providerId="ADAL" clId="{0D2DB26C-2601-4972-9CCE-031FC5FCB4F7}" dt="2025-12-04T15:17:19.274" v="63" actId="1076"/>
        <pc:sldMkLst>
          <pc:docMk/>
          <pc:sldMk cId="1560100789" sldId="271"/>
        </pc:sldMkLst>
        <pc:spChg chg="mod">
          <ac:chgData name="Félix COMMINGES" userId="eb085ddf-d2bf-4bbe-b742-f2e4fbc8e640" providerId="ADAL" clId="{0D2DB26C-2601-4972-9CCE-031FC5FCB4F7}" dt="2025-12-04T15:15:37.749" v="43" actId="207"/>
          <ac:spMkLst>
            <pc:docMk/>
            <pc:sldMk cId="1560100789" sldId="271"/>
            <ac:spMk id="2" creationId="{BA95DDDD-EDC4-A8C9-58D7-442723D9AECD}"/>
          </ac:spMkLst>
        </pc:spChg>
        <pc:spChg chg="mod">
          <ac:chgData name="Félix COMMINGES" userId="eb085ddf-d2bf-4bbe-b742-f2e4fbc8e640" providerId="ADAL" clId="{0D2DB26C-2601-4972-9CCE-031FC5FCB4F7}" dt="2025-12-04T15:17:19.274" v="63" actId="1076"/>
          <ac:spMkLst>
            <pc:docMk/>
            <pc:sldMk cId="1560100789" sldId="271"/>
            <ac:spMk id="3" creationId="{B2A7C0C6-834F-DF97-CEDF-7EC08BF87378}"/>
          </ac:spMkLst>
        </pc:spChg>
      </pc:sldChg>
      <pc:sldChg chg="del">
        <pc:chgData name="Félix COMMINGES" userId="eb085ddf-d2bf-4bbe-b742-f2e4fbc8e640" providerId="ADAL" clId="{0D2DB26C-2601-4972-9CCE-031FC5FCB4F7}" dt="2025-12-04T15:19:59.410" v="88" actId="2696"/>
        <pc:sldMkLst>
          <pc:docMk/>
          <pc:sldMk cId="3938942666" sldId="272"/>
        </pc:sldMkLst>
      </pc:sldChg>
      <pc:sldChg chg="modSp mod">
        <pc:chgData name="Félix COMMINGES" userId="eb085ddf-d2bf-4bbe-b742-f2e4fbc8e640" providerId="ADAL" clId="{0D2DB26C-2601-4972-9CCE-031FC5FCB4F7}" dt="2025-12-04T15:22:38.940" v="102" actId="122"/>
        <pc:sldMkLst>
          <pc:docMk/>
          <pc:sldMk cId="286439289" sldId="273"/>
        </pc:sldMkLst>
        <pc:spChg chg="mod">
          <ac:chgData name="Félix COMMINGES" userId="eb085ddf-d2bf-4bbe-b742-f2e4fbc8e640" providerId="ADAL" clId="{0D2DB26C-2601-4972-9CCE-031FC5FCB4F7}" dt="2025-12-04T15:22:38.940" v="102" actId="122"/>
          <ac:spMkLst>
            <pc:docMk/>
            <pc:sldMk cId="286439289" sldId="273"/>
            <ac:spMk id="2" creationId="{0DFDA622-FAC6-2AB9-1B61-07F7BD5F8361}"/>
          </ac:spMkLst>
        </pc:spChg>
        <pc:spChg chg="mod">
          <ac:chgData name="Félix COMMINGES" userId="eb085ddf-d2bf-4bbe-b742-f2e4fbc8e640" providerId="ADAL" clId="{0D2DB26C-2601-4972-9CCE-031FC5FCB4F7}" dt="2025-12-04T15:21:59.916" v="97" actId="1076"/>
          <ac:spMkLst>
            <pc:docMk/>
            <pc:sldMk cId="286439289" sldId="273"/>
            <ac:spMk id="3" creationId="{62AC8107-6523-036C-8F42-AEFF69A0AAB4}"/>
          </ac:spMkLst>
        </pc:spChg>
      </pc:sldChg>
      <pc:sldChg chg="del">
        <pc:chgData name="Félix COMMINGES" userId="eb085ddf-d2bf-4bbe-b742-f2e4fbc8e640" providerId="ADAL" clId="{0D2DB26C-2601-4972-9CCE-031FC5FCB4F7}" dt="2025-12-04T15:27:55.777" v="152" actId="2696"/>
        <pc:sldMkLst>
          <pc:docMk/>
          <pc:sldMk cId="1069329652" sldId="275"/>
        </pc:sldMkLst>
      </pc:sldChg>
      <pc:sldChg chg="modSp">
        <pc:chgData name="Félix COMMINGES" userId="eb085ddf-d2bf-4bbe-b742-f2e4fbc8e640" providerId="ADAL" clId="{0D2DB26C-2601-4972-9CCE-031FC5FCB4F7}" dt="2025-12-04T15:40:17.651" v="247"/>
        <pc:sldMkLst>
          <pc:docMk/>
          <pc:sldMk cId="2337332278" sldId="276"/>
        </pc:sldMkLst>
        <pc:spChg chg="mod">
          <ac:chgData name="Félix COMMINGES" userId="eb085ddf-d2bf-4bbe-b742-f2e4fbc8e640" providerId="ADAL" clId="{0D2DB26C-2601-4972-9CCE-031FC5FCB4F7}" dt="2025-12-04T15:40:17.651" v="247"/>
          <ac:spMkLst>
            <pc:docMk/>
            <pc:sldMk cId="2337332278" sldId="276"/>
            <ac:spMk id="2" creationId="{33A546DB-4D3E-1CE1-87E4-7EF2064185CC}"/>
          </ac:spMkLst>
        </pc:spChg>
      </pc:sldChg>
      <pc:sldChg chg="modSp mod">
        <pc:chgData name="Félix COMMINGES" userId="eb085ddf-d2bf-4bbe-b742-f2e4fbc8e640" providerId="ADAL" clId="{0D2DB26C-2601-4972-9CCE-031FC5FCB4F7}" dt="2025-12-04T15:41:37.538" v="255" actId="1076"/>
        <pc:sldMkLst>
          <pc:docMk/>
          <pc:sldMk cId="3067333806" sldId="277"/>
        </pc:sldMkLst>
        <pc:spChg chg="mod">
          <ac:chgData name="Félix COMMINGES" userId="eb085ddf-d2bf-4bbe-b742-f2e4fbc8e640" providerId="ADAL" clId="{0D2DB26C-2601-4972-9CCE-031FC5FCB4F7}" dt="2025-12-04T15:41:37.538" v="255" actId="1076"/>
          <ac:spMkLst>
            <pc:docMk/>
            <pc:sldMk cId="3067333806" sldId="277"/>
            <ac:spMk id="2" creationId="{69AF13AE-0366-C6BC-05EA-6E0EC1A8A9D2}"/>
          </ac:spMkLst>
        </pc:spChg>
      </pc:sldChg>
      <pc:sldChg chg="modSp add mod ord">
        <pc:chgData name="Félix COMMINGES" userId="eb085ddf-d2bf-4bbe-b742-f2e4fbc8e640" providerId="ADAL" clId="{0D2DB26C-2601-4972-9CCE-031FC5FCB4F7}" dt="2025-12-04T15:27:00.259" v="148" actId="255"/>
        <pc:sldMkLst>
          <pc:docMk/>
          <pc:sldMk cId="661053231" sldId="2147477830"/>
        </pc:sldMkLst>
        <pc:spChg chg="mod">
          <ac:chgData name="Félix COMMINGES" userId="eb085ddf-d2bf-4bbe-b742-f2e4fbc8e640" providerId="ADAL" clId="{0D2DB26C-2601-4972-9CCE-031FC5FCB4F7}" dt="2025-12-04T15:27:00.259" v="148" actId="255"/>
          <ac:spMkLst>
            <pc:docMk/>
            <pc:sldMk cId="661053231" sldId="2147477830"/>
            <ac:spMk id="2" creationId="{870291C3-DB28-1FD5-628C-82033AD44858}"/>
          </ac:spMkLst>
        </pc:spChg>
        <pc:spChg chg="mod">
          <ac:chgData name="Félix COMMINGES" userId="eb085ddf-d2bf-4bbe-b742-f2e4fbc8e640" providerId="ADAL" clId="{0D2DB26C-2601-4972-9CCE-031FC5FCB4F7}" dt="2025-12-04T15:26:43.906" v="145" actId="1076"/>
          <ac:spMkLst>
            <pc:docMk/>
            <pc:sldMk cId="661053231" sldId="2147477830"/>
            <ac:spMk id="3" creationId="{2F5E3C04-9273-C201-EFB1-35A814B4C784}"/>
          </ac:spMkLst>
        </pc:spChg>
      </pc:sldChg>
      <pc:sldChg chg="modSp add mod ord">
        <pc:chgData name="Félix COMMINGES" userId="eb085ddf-d2bf-4bbe-b742-f2e4fbc8e640" providerId="ADAL" clId="{0D2DB26C-2601-4972-9CCE-031FC5FCB4F7}" dt="2025-12-04T15:28:58.234" v="162" actId="255"/>
        <pc:sldMkLst>
          <pc:docMk/>
          <pc:sldMk cId="3037988266" sldId="2147477831"/>
        </pc:sldMkLst>
        <pc:spChg chg="mod">
          <ac:chgData name="Félix COMMINGES" userId="eb085ddf-d2bf-4bbe-b742-f2e4fbc8e640" providerId="ADAL" clId="{0D2DB26C-2601-4972-9CCE-031FC5FCB4F7}" dt="2025-12-04T15:28:58.234" v="162" actId="255"/>
          <ac:spMkLst>
            <pc:docMk/>
            <pc:sldMk cId="3037988266" sldId="2147477831"/>
            <ac:spMk id="3" creationId="{AD78813A-7634-6A5B-DC91-AD9738CEC599}"/>
          </ac:spMkLst>
        </pc:spChg>
      </pc:sldChg>
      <pc:sldChg chg="modSp add mod ord">
        <pc:chgData name="Félix COMMINGES" userId="eb085ddf-d2bf-4bbe-b742-f2e4fbc8e640" providerId="ADAL" clId="{0D2DB26C-2601-4972-9CCE-031FC5FCB4F7}" dt="2025-12-04T15:32:23.073" v="190" actId="122"/>
        <pc:sldMkLst>
          <pc:docMk/>
          <pc:sldMk cId="848171897" sldId="2147477832"/>
        </pc:sldMkLst>
        <pc:spChg chg="mod">
          <ac:chgData name="Félix COMMINGES" userId="eb085ddf-d2bf-4bbe-b742-f2e4fbc8e640" providerId="ADAL" clId="{0D2DB26C-2601-4972-9CCE-031FC5FCB4F7}" dt="2025-12-04T15:32:17.230" v="189" actId="1076"/>
          <ac:spMkLst>
            <pc:docMk/>
            <pc:sldMk cId="848171897" sldId="2147477832"/>
            <ac:spMk id="2" creationId="{F0A32788-5A2F-FADA-C8BA-82DF7E3C9B06}"/>
          </ac:spMkLst>
        </pc:spChg>
        <pc:spChg chg="mod">
          <ac:chgData name="Félix COMMINGES" userId="eb085ddf-d2bf-4bbe-b742-f2e4fbc8e640" providerId="ADAL" clId="{0D2DB26C-2601-4972-9CCE-031FC5FCB4F7}" dt="2025-12-04T15:32:23.073" v="190" actId="122"/>
          <ac:spMkLst>
            <pc:docMk/>
            <pc:sldMk cId="848171897" sldId="2147477832"/>
            <ac:spMk id="3" creationId="{F4A25BCB-8FE1-CFC9-28E6-E673E3E6AE36}"/>
          </ac:spMkLst>
        </pc:spChg>
      </pc:sldChg>
      <pc:sldChg chg="modSp add mod">
        <pc:chgData name="Félix COMMINGES" userId="eb085ddf-d2bf-4bbe-b742-f2e4fbc8e640" providerId="ADAL" clId="{0D2DB26C-2601-4972-9CCE-031FC5FCB4F7}" dt="2025-12-04T15:33:03.580" v="197" actId="207"/>
        <pc:sldMkLst>
          <pc:docMk/>
          <pc:sldMk cId="1172327997" sldId="2147477833"/>
        </pc:sldMkLst>
        <pc:spChg chg="mod">
          <ac:chgData name="Félix COMMINGES" userId="eb085ddf-d2bf-4bbe-b742-f2e4fbc8e640" providerId="ADAL" clId="{0D2DB26C-2601-4972-9CCE-031FC5FCB4F7}" dt="2025-12-04T15:33:03.580" v="197" actId="207"/>
          <ac:spMkLst>
            <pc:docMk/>
            <pc:sldMk cId="1172327997" sldId="2147477833"/>
            <ac:spMk id="2" creationId="{606F5C0C-EBF1-93C7-F4E1-79E4B45264D0}"/>
          </ac:spMkLst>
        </pc:spChg>
        <pc:spChg chg="mod">
          <ac:chgData name="Félix COMMINGES" userId="eb085ddf-d2bf-4bbe-b742-f2e4fbc8e640" providerId="ADAL" clId="{0D2DB26C-2601-4972-9CCE-031FC5FCB4F7}" dt="2025-12-04T15:32:41.224" v="193" actId="1076"/>
          <ac:spMkLst>
            <pc:docMk/>
            <pc:sldMk cId="1172327997" sldId="2147477833"/>
            <ac:spMk id="3" creationId="{F1C615B0-0D41-4937-765A-6C1A161649AD}"/>
          </ac:spMkLst>
        </pc:spChg>
      </pc:sldChg>
      <pc:sldChg chg="modSp add mod ord">
        <pc:chgData name="Félix COMMINGES" userId="eb085ddf-d2bf-4bbe-b742-f2e4fbc8e640" providerId="ADAL" clId="{0D2DB26C-2601-4972-9CCE-031FC5FCB4F7}" dt="2025-12-04T15:34:08.160" v="206" actId="1076"/>
        <pc:sldMkLst>
          <pc:docMk/>
          <pc:sldMk cId="324926511" sldId="2147477834"/>
        </pc:sldMkLst>
        <pc:spChg chg="mod">
          <ac:chgData name="Félix COMMINGES" userId="eb085ddf-d2bf-4bbe-b742-f2e4fbc8e640" providerId="ADAL" clId="{0D2DB26C-2601-4972-9CCE-031FC5FCB4F7}" dt="2025-12-04T15:34:08.160" v="206" actId="1076"/>
          <ac:spMkLst>
            <pc:docMk/>
            <pc:sldMk cId="324926511" sldId="2147477834"/>
            <ac:spMk id="3" creationId="{0FA30039-7B29-47BC-6A7C-E72FEEE3A725}"/>
          </ac:spMkLst>
        </pc:spChg>
      </pc:sldChg>
      <pc:sldChg chg="modSp add mod">
        <pc:chgData name="Félix COMMINGES" userId="eb085ddf-d2bf-4bbe-b742-f2e4fbc8e640" providerId="ADAL" clId="{0D2DB26C-2601-4972-9CCE-031FC5FCB4F7}" dt="2025-12-04T15:35:47.846" v="223" actId="255"/>
        <pc:sldMkLst>
          <pc:docMk/>
          <pc:sldMk cId="588156312" sldId="2147477835"/>
        </pc:sldMkLst>
        <pc:spChg chg="mod">
          <ac:chgData name="Félix COMMINGES" userId="eb085ddf-d2bf-4bbe-b742-f2e4fbc8e640" providerId="ADAL" clId="{0D2DB26C-2601-4972-9CCE-031FC5FCB4F7}" dt="2025-12-04T15:35:47.846" v="223" actId="255"/>
          <ac:spMkLst>
            <pc:docMk/>
            <pc:sldMk cId="588156312" sldId="2147477835"/>
            <ac:spMk id="2" creationId="{6CCB4DFC-8473-F521-A237-B12922A8E8BD}"/>
          </ac:spMkLst>
        </pc:spChg>
        <pc:spChg chg="mod">
          <ac:chgData name="Félix COMMINGES" userId="eb085ddf-d2bf-4bbe-b742-f2e4fbc8e640" providerId="ADAL" clId="{0D2DB26C-2601-4972-9CCE-031FC5FCB4F7}" dt="2025-12-04T15:35:30.649" v="220" actId="113"/>
          <ac:spMkLst>
            <pc:docMk/>
            <pc:sldMk cId="588156312" sldId="2147477835"/>
            <ac:spMk id="3" creationId="{F3B81C2B-2C45-7AD7-C636-E12126AEB483}"/>
          </ac:spMkLst>
        </pc:spChg>
      </pc:sldChg>
      <pc:sldChg chg="modSp add mod">
        <pc:chgData name="Félix COMMINGES" userId="eb085ddf-d2bf-4bbe-b742-f2e4fbc8e640" providerId="ADAL" clId="{0D2DB26C-2601-4972-9CCE-031FC5FCB4F7}" dt="2025-12-04T15:36:52.402" v="236" actId="122"/>
        <pc:sldMkLst>
          <pc:docMk/>
          <pc:sldMk cId="3815968552" sldId="2147477836"/>
        </pc:sldMkLst>
        <pc:spChg chg="mod">
          <ac:chgData name="Félix COMMINGES" userId="eb085ddf-d2bf-4bbe-b742-f2e4fbc8e640" providerId="ADAL" clId="{0D2DB26C-2601-4972-9CCE-031FC5FCB4F7}" dt="2025-12-04T15:36:52.402" v="236" actId="122"/>
          <ac:spMkLst>
            <pc:docMk/>
            <pc:sldMk cId="3815968552" sldId="2147477836"/>
            <ac:spMk id="2" creationId="{4F515449-5991-EACA-7AEE-6072B6708E8D}"/>
          </ac:spMkLst>
        </pc:spChg>
        <pc:spChg chg="mod">
          <ac:chgData name="Félix COMMINGES" userId="eb085ddf-d2bf-4bbe-b742-f2e4fbc8e640" providerId="ADAL" clId="{0D2DB26C-2601-4972-9CCE-031FC5FCB4F7}" dt="2025-12-04T15:36:25.407" v="230" actId="1076"/>
          <ac:spMkLst>
            <pc:docMk/>
            <pc:sldMk cId="3815968552" sldId="2147477836"/>
            <ac:spMk id="3" creationId="{60488B76-86A3-920E-F986-45EF486B8D01}"/>
          </ac:spMkLst>
        </pc:spChg>
      </pc:sldChg>
      <pc:sldChg chg="modSp add mod">
        <pc:chgData name="Félix COMMINGES" userId="eb085ddf-d2bf-4bbe-b742-f2e4fbc8e640" providerId="ADAL" clId="{0D2DB26C-2601-4972-9CCE-031FC5FCB4F7}" dt="2025-12-04T15:37:52.623" v="246" actId="255"/>
        <pc:sldMkLst>
          <pc:docMk/>
          <pc:sldMk cId="4153360317" sldId="2147477837"/>
        </pc:sldMkLst>
        <pc:spChg chg="mod">
          <ac:chgData name="Félix COMMINGES" userId="eb085ddf-d2bf-4bbe-b742-f2e4fbc8e640" providerId="ADAL" clId="{0D2DB26C-2601-4972-9CCE-031FC5FCB4F7}" dt="2025-12-04T15:37:52.623" v="246" actId="255"/>
          <ac:spMkLst>
            <pc:docMk/>
            <pc:sldMk cId="4153360317" sldId="2147477837"/>
            <ac:spMk id="2" creationId="{F80849E3-233B-1524-326A-10E71C3B3171}"/>
          </ac:spMkLst>
        </pc:spChg>
        <pc:spChg chg="mod">
          <ac:chgData name="Félix COMMINGES" userId="eb085ddf-d2bf-4bbe-b742-f2e4fbc8e640" providerId="ADAL" clId="{0D2DB26C-2601-4972-9CCE-031FC5FCB4F7}" dt="2025-12-04T15:37:27.986" v="243" actId="1076"/>
          <ac:spMkLst>
            <pc:docMk/>
            <pc:sldMk cId="4153360317" sldId="2147477837"/>
            <ac:spMk id="3" creationId="{460EA3C6-73BD-9692-A8B0-33BE61C69E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27E7F-D4E8-4E53-90F2-0B8291DB1130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08700-2A90-4983-B523-46E1F771F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3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CFCA1-8B88-468F-B959-1271F5CE82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66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CFCA1-8B88-468F-B959-1271F5CE82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34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38BB0-83E2-B40C-A4B8-5CC1C288C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C7AE82-EDD7-6180-4975-1DCFF39E9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C7F3AF-9133-3D72-80A1-9FDA0F186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5A60C2-DF72-C70A-3D56-F8FA1437B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75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17 agences régionales dont 1 en Guadeloupe pour Guadeloupe /SXM/SBH </a:t>
            </a:r>
          </a:p>
          <a:p>
            <a:r>
              <a:rPr lang="fr-FR"/>
              <a:t>9 agents actuellement en Guadeloupe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37F48-65F0-4635-88AF-71D32CC80D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79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Une grande partie de nos aides s’articule aujourd'hui autour de la décarbonation des entreprises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4016-6869-47CA-B27D-4D91F71AFB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27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38BB0-83E2-B40C-A4B8-5CC1C288C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C7AE82-EDD7-6180-4975-1DCFF39E9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C7F3AF-9133-3D72-80A1-9FDA0F186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5A60C2-DF72-C70A-3D56-F8FA1437B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7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1 : </a:t>
            </a:r>
            <a:r>
              <a:rPr lang="fr-FR" sz="1200" kern="0">
                <a:latin typeface="Helvetica" pitchFamily="2" charset="0"/>
              </a:rPr>
              <a:t>É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tat des lieux global des pratiques de l'entreprise et de sa maturité sur le sujet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2 : </a:t>
            </a:r>
            <a:r>
              <a:rPr lang="fr-FR" sz="1200" kern="0">
                <a:latin typeface="Helvetica" pitchFamily="2" charset="0"/>
              </a:rPr>
              <a:t>Analyse de la performance carbone actuelle, ainsi que des risques et opportunités liés à la transition bas carbone</a:t>
            </a:r>
            <a:endParaRPr kumimoji="0" lang="fr-FR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3 : </a:t>
            </a:r>
            <a:r>
              <a:rPr lang="fr-FR" sz="1200" kern="0">
                <a:latin typeface="Helvetica" pitchFamily="2" charset="0"/>
              </a:rPr>
              <a:t>Vision long terme de l’entreprise dans un monde bas carbone, avec une feuille de route séquencée associée</a:t>
            </a:r>
            <a:endParaRPr kumimoji="0" lang="fr-FR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4 : </a:t>
            </a:r>
            <a:r>
              <a:rPr lang="fr-FR" sz="1200" kern="0">
                <a:latin typeface="Helvetica" pitchFamily="2" charset="0"/>
              </a:rPr>
              <a:t>Fixation d’une trajectoire de décarbonation, et plan stratégique à court/moyen termes </a:t>
            </a:r>
            <a:endParaRPr kumimoji="0" lang="fr-FR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5 : </a:t>
            </a:r>
            <a:r>
              <a:rPr lang="fr-FR" sz="1200" kern="0">
                <a:latin typeface="Helvetica" pitchFamily="2" charset="0"/>
              </a:rPr>
              <a:t>Élaboration d’un plan d’action traduisant les orientations stratégiques sur le court terme</a:t>
            </a:r>
            <a:endParaRPr kumimoji="0" lang="fr-FR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648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36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25AE-0456-F267-52CF-974AFE06A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B4E8EA-9FB4-0817-8367-8D2A28AAA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8B6CC6-9835-7F58-8A27-E596B1794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D87961-4B41-122A-578C-B33BB4220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96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69148" y="3393573"/>
            <a:ext cx="11949702" cy="2378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44738" y="6825678"/>
            <a:ext cx="7771387" cy="2075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B79C8-9C30-C5F0-6E43-E515811D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5932E6-D829-1488-1C4E-EE03E6172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C2576E-A495-8586-49D2-24A2E3BF9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AEF4B2-851A-45E9-B73D-7F8FFDEBB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4B6502-4B53-587C-8021-A6CC0AD4C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123668-5434-1444-92C4-076F97C8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F60-C9C7-47CF-89CE-F330E8278D6C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7E5585-871E-1C95-DD3E-83645D35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B27EDF-B71D-C88D-45D3-1C2CA758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A76-F928-47B4-8988-D5EF72DF3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9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CEDC2-6DA7-8F9F-1989-80CE120A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875FB5-FB38-ADD4-8FF6-ED2A6F08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F60-C9C7-47CF-89CE-F330E8278D6C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8B81B9-A08A-4A14-912B-95948911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36FA88-A113-BA4B-2883-98A23368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A76-F928-47B4-8988-D5EF72DF3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9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CE3E54-81E2-029C-9E69-A150A0F7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F60-C9C7-47CF-89CE-F330E8278D6C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91483D-D89C-CD82-B357-753CA523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BDC02A-7577-BD15-3609-1CCA8FF4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A76-F928-47B4-8988-D5EF72DF3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17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CECBF6-22BD-FC75-B10F-553B3647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A31346-FB62-6A88-3827-06D02C1AB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909F51-6A40-638E-8F4F-F4D80BF13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46E445-4FF2-F130-601A-07392218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F60-C9C7-47CF-89CE-F330E8278D6C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8EDC2A-C83F-D2B5-DDD7-8E08CD28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C635B3-0386-03EF-BF82-E0FBCD5A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A76-F928-47B4-8988-D5EF72DF3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796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1F4A1-2F85-3CC1-AD5F-48128F12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BF1DCD-6C0B-4FEF-8365-8AA084368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BF98BE-93D3-229B-33EB-D67EE4ED5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EF5B83-BBDF-7B23-E195-F162D9B2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F60-C9C7-47CF-89CE-F330E8278D6C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B014A2-AC43-DD48-703F-A4948C9C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489368-6AC4-1414-BB04-68A647BB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A76-F928-47B4-8988-D5EF72DF3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27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F39C1-F645-BB68-14D3-69436032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09546B-B37E-3F01-1539-382CC7616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37C93D-6CE3-092C-A627-E9A35862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F60-C9C7-47CF-89CE-F330E8278D6C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CE925C-1205-F6B1-74D4-3878966E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55117B-1142-7550-3975-6267BA8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A76-F928-47B4-8988-D5EF72DF3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44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1B39E2D-D071-BA63-44EF-F7062130A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75B0DB-FD54-8F38-1085-09E2E5AD3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8200C2-6D1B-8188-44A7-455E2C2E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F60-C9C7-47CF-89CE-F330E8278D6C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267791-9F07-A0BE-D468-DC727C39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AF6DA3-0ADD-A0A5-F69B-F2508B70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A76-F928-47B4-8988-D5EF72DF3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9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nus 1 colon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9" y="1155673"/>
            <a:ext cx="17083374" cy="198834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C957-4794-4E2B-BF03-49524A5CEBBE}" type="datetime1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régionale Océan Indien de l'ADEME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6" y="196093"/>
            <a:ext cx="1074408" cy="973433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8931" y="238523"/>
            <a:ext cx="777953" cy="88713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748989" y="9490359"/>
            <a:ext cx="167900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316" y="3588117"/>
            <a:ext cx="17083374" cy="51338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None/>
              <a:defRPr sz="2400" b="0"/>
            </a:lvl1pPr>
            <a:lvl2pPr marL="53817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None/>
              <a:defRPr sz="24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4446820-0AA1-4B7F-9CDE-D21DCFF98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563602" y="221678"/>
            <a:ext cx="4104594" cy="809307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50" b="0"/>
            </a:lvl1pPr>
            <a:lvl2pPr marL="53817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None/>
              <a:defRPr sz="24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4802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contenus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3" y="1155671"/>
            <a:ext cx="17083374" cy="198834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21/01/2021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JCR 2021 – Solaire thermique – AAP GIST Bilan 2020 &amp; Evolutions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6" y="196093"/>
            <a:ext cx="1074408" cy="973433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8930" y="238522"/>
            <a:ext cx="777951" cy="88713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748989" y="9490359"/>
            <a:ext cx="167900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312" y="3588117"/>
            <a:ext cx="17083374" cy="51338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None/>
              <a:defRPr sz="2400" b="0"/>
            </a:lvl1pPr>
            <a:lvl2pPr marL="538163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None/>
              <a:defRPr sz="24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4446820-0AA1-4B7F-9CDE-D21DCFF98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563600" y="221678"/>
            <a:ext cx="4104594" cy="809307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50" b="0"/>
            </a:lvl1pPr>
            <a:lvl2pPr marL="538163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None/>
              <a:defRPr sz="24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430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nus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1134000"/>
            <a:ext cx="17118000" cy="162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3E873AE1-5950-4748-95FC-98A910B14992}" type="datetime1">
              <a:rPr lang="fr-FR" smtClean="0"/>
              <a:pPr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fr-FR"/>
              <a:t>ADEME Provence-Alpes-Côte d’Azur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6" y="196093"/>
            <a:ext cx="1074408" cy="973433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8930" y="238522"/>
            <a:ext cx="777951" cy="88713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748989" y="9490359"/>
            <a:ext cx="167900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000" y="2970000"/>
            <a:ext cx="17118000" cy="62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None/>
              <a:defRPr sz="2700" b="0"/>
            </a:lvl1pPr>
            <a:lvl2pPr marL="538163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None/>
              <a:defRPr sz="24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90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519" y="1025137"/>
            <a:ext cx="5049302" cy="448250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38621" y="1067717"/>
            <a:ext cx="2196407" cy="25874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9050">
              <a:lnSpc>
                <a:spcPts val="2145"/>
              </a:lnSpc>
            </a:pPr>
            <a:r>
              <a:rPr lang="fr-FR"/>
              <a:t>AAP</a:t>
            </a:r>
            <a:r>
              <a:rPr lang="fr-FR" spc="-8"/>
              <a:t> </a:t>
            </a:r>
            <a:r>
              <a:rPr lang="fr-FR" spc="-15"/>
              <a:t>DECARB-</a:t>
            </a:r>
            <a:r>
              <a:rPr lang="fr-FR"/>
              <a:t>FLASH</a:t>
            </a:r>
            <a:r>
              <a:rPr lang="fr-FR" spc="45"/>
              <a:t> </a:t>
            </a:r>
            <a:r>
              <a:rPr lang="fr-FR"/>
              <a:t>2025-2027</a:t>
            </a:r>
            <a:r>
              <a:rPr lang="fr-FR" spc="-113"/>
              <a:t> </a:t>
            </a:r>
            <a:r>
              <a:rPr lang="fr-FR" spc="472"/>
              <a:t>–</a:t>
            </a:r>
            <a:r>
              <a:rPr lang="fr-FR" spc="23"/>
              <a:t> </a:t>
            </a:r>
            <a:r>
              <a:rPr lang="fr-FR"/>
              <a:t>DETI/SDIH</a:t>
            </a:r>
            <a:r>
              <a:rPr lang="fr-FR" spc="15"/>
              <a:t> </a:t>
            </a:r>
            <a:r>
              <a:rPr lang="fr-FR"/>
              <a:t>&amp;</a:t>
            </a:r>
            <a:r>
              <a:rPr lang="fr-FR" spc="23"/>
              <a:t> </a:t>
            </a:r>
            <a:r>
              <a:rPr lang="fr-FR" spc="-30"/>
              <a:t>SFPP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9050">
              <a:lnSpc>
                <a:spcPts val="2145"/>
              </a:lnSpc>
            </a:pPr>
            <a:r>
              <a:rPr lang="fr-FR" spc="-15"/>
              <a:t>05/06/2025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57150">
              <a:lnSpc>
                <a:spcPts val="2145"/>
              </a:lnSpc>
            </a:pPr>
            <a:fld id="{81D60167-4931-47E6-BA6A-407CBD079E47}" type="slidenum">
              <a:rPr lang="fr-FR" spc="-75" smtClean="0"/>
              <a:pPr marL="57150">
                <a:lnSpc>
                  <a:spcPts val="2145"/>
                </a:lnSpc>
              </a:pPr>
              <a:t>‹N°›</a:t>
            </a:fld>
            <a:endParaRPr lang="fr-FR" spc="-75"/>
          </a:p>
        </p:txBody>
      </p:sp>
    </p:spTree>
    <p:extLst>
      <p:ext uri="{BB962C8B-B14F-4D97-AF65-F5344CB8AC3E}">
        <p14:creationId xmlns:p14="http://schemas.microsoft.com/office/powerpoint/2010/main" val="3033698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991D7-C901-47CA-B1FF-EA8C1D49E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4D2F93-8E42-4C4A-ACD1-A2507FD0C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629FC7-3C50-407D-B1C3-84BCB34A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D3D2-E35A-48F9-B713-F31AC647E23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89DB0B-10A4-41B4-B541-50F1BC45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8B2CEB-9D80-4A29-8644-93C09394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7E60-14B3-4F10-A7C8-31BAC9AF0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9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A0C0B-2B3F-4F17-8681-67D40820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2651EC-7DEA-4330-8D94-5CD2DBF22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FB8FF5-A291-422B-89B6-6655473E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D3D2-E35A-48F9-B713-F31AC647E23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DCB7D5-D2A3-40FC-9C54-9FB4440E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EB5A0-4F03-4392-9F6C-10233AD5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7E60-14B3-4F10-A7C8-31BAC9AF0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992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64879-E5E8-405F-B49F-FF4B0660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6DA76E-6721-43DE-9A9C-9AA95085B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C22744-7854-4800-8B51-4653E233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D3D2-E35A-48F9-B713-F31AC647E23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889F68-2088-4504-A0DC-E32689EB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9FCDB0-5A23-4BA8-BB20-B2176560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7E60-14B3-4F10-A7C8-31BAC9AF0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725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7AFD3-772A-4E9F-B298-21ADD839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8F042F-7FE5-4036-BF6F-209F897EF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36D2DD-50F1-4EB7-9803-8C8FCD199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5EB637-F82F-4C96-A286-222C2AB8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D3D2-E35A-48F9-B713-F31AC647E23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F5E657-058D-4631-8E0C-BE5AB0DD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BBAB38-F659-41F6-B726-2226DA7E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7E60-14B3-4F10-A7C8-31BAC9AF0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9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4A6A7-0CA7-4DA1-8796-1A2F46F6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F5BA70-13E2-48E1-9ECE-D896EB48A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BF86F2-F2AE-4CC6-9757-BA6EF6CC6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890F3B-74C2-4C56-B4A6-27324D479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BBD96D-35AA-477B-BD55-F89441F52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AA5F51-23D6-4DBF-8635-72230683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D3D2-E35A-48F9-B713-F31AC647E23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5821-8033-4B95-A415-789D9F46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5E4CCF-9A8C-446C-9AFA-B61B1AF2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7E60-14B3-4F10-A7C8-31BAC9AF0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845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75BE1-CBE7-43B1-802C-D30115EB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F8BA11-4AFD-4605-ABBD-78617963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D3D2-E35A-48F9-B713-F31AC647E23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519EFB-8E19-4E0E-8994-A91ACBC5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D4C3A9-21FE-4FB1-9E52-00B96E2D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7E60-14B3-4F10-A7C8-31BAC9AF0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578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1E908A-6632-451D-B455-52F630130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D3D2-E35A-48F9-B713-F31AC647E23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ED0FE4-CEFB-44C4-AED2-1E01B686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D71F52-0616-4137-AF9E-D2102A0E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7E60-14B3-4F10-A7C8-31BAC9AF0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23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F6EAB-E1E3-42F6-9C81-8A9DAE54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11F257-D3CD-4E4A-8FF7-9F5DA801F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0DEAF0-F5F0-4FA2-A139-9FFB22907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F430F1-3139-41AB-8CBD-48BF8E5A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D3D2-E35A-48F9-B713-F31AC647E23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F58629-CE2E-4832-9AD1-015E9881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365E08-486B-4779-A53B-27C2AE9B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7E60-14B3-4F10-A7C8-31BAC9AF0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267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96010-723E-44A2-8B3D-CD16F039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387688C-5CC3-496D-AFE0-AF648C34E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52BCBA-D989-4165-AEAF-9975ACF91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902151-E1B9-420A-9085-9A9EE137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D3D2-E35A-48F9-B713-F31AC647E23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B8EFBA-B70F-4793-9349-12CC05B3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84BD38-D341-4E2D-84EC-F72A732A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7E60-14B3-4F10-A7C8-31BAC9AF0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5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4F12F-0D3E-441A-BB74-799C5BCC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ACC459-1088-4FEA-979A-173C80197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16B61B-DAC0-4085-A62A-F958038D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D3D2-E35A-48F9-B713-F31AC647E23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C4FB9E-A2FC-4E98-9A9E-22E923BA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599036-A7FE-4617-A930-9CA9B28B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7E60-14B3-4F10-A7C8-31BAC9AF0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735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F403C7A-C127-469A-A076-3E7BDF73A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620499-1AFD-42F0-A8BF-E0D0C43A4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C5DC58-C9B3-46A7-B556-C0B9A926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D3D2-E35A-48F9-B713-F31AC647E23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B9B385-DFF1-490A-ADC3-475E8709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109B9C-E9BD-4CFB-9B6A-FBE57BEA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7E60-14B3-4F10-A7C8-31BAC9AF0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456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6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5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86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08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6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8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5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70874"/>
            <a:ext cx="18287999" cy="8315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03657" y="250936"/>
            <a:ext cx="1466849" cy="15525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080" y="383162"/>
            <a:ext cx="2400299" cy="1285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36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94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70874"/>
            <a:ext cx="18287999" cy="8315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03657" y="250936"/>
            <a:ext cx="1466849" cy="15525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080" y="383162"/>
            <a:ext cx="2400299" cy="1285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02C0F-FE91-BB12-6679-5C5AEB32B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29EA42-2B85-A51B-7AD1-812176D5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CC5A6F-B46C-937D-7F32-6E971AE8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F60-C9C7-47CF-89CE-F330E8278D6C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B25639-285F-A600-826D-CEEFB407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6EFC3E-C4B5-3CA7-456E-3209BB88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A76-F928-47B4-8988-D5EF72DF3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51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E36DE-F04D-04C3-0255-01B7AA67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153517-016C-5D38-FDD1-9FA6D783D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155995-D70B-CDCD-3134-8013D4C7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F60-C9C7-47CF-89CE-F330E8278D6C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384376-019B-69A0-20ED-208E9DA1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EAFA3A-7E10-0E66-5E49-3AF49A58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A76-F928-47B4-8988-D5EF72DF3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2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7D564-356D-9430-82CE-49153DD7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4D64F8-FED9-8548-D69B-2DFE8AFF9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6BB466-457A-6DA2-86A1-E0326BF0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F60-C9C7-47CF-89CE-F330E8278D6C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D49EF-6DA7-8CA4-8A73-3516F988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85A33F-91D5-066B-184E-F9DE7666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A76-F928-47B4-8988-D5EF72DF3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91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6EF81-5F62-CF6D-656C-5831CF2C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BB63E1-9300-0ABC-31F6-479812E73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1BF504-52B5-CA34-339E-7BCA8A04D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B1B27B-44BF-743D-880F-D5B81053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F60-C9C7-47CF-89CE-F330E8278D6C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AAFC74-7B56-36D8-B230-F20F81CF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B4B73C-DB15-2668-E453-3731F93D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9A76-F928-47B4-8988-D5EF72DF3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09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970874"/>
            <a:ext cx="18287999" cy="8315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03657" y="250936"/>
            <a:ext cx="1466849" cy="15525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3080" y="383162"/>
            <a:ext cx="2400299" cy="1285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1418" y="3526923"/>
            <a:ext cx="10625455" cy="2225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03020" y="3425497"/>
            <a:ext cx="10702290" cy="232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945674-A641-1614-95E0-179FC5D3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43F33B-EFCA-EB47-CDB7-E9A9AE815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45037C-0C5C-46AD-C034-370F8FCCB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29DF60-C9C7-47CF-89CE-F330E8278D6C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552B0-0DD4-C005-62CA-FCB9B22A5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EF5577-C288-BD52-7BF4-0716BBC12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589A76-F928-47B4-8988-D5EF72DF3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52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0C3313-BB24-483F-B879-C24BDA84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401E0B-9FD3-4E89-A37B-F12E9C2B3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B06B5A-31EA-41FA-8D6D-6EAD66F30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6D3D2-E35A-48F9-B713-F31AC647E23E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0ADF3B-8971-4F47-9C18-CC33F3C17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9A9E69-5976-4DC9-BAE8-A2205EC52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E60-14B3-4F10-A7C8-31BAC9AF0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59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6858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buFont typeface="Arial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34.jpe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s://agirpourlatransition.ademe.fr/entreprises/" TargetMode="Externa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18" Type="http://schemas.openxmlformats.org/officeDocument/2006/relationships/image" Target="../media/image8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pn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4" Type="http://schemas.openxmlformats.org/officeDocument/2006/relationships/image" Target="../media/image69.jpe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8.jpeg"/><Relationship Id="rId4" Type="http://schemas.openxmlformats.org/officeDocument/2006/relationships/hyperlink" Target="https://agirpourlatransition.ademe.fr/entreprises/mobilite-salaries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jonathan.muller@ademe.fr" TargetMode="Externa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A3E1.207D40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BA3E1.207D40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-1356852" y="3461322"/>
            <a:ext cx="17963534" cy="2152409"/>
          </a:xfrm>
          <a:prstGeom prst="rect">
            <a:avLst/>
          </a:prstGeom>
        </p:spPr>
        <p:txBody>
          <a:bodyPr vert="horz" wrap="square" lIns="0" tIns="1156233" rIns="0" bIns="0" rtlCol="0">
            <a:spAutoFit/>
          </a:bodyPr>
          <a:lstStyle/>
          <a:p>
            <a:pPr marL="3274060">
              <a:lnSpc>
                <a:spcPct val="100000"/>
              </a:lnSpc>
              <a:spcBef>
                <a:spcPts val="100"/>
              </a:spcBef>
            </a:pPr>
            <a:r>
              <a:rPr lang="fr-FR" sz="6400" spc="275" dirty="0"/>
              <a:t>Séminaire FEDOM – MEDEF Réunion</a:t>
            </a:r>
            <a:endParaRPr sz="64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651621F-E0BA-7F6C-4629-CD37931A05A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44738" y="6825678"/>
            <a:ext cx="7771387" cy="2585323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fr-FR" dirty="0"/>
              <a:t>Les enjeux du financement du secteur privé à La Réunion : quelles réponses opérationnelles à apporter 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1EF859-95B6-A414-7381-FB56357E026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nombre&#10;&#10;Le contenu généré par l’IA peut être incorrect.">
            <a:extLst>
              <a:ext uri="{FF2B5EF4-FFF2-40B4-BE49-F238E27FC236}">
                <a16:creationId xmlns:a16="http://schemas.microsoft.com/office/drawing/2014/main" id="{4E1A6373-8DCD-AA6D-02B4-A4A83928C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826" y="1270673"/>
            <a:ext cx="13340349" cy="9405350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9D93A80C-0A07-4C26-4D66-1CE24C27F4A0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2"/>
          <a:stretch>
            <a:fillRect/>
          </a:stretch>
        </p:blipFill>
        <p:spPr bwMode="auto">
          <a:xfrm>
            <a:off x="7502237" y="324028"/>
            <a:ext cx="3495152" cy="1092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62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469DCC7A-668C-5C54-B726-AA0752D0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826" y="1395934"/>
            <a:ext cx="13212348" cy="9295746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942E1556-9118-42AE-73A8-678AE88CF8A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3"/>
          <a:stretch>
            <a:fillRect/>
          </a:stretch>
        </p:blipFill>
        <p:spPr bwMode="auto">
          <a:xfrm>
            <a:off x="7502237" y="324028"/>
            <a:ext cx="3495152" cy="1074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03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E542455-489A-DB23-3049-F01B9CC95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10" y="1939185"/>
            <a:ext cx="13418636" cy="9461847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6D0AA697-581B-7F3A-5E13-AFCE311FDC8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39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Tracé&#10;&#10;Le contenu généré par l’IA peut être incorrect.">
            <a:extLst>
              <a:ext uri="{FF2B5EF4-FFF2-40B4-BE49-F238E27FC236}">
                <a16:creationId xmlns:a16="http://schemas.microsoft.com/office/drawing/2014/main" id="{3278CD07-3A62-340B-A9E0-657CDF1FE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13" y="1438146"/>
            <a:ext cx="13183773" cy="9305271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E8D337B1-F2C0-3EA3-A47B-7F48772B7B8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1"/>
          <a:stretch>
            <a:fillRect/>
          </a:stretch>
        </p:blipFill>
        <p:spPr bwMode="auto">
          <a:xfrm>
            <a:off x="7502237" y="324028"/>
            <a:ext cx="3495152" cy="1085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21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nombre&#10;&#10;Le contenu généré par l’IA peut être incorrect.">
            <a:extLst>
              <a:ext uri="{FF2B5EF4-FFF2-40B4-BE49-F238E27FC236}">
                <a16:creationId xmlns:a16="http://schemas.microsoft.com/office/drawing/2014/main" id="{05BD4F9E-BEEB-3988-555C-83E3B897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83" y="1093679"/>
            <a:ext cx="13181033" cy="9195669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FCF46FAE-FABF-07ED-C840-C55EBBD5E13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87"/>
          <a:stretch>
            <a:fillRect/>
          </a:stretch>
        </p:blipFill>
        <p:spPr bwMode="auto">
          <a:xfrm>
            <a:off x="7502237" y="324028"/>
            <a:ext cx="3495152" cy="1029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99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574EDA3-A64D-B8C4-2943-7EACB3DD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48" y="1892675"/>
            <a:ext cx="14298704" cy="10031504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9A63C023-461C-5522-7693-41C5F06C5A4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69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09AAF270-AFEA-EAF2-CEE8-A1C4C372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00" y="1966977"/>
            <a:ext cx="14810200" cy="8325894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8B6F410B-0DF2-5532-0EC3-7E00867741B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16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B4A4917-40B9-2856-CB28-F85B2E7D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75" r="-105" b="-190"/>
          <a:stretch>
            <a:fillRect/>
          </a:stretch>
        </p:blipFill>
        <p:spPr>
          <a:xfrm>
            <a:off x="1133019" y="2022672"/>
            <a:ext cx="16006323" cy="8262557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88C3E3D8-6E24-B8DA-C713-01993C72D1E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91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E6EE1BB7-C616-B8B1-52F6-EEA5F91AAC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85" r="-206" b="368"/>
          <a:stretch>
            <a:fillRect/>
          </a:stretch>
        </p:blipFill>
        <p:spPr>
          <a:xfrm>
            <a:off x="881127" y="2001686"/>
            <a:ext cx="16510101" cy="8523449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6CB9529B-0A5D-5879-67F8-08685E3B9E8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71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CDAC29C-72E0-75C9-B2B2-2AD2A7DD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51" r="-206" b="-373"/>
          <a:stretch>
            <a:fillRect/>
          </a:stretch>
        </p:blipFill>
        <p:spPr>
          <a:xfrm>
            <a:off x="1006390" y="1942447"/>
            <a:ext cx="16259579" cy="8483939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6A26493D-F079-2861-70BA-523162D8BC1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55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68D6B-2153-A516-4C12-D88D12148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A95DDDD-EDC4-A8C9-58D7-442723D9AECD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344738" y="6825678"/>
            <a:ext cx="7771387" cy="1045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500" marR="5080" indent="-1979295">
              <a:lnSpc>
                <a:spcPct val="116700"/>
              </a:lnSpc>
              <a:spcBef>
                <a:spcPts val="95"/>
              </a:spcBef>
            </a:pPr>
            <a:r>
              <a:rPr sz="3000" spc="315" dirty="0">
                <a:solidFill>
                  <a:srgbClr val="FFC000"/>
                </a:solidFill>
              </a:rPr>
              <a:t>par</a:t>
            </a:r>
            <a:r>
              <a:rPr sz="3000" spc="-65" dirty="0">
                <a:solidFill>
                  <a:srgbClr val="FFC000"/>
                </a:solidFill>
              </a:rPr>
              <a:t> </a:t>
            </a:r>
            <a:r>
              <a:rPr lang="fr-FR" sz="3000" dirty="0">
                <a:solidFill>
                  <a:srgbClr val="FFC000"/>
                </a:solidFill>
              </a:rPr>
              <a:t>Pierrick ROBERT, président de la CCI Réunion. </a:t>
            </a:r>
            <a:endParaRPr sz="3000" dirty="0">
              <a:solidFill>
                <a:srgbClr val="FFC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2A7C0C6-834F-DF97-CEDF-7EC08BF8737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89779" y="3461322"/>
            <a:ext cx="7624916" cy="2152409"/>
          </a:xfrm>
          <a:prstGeom prst="rect">
            <a:avLst/>
          </a:prstGeom>
        </p:spPr>
        <p:txBody>
          <a:bodyPr vert="horz" wrap="square" lIns="0" tIns="1156233" rIns="0" bIns="0" rtlCol="0">
            <a:spAutoFit/>
          </a:bodyPr>
          <a:lstStyle/>
          <a:p>
            <a:pPr marL="3274060">
              <a:lnSpc>
                <a:spcPct val="100000"/>
              </a:lnSpc>
              <a:spcBef>
                <a:spcPts val="100"/>
              </a:spcBef>
            </a:pPr>
            <a:r>
              <a:rPr lang="fr-FR" sz="6400" spc="275" dirty="0"/>
              <a:t>Bienvenue</a:t>
            </a:r>
            <a:endParaRPr sz="6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ABC29D-E71A-DDBA-9C5A-35F5E270B2B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100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1DC512EA-BAF5-2C57-D22F-1D2BFB1A3C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56" r="-206" b="-370"/>
          <a:stretch>
            <a:fillRect/>
          </a:stretch>
        </p:blipFill>
        <p:spPr>
          <a:xfrm>
            <a:off x="975074" y="1928161"/>
            <a:ext cx="16337869" cy="86065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D8ABC39-750A-1413-BB24-B8ED49E4E650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05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6BED7112-02FD-7BB5-E537-45634B64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50" r="206" b="368"/>
          <a:stretch>
            <a:fillRect/>
          </a:stretch>
        </p:blipFill>
        <p:spPr>
          <a:xfrm>
            <a:off x="1199041" y="1954712"/>
            <a:ext cx="15905587" cy="8335476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32F6AB04-A081-37D5-F576-C404EDE1B79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58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E5596C45-CA45-562C-8F3A-F4BDED0C5E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97" r="206" b="-373"/>
          <a:stretch>
            <a:fillRect/>
          </a:stretch>
        </p:blipFill>
        <p:spPr>
          <a:xfrm>
            <a:off x="1167726" y="1942447"/>
            <a:ext cx="15968216" cy="8342919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939AD295-6038-4FA2-8F8A-F737830A0C4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003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7E45272F-5FAB-0426-1730-0498FA50FD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50" r="-206" b="-368"/>
          <a:stretch>
            <a:fillRect/>
          </a:stretch>
        </p:blipFill>
        <p:spPr>
          <a:xfrm>
            <a:off x="818498" y="1960846"/>
            <a:ext cx="16651020" cy="87917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1A8ECB-3A19-D072-BCEC-96CCEE6A837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027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arte&#10;&#10;Le contenu généré par l’IA peut être incorrect.">
            <a:extLst>
              <a:ext uri="{FF2B5EF4-FFF2-40B4-BE49-F238E27FC236}">
                <a16:creationId xmlns:a16="http://schemas.microsoft.com/office/drawing/2014/main" id="{10F1A3D1-2AE8-D001-8848-12A86993C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1" y="121411"/>
            <a:ext cx="18081320" cy="100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04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2697200" y="3719147"/>
            <a:ext cx="12287162" cy="6243825"/>
          </a:xfrm>
          <a:prstGeom prst="rect">
            <a:avLst/>
          </a:prstGeom>
        </p:spPr>
        <p:txBody>
          <a:bodyPr vert="horz" wrap="square" lIns="0" tIns="584200" rIns="0" bIns="0" rtlCol="0" anchor="t">
            <a:spAutoFit/>
          </a:bodyPr>
          <a:lstStyle/>
          <a:p>
            <a:pPr marL="956310" marR="5080" indent="-944880" algn="ctr">
              <a:lnSpc>
                <a:spcPct val="114599"/>
              </a:lnSpc>
              <a:spcBef>
                <a:spcPts val="100"/>
              </a:spcBef>
            </a:pPr>
            <a:r>
              <a:rPr lang="fr-FR" sz="5400" spc="70" dirty="0"/>
              <a:t>1</a:t>
            </a:r>
            <a:r>
              <a:rPr lang="fr-FR" sz="5400" spc="70" baseline="30000" dirty="0"/>
              <a:t>ère</a:t>
            </a:r>
            <a:r>
              <a:rPr lang="fr-FR" sz="5400" spc="70" dirty="0"/>
              <a:t> séquence</a:t>
            </a:r>
            <a:br>
              <a:rPr lang="fr-FR" sz="5400" spc="70" dirty="0"/>
            </a:br>
            <a:r>
              <a:rPr lang="fr-FR" sz="5400" spc="70" dirty="0"/>
              <a:t> </a:t>
            </a:r>
            <a:br>
              <a:rPr lang="fr-FR" sz="5400" spc="70" dirty="0"/>
            </a:br>
            <a:br>
              <a:rPr lang="fr-FR" sz="5400" spc="70" dirty="0"/>
            </a:br>
            <a:r>
              <a:rPr lang="fr-FR" sz="5400" spc="70" dirty="0"/>
              <a:t> </a:t>
            </a:r>
            <a:r>
              <a:rPr lang="fr-FR" sz="5400" dirty="0"/>
              <a:t>Du développement à la transmission : consolider le capital des entreprises réunionnaises </a:t>
            </a:r>
            <a:endParaRPr lang="fr-FR" sz="5400" spc="175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CEA8D5-C293-FD4C-6C1B-988549A6A2C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C4AB0-F599-2310-8CEE-42E2C7745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DFDA622-FAC6-2AB9-1B61-07F7BD5F8361}"/>
              </a:ext>
            </a:extLst>
          </p:cNvPr>
          <p:cNvSpPr txBox="1"/>
          <p:nvPr/>
        </p:nvSpPr>
        <p:spPr>
          <a:xfrm>
            <a:off x="5178460" y="7512464"/>
            <a:ext cx="79311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 fontAlgn="base"/>
            <a:r>
              <a:rPr lang="fr-FR" sz="3000" b="1" dirty="0">
                <a:solidFill>
                  <a:srgbClr val="FFC000"/>
                </a:solidFill>
                <a:latin typeface="Trebuchet MS" panose="020B0603020202020204" pitchFamily="34" charset="0"/>
              </a:rPr>
              <a:t>Sarra BELDI VENCATACHELLUM, fondatrice de The Island Cosmetics, et </a:t>
            </a:r>
            <a:endParaRPr lang="en-US" sz="300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2AC8107-6523-036C-8F42-AEFF69A0AA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69149" y="3393573"/>
            <a:ext cx="11949702" cy="2014334"/>
          </a:xfrm>
          <a:prstGeom prst="rect">
            <a:avLst/>
          </a:prstGeom>
        </p:spPr>
        <p:txBody>
          <a:bodyPr vert="horz" wrap="square" lIns="0" tIns="584200" rIns="0" bIns="0" rtlCol="0">
            <a:spAutoFit/>
          </a:bodyPr>
          <a:lstStyle/>
          <a:p>
            <a:pPr marL="956944" marR="5080" indent="-944880" algn="ctr">
              <a:lnSpc>
                <a:spcPct val="114599"/>
              </a:lnSpc>
              <a:spcBef>
                <a:spcPts val="100"/>
              </a:spcBef>
            </a:pPr>
            <a:r>
              <a:rPr lang="fr-FR" dirty="0"/>
              <a:t>Développer et transmettre, le double défi de l’entrepreneur réunionnais</a:t>
            </a:r>
            <a:endParaRPr spc="175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4644CF-0F75-7422-F492-015B72039C6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39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5344738" y="6825678"/>
            <a:ext cx="7771387" cy="1500397"/>
          </a:xfrm>
          <a:prstGeom prst="rect">
            <a:avLst/>
          </a:prstGeom>
        </p:spPr>
        <p:txBody>
          <a:bodyPr vert="horz" wrap="square" lIns="0" tIns="462266" rIns="0" bIns="0" rtlCol="0">
            <a:spAutoFit/>
          </a:bodyPr>
          <a:lstStyle/>
          <a:p>
            <a:pPr marL="12700" marR="5080" indent="665480" algn="ctr">
              <a:lnSpc>
                <a:spcPct val="116700"/>
              </a:lnSpc>
              <a:spcBef>
                <a:spcPts val="95"/>
              </a:spcBef>
            </a:pPr>
            <a:r>
              <a:rPr lang="fr-FR" sz="3000" dirty="0">
                <a:solidFill>
                  <a:srgbClr val="FFC000"/>
                </a:solidFill>
              </a:rPr>
              <a:t>Michaël RICHARD, fondateur d’Impact Capital </a:t>
            </a:r>
            <a:endParaRPr sz="3000" dirty="0">
              <a:solidFill>
                <a:srgbClr val="FFC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169149" y="3706247"/>
            <a:ext cx="11949702" cy="1437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14599"/>
              </a:lnSpc>
              <a:spcBef>
                <a:spcPts val="100"/>
              </a:spcBef>
            </a:pPr>
            <a:r>
              <a:rPr lang="fr-FR" dirty="0"/>
              <a:t>Capital d’amorçage et transmission, deux maillons pour un écosystème solide </a:t>
            </a:r>
            <a:endParaRPr spc="105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CE606D-4EF8-FD89-B487-95F0DBFB028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7949" y="7275879"/>
            <a:ext cx="7513955" cy="15858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lang="fr-FR" sz="3000" b="1" dirty="0" err="1">
                <a:solidFill>
                  <a:srgbClr val="FFC000"/>
                </a:solidFill>
              </a:rPr>
              <a:t>Tansu</a:t>
            </a:r>
            <a:r>
              <a:rPr lang="fr-FR" sz="3000" b="1" dirty="0">
                <a:solidFill>
                  <a:srgbClr val="FFC000"/>
                </a:solidFill>
              </a:rPr>
              <a:t> AKBULUT, chargé de mission Ingénierie financière à La Réunion Développement</a:t>
            </a:r>
            <a:endParaRPr sz="3000" dirty="0">
              <a:solidFill>
                <a:srgbClr val="FFC000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0903" y="3629682"/>
            <a:ext cx="9661001" cy="2043188"/>
          </a:xfrm>
          <a:prstGeom prst="rect">
            <a:avLst/>
          </a:prstGeom>
        </p:spPr>
        <p:txBody>
          <a:bodyPr vert="horz" wrap="square" lIns="0" tIns="612775" rIns="0" bIns="0" rtlCol="0">
            <a:spAutoFit/>
          </a:bodyPr>
          <a:lstStyle/>
          <a:p>
            <a:pPr marL="2153285" marR="5080" indent="-1660525" algn="ctr">
              <a:lnSpc>
                <a:spcPct val="114599"/>
              </a:lnSpc>
              <a:spcBef>
                <a:spcPts val="100"/>
              </a:spcBef>
            </a:pPr>
            <a:r>
              <a:rPr lang="fr-FR" dirty="0"/>
              <a:t>         Business </a:t>
            </a:r>
            <a:r>
              <a:rPr lang="fr-FR" dirty="0" err="1"/>
              <a:t>angels</a:t>
            </a:r>
            <a:r>
              <a:rPr lang="fr-FR" dirty="0"/>
              <a:t>, catalyseurs </a:t>
            </a:r>
            <a:br>
              <a:rPr lang="fr-FR" dirty="0"/>
            </a:br>
            <a:r>
              <a:rPr lang="fr-FR" dirty="0"/>
              <a:t>de croissance et de confiance </a:t>
            </a:r>
            <a:endParaRPr spc="135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D078A8-6BB8-F9C4-387D-171FDC6EA08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BD3CE-413A-D9B3-571B-3A0D80076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0291C3-DB28-1FD5-628C-82033AD44858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344738" y="6825678"/>
            <a:ext cx="7771387" cy="1500397"/>
          </a:xfrm>
          <a:prstGeom prst="rect">
            <a:avLst/>
          </a:prstGeom>
        </p:spPr>
        <p:txBody>
          <a:bodyPr vert="horz" wrap="square" lIns="0" tIns="462266" rIns="0" bIns="0" rtlCol="0">
            <a:spAutoFit/>
          </a:bodyPr>
          <a:lstStyle/>
          <a:p>
            <a:pPr marL="12700" marR="5080" indent="665480" algn="ctr">
              <a:lnSpc>
                <a:spcPct val="116700"/>
              </a:lnSpc>
              <a:spcBef>
                <a:spcPts val="95"/>
              </a:spcBef>
            </a:pPr>
            <a:r>
              <a:rPr lang="fr-FR" sz="3000" dirty="0">
                <a:solidFill>
                  <a:srgbClr val="FFC000"/>
                </a:solidFill>
              </a:rPr>
              <a:t>Stéphane SCHLOGEL, directeur groupe Océan Indien Inter-Invest Outre-mer</a:t>
            </a:r>
            <a:endParaRPr sz="3000" dirty="0">
              <a:solidFill>
                <a:srgbClr val="FFC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F5E3C04-9273-C201-EFB1-35A814B4C7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69149" y="3912725"/>
            <a:ext cx="11949702" cy="1437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14599"/>
              </a:lnSpc>
              <a:spcBef>
                <a:spcPts val="100"/>
              </a:spcBef>
            </a:pPr>
            <a:r>
              <a:rPr lang="fr-FR" dirty="0"/>
              <a:t>Les fonds régionaux au service du capital des entreprises </a:t>
            </a:r>
            <a:endParaRPr spc="105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89D6E5-0242-DF13-B151-2BF4480BD23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05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9507" y="6869923"/>
            <a:ext cx="6208985" cy="1045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115" marR="5080" indent="-400050" algn="ctr">
              <a:lnSpc>
                <a:spcPct val="116700"/>
              </a:lnSpc>
              <a:spcBef>
                <a:spcPts val="95"/>
              </a:spcBef>
            </a:pPr>
            <a:r>
              <a:rPr lang="fr-FR" sz="3000" b="1" dirty="0">
                <a:solidFill>
                  <a:srgbClr val="FFC000"/>
                </a:solidFill>
                <a:latin typeface="Trebuchet MS" panose="020B0603020202020204" pitchFamily="34" charset="0"/>
              </a:rPr>
              <a:t>Hervé MARITON, ancien ministre, président de la FEDOM</a:t>
            </a:r>
            <a:r>
              <a:rPr lang="fr-FR" sz="3000" dirty="0">
                <a:solidFill>
                  <a:srgbClr val="FFC000"/>
                </a:solidFill>
                <a:latin typeface="Trebuchet MS" panose="020B0603020202020204" pitchFamily="34" charset="0"/>
              </a:rPr>
              <a:t> </a:t>
            </a:r>
            <a:endParaRPr sz="3000" dirty="0">
              <a:solidFill>
                <a:srgbClr val="FFC000"/>
              </a:solidFill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569929" y="3461322"/>
            <a:ext cx="11949702" cy="2152409"/>
          </a:xfrm>
          <a:prstGeom prst="rect">
            <a:avLst/>
          </a:prstGeom>
        </p:spPr>
        <p:txBody>
          <a:bodyPr vert="horz" wrap="square" lIns="0" tIns="1156233" rIns="0" bIns="0" rtlCol="0">
            <a:spAutoFit/>
          </a:bodyPr>
          <a:lstStyle/>
          <a:p>
            <a:pPr marL="3274060">
              <a:lnSpc>
                <a:spcPct val="100000"/>
              </a:lnSpc>
              <a:spcBef>
                <a:spcPts val="100"/>
              </a:spcBef>
            </a:pPr>
            <a:r>
              <a:rPr lang="fr-FR" sz="6400" spc="275" dirty="0"/>
              <a:t>Ouverture</a:t>
            </a:r>
            <a:endParaRPr sz="6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9811BF-2FCD-5C8B-10C2-36B24C6DC6F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995779AD-667E-0DD0-E90C-F1EC9FFA3AB6}"/>
              </a:ext>
            </a:extLst>
          </p:cNvPr>
          <p:cNvGrpSpPr/>
          <p:nvPr/>
        </p:nvGrpSpPr>
        <p:grpSpPr>
          <a:xfrm>
            <a:off x="1" y="1"/>
            <a:ext cx="17783303" cy="10003109"/>
            <a:chOff x="133567" y="0"/>
            <a:chExt cx="11855535" cy="6668739"/>
          </a:xfrm>
        </p:grpSpPr>
        <p:pic>
          <p:nvPicPr>
            <p:cNvPr id="12" name="Image 11" descr="Une image contenant texte, capture d’écran, carte de visite, Police&#10;&#10;Description générée automatiquement">
              <a:extLst>
                <a:ext uri="{FF2B5EF4-FFF2-40B4-BE49-F238E27FC236}">
                  <a16:creationId xmlns:a16="http://schemas.microsoft.com/office/drawing/2014/main" id="{B1BE11D4-61BE-3D05-746F-F04E3F1EB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67" y="0"/>
              <a:ext cx="11855535" cy="6668739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FD605BD-8966-A234-7E35-6613A12B0217}"/>
                </a:ext>
              </a:extLst>
            </p:cNvPr>
            <p:cNvSpPr txBox="1"/>
            <p:nvPr/>
          </p:nvSpPr>
          <p:spPr>
            <a:xfrm>
              <a:off x="1109707" y="3420122"/>
              <a:ext cx="834503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 defTabSz="1371600" rtl="0"/>
              <a:r>
                <a:rPr lang="fr-FR" sz="4200" b="1" kern="1200">
                  <a:solidFill>
                    <a:srgbClr val="E00E0E"/>
                  </a:solidFill>
                  <a:latin typeface="BRSonoma-Bold" panose="01000000000000000000" pitchFamily="50" charset="0"/>
                  <a:ea typeface="+mn-ea"/>
                  <a:cs typeface="+mn-cs"/>
                </a:rPr>
                <a:t>241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36D76207-710F-271E-542C-814FCB102D99}"/>
                </a:ext>
              </a:extLst>
            </p:cNvPr>
            <p:cNvSpPr txBox="1"/>
            <p:nvPr/>
          </p:nvSpPr>
          <p:spPr>
            <a:xfrm>
              <a:off x="4608989" y="3429000"/>
              <a:ext cx="834503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371600" rtl="0"/>
              <a:r>
                <a:rPr lang="fr-FR" sz="4200" b="1" kern="1200">
                  <a:solidFill>
                    <a:srgbClr val="E30F0F"/>
                  </a:solidFill>
                  <a:latin typeface="BRSonoma-Bold" panose="01000000000000000000" pitchFamily="50" charset="0"/>
                  <a:ea typeface="+mn-ea"/>
                  <a:cs typeface="+mn-cs"/>
                </a:rPr>
                <a:t>716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D09E6D2-7048-9E46-50D9-27544322AC79}"/>
                </a:ext>
              </a:extLst>
            </p:cNvPr>
            <p:cNvSpPr txBox="1"/>
            <p:nvPr/>
          </p:nvSpPr>
          <p:spPr>
            <a:xfrm>
              <a:off x="4608988" y="4114060"/>
              <a:ext cx="834503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371600" rtl="0"/>
              <a:r>
                <a:rPr lang="fr-FR" sz="4200" b="1" kern="1200">
                  <a:solidFill>
                    <a:srgbClr val="E30F0F"/>
                  </a:solidFill>
                  <a:latin typeface="BRSonoma-Bold" panose="01000000000000000000" pitchFamily="50" charset="0"/>
                  <a:ea typeface="+mn-ea"/>
                  <a:cs typeface="+mn-cs"/>
                </a:rPr>
                <a:t>181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020163D-DFE5-05A2-9611-710A317BF26D}"/>
                </a:ext>
              </a:extLst>
            </p:cNvPr>
            <p:cNvSpPr txBox="1"/>
            <p:nvPr/>
          </p:nvSpPr>
          <p:spPr>
            <a:xfrm>
              <a:off x="4279034" y="4799120"/>
              <a:ext cx="1334612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1371600" rtl="0"/>
              <a:r>
                <a:rPr lang="fr-FR" sz="4200" b="1" kern="1200">
                  <a:solidFill>
                    <a:srgbClr val="E30F0F"/>
                  </a:solidFill>
                  <a:latin typeface="BRSonoma-Bold" panose="01000000000000000000" pitchFamily="50" charset="0"/>
                  <a:ea typeface="+mn-ea"/>
                  <a:cs typeface="+mn-cs"/>
                </a:rPr>
                <a:t>61%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13E0E37-C1E3-C4F9-A67B-FB042344FEDF}"/>
                </a:ext>
              </a:extLst>
            </p:cNvPr>
            <p:cNvSpPr txBox="1"/>
            <p:nvPr/>
          </p:nvSpPr>
          <p:spPr>
            <a:xfrm>
              <a:off x="8352311" y="4255517"/>
              <a:ext cx="1566601" cy="415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371600" rtl="0"/>
              <a:r>
                <a:rPr lang="fr-FR" sz="3450" b="1" kern="1200">
                  <a:gradFill flip="none" rotWithShape="1">
                    <a:gsLst>
                      <a:gs pos="0">
                        <a:srgbClr val="E30F0F">
                          <a:shade val="30000"/>
                          <a:satMod val="115000"/>
                        </a:srgbClr>
                      </a:gs>
                      <a:gs pos="50000">
                        <a:srgbClr val="E30F0F">
                          <a:shade val="67500"/>
                          <a:satMod val="115000"/>
                        </a:srgbClr>
                      </a:gs>
                      <a:gs pos="100000">
                        <a:srgbClr val="E30F0F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BRSonoma-Bold" panose="01000000000000000000" pitchFamily="50" charset="0"/>
                  <a:ea typeface="+mn-ea"/>
                  <a:cs typeface="+mn-cs"/>
                </a:rPr>
                <a:t>43 Mds€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47C8AF0-91B5-32ED-78EE-0073A0EBE054}"/>
                </a:ext>
              </a:extLst>
            </p:cNvPr>
            <p:cNvSpPr txBox="1"/>
            <p:nvPr/>
          </p:nvSpPr>
          <p:spPr>
            <a:xfrm>
              <a:off x="8522466" y="4606928"/>
              <a:ext cx="121886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1371600" rtl="0"/>
              <a:r>
                <a:rPr lang="fr-FR" kern="1200">
                  <a:solidFill>
                    <a:srgbClr val="575E63"/>
                  </a:solidFill>
                  <a:latin typeface="Calibri" panose="020F0502020204030204"/>
                  <a:ea typeface="+mn-ea"/>
                  <a:cs typeface="+mn-cs"/>
                </a:rPr>
                <a:t>Encours collecte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79C5545-AE72-058B-0BAA-F3195AA821B1}"/>
                </a:ext>
              </a:extLst>
            </p:cNvPr>
            <p:cNvSpPr txBox="1"/>
            <p:nvPr/>
          </p:nvSpPr>
          <p:spPr>
            <a:xfrm>
              <a:off x="8396701" y="3481677"/>
              <a:ext cx="1566601" cy="415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371600" rtl="0"/>
              <a:r>
                <a:rPr lang="fr-FR" sz="3450" b="1" kern="1200">
                  <a:gradFill flip="none" rotWithShape="1">
                    <a:gsLst>
                      <a:gs pos="0">
                        <a:srgbClr val="E30F0F">
                          <a:shade val="30000"/>
                          <a:satMod val="115000"/>
                        </a:srgbClr>
                      </a:gs>
                      <a:gs pos="50000">
                        <a:srgbClr val="E30F0F">
                          <a:shade val="67500"/>
                          <a:satMod val="115000"/>
                        </a:srgbClr>
                      </a:gs>
                      <a:gs pos="100000">
                        <a:srgbClr val="E30F0F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BRSonoma-Bold" panose="01000000000000000000" pitchFamily="50" charset="0"/>
                  <a:ea typeface="+mn-ea"/>
                  <a:cs typeface="+mn-cs"/>
                </a:rPr>
                <a:t>3,7 Mds€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4022A21-6DB2-731E-6C77-768DC1E31360}"/>
                </a:ext>
              </a:extLst>
            </p:cNvPr>
            <p:cNvSpPr txBox="1"/>
            <p:nvPr/>
          </p:nvSpPr>
          <p:spPr>
            <a:xfrm>
              <a:off x="8570568" y="3859106"/>
              <a:ext cx="121886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1371600" rtl="0"/>
              <a:r>
                <a:rPr lang="fr-FR" kern="1200">
                  <a:solidFill>
                    <a:srgbClr val="575E63"/>
                  </a:solidFill>
                  <a:latin typeface="Calibri" panose="020F0502020204030204"/>
                  <a:ea typeface="+mn-ea"/>
                  <a:cs typeface="+mn-cs"/>
                </a:rPr>
                <a:t>Fonds propres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5B7CA39-B4D2-F2D7-4BE4-492FD04C0986}"/>
                </a:ext>
              </a:extLst>
            </p:cNvPr>
            <p:cNvSpPr txBox="1"/>
            <p:nvPr/>
          </p:nvSpPr>
          <p:spPr>
            <a:xfrm>
              <a:off x="9809715" y="3481677"/>
              <a:ext cx="1566601" cy="415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371600" rtl="0"/>
              <a:r>
                <a:rPr lang="fr-FR" sz="3450" b="1" kern="1200">
                  <a:gradFill flip="none" rotWithShape="1">
                    <a:gsLst>
                      <a:gs pos="0">
                        <a:srgbClr val="E30F0F">
                          <a:shade val="30000"/>
                          <a:satMod val="115000"/>
                        </a:srgbClr>
                      </a:gs>
                      <a:gs pos="50000">
                        <a:srgbClr val="E30F0F">
                          <a:shade val="67500"/>
                          <a:satMod val="115000"/>
                        </a:srgbClr>
                      </a:gs>
                      <a:gs pos="100000">
                        <a:srgbClr val="E30F0F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BRSonoma-Bold" panose="01000000000000000000" pitchFamily="50" charset="0"/>
                  <a:ea typeface="+mn-ea"/>
                  <a:cs typeface="+mn-cs"/>
                </a:rPr>
                <a:t>1,8 Md€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86866D7-44A6-14CE-166F-208A16AB98AE}"/>
                </a:ext>
              </a:extLst>
            </p:cNvPr>
            <p:cNvSpPr txBox="1"/>
            <p:nvPr/>
          </p:nvSpPr>
          <p:spPr>
            <a:xfrm>
              <a:off x="9983584" y="3852882"/>
              <a:ext cx="121886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1371600" rtl="0"/>
              <a:r>
                <a:rPr lang="fr-FR" kern="1200">
                  <a:solidFill>
                    <a:srgbClr val="575E63"/>
                  </a:solidFill>
                  <a:latin typeface="Calibri" panose="020F0502020204030204"/>
                  <a:ea typeface="+mn-ea"/>
                  <a:cs typeface="+mn-cs"/>
                </a:rPr>
                <a:t>Parts sociales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1630A51-22DB-CBA5-C21C-17B1ADC1D96E}"/>
                </a:ext>
              </a:extLst>
            </p:cNvPr>
            <p:cNvSpPr txBox="1"/>
            <p:nvPr/>
          </p:nvSpPr>
          <p:spPr>
            <a:xfrm>
              <a:off x="9789433" y="4249293"/>
              <a:ext cx="1566601" cy="415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371600" rtl="0"/>
              <a:r>
                <a:rPr lang="fr-FR" sz="3450" b="1" kern="1200">
                  <a:gradFill flip="none" rotWithShape="1">
                    <a:gsLst>
                      <a:gs pos="0">
                        <a:srgbClr val="E30F0F">
                          <a:shade val="30000"/>
                          <a:satMod val="115000"/>
                        </a:srgbClr>
                      </a:gs>
                      <a:gs pos="50000">
                        <a:srgbClr val="E30F0F">
                          <a:shade val="67500"/>
                          <a:satMod val="115000"/>
                        </a:srgbClr>
                      </a:gs>
                      <a:gs pos="100000">
                        <a:srgbClr val="E30F0F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BRSonoma-Bold" panose="01000000000000000000" pitchFamily="50" charset="0"/>
                  <a:ea typeface="+mn-ea"/>
                  <a:cs typeface="+mn-cs"/>
                </a:rPr>
                <a:t>35 Mds€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60C0E94-2A68-ACBB-C577-EDFC21E96D14}"/>
                </a:ext>
              </a:extLst>
            </p:cNvPr>
            <p:cNvSpPr txBox="1"/>
            <p:nvPr/>
          </p:nvSpPr>
          <p:spPr>
            <a:xfrm>
              <a:off x="9983584" y="4606928"/>
              <a:ext cx="121886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1371600" rtl="0"/>
              <a:r>
                <a:rPr lang="fr-FR" kern="1200">
                  <a:solidFill>
                    <a:srgbClr val="575E63"/>
                  </a:solidFill>
                  <a:latin typeface="Calibri" panose="020F0502020204030204"/>
                  <a:ea typeface="+mn-ea"/>
                  <a:cs typeface="+mn-cs"/>
                </a:rPr>
                <a:t>Encours crédits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57D0889-3871-D28A-AF7B-712A5FCDA8FB}"/>
                </a:ext>
              </a:extLst>
            </p:cNvPr>
            <p:cNvSpPr txBox="1"/>
            <p:nvPr/>
          </p:nvSpPr>
          <p:spPr>
            <a:xfrm>
              <a:off x="8717982" y="5094266"/>
              <a:ext cx="2242011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371600" rtl="0"/>
              <a:r>
                <a:rPr lang="fr-FR" sz="4800" b="1" kern="1200">
                  <a:gradFill flip="none" rotWithShape="1">
                    <a:gsLst>
                      <a:gs pos="0">
                        <a:srgbClr val="E30F0F">
                          <a:shade val="30000"/>
                          <a:satMod val="115000"/>
                        </a:srgbClr>
                      </a:gs>
                      <a:gs pos="50000">
                        <a:srgbClr val="E30F0F">
                          <a:shade val="67500"/>
                          <a:satMod val="115000"/>
                        </a:srgbClr>
                      </a:gs>
                      <a:gs pos="100000">
                        <a:srgbClr val="E30F0F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BRSonoma-Bold" panose="01000000000000000000" pitchFamily="50" charset="0"/>
                  <a:ea typeface="+mn-ea"/>
                  <a:cs typeface="+mn-cs"/>
                </a:rPr>
                <a:t>49,5 Mds€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14A4FFE-E4FA-09C7-6A57-5F68965ADCB8}"/>
                </a:ext>
              </a:extLst>
            </p:cNvPr>
            <p:cNvSpPr txBox="1"/>
            <p:nvPr/>
          </p:nvSpPr>
          <p:spPr>
            <a:xfrm>
              <a:off x="9229556" y="5544093"/>
              <a:ext cx="121886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1371600" rtl="0"/>
              <a:r>
                <a:rPr lang="fr-FR" sz="2700" kern="1200">
                  <a:solidFill>
                    <a:srgbClr val="575E63"/>
                  </a:solidFill>
                  <a:latin typeface="Calibri" panose="020F0502020204030204"/>
                  <a:ea typeface="+mn-ea"/>
                  <a:cs typeface="+mn-cs"/>
                </a:rPr>
                <a:t>Total bilan</a:t>
              </a:r>
            </a:p>
          </p:txBody>
        </p:sp>
      </p:grpSp>
      <p:pic>
        <p:nvPicPr>
          <p:cNvPr id="23" name="Image 2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4D77B286-D584-6053-7C0C-1A20AADE7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7" y="9687828"/>
            <a:ext cx="1342944" cy="5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33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209A4F05-2B38-6B3A-5234-575A5535F1D3}"/>
              </a:ext>
            </a:extLst>
          </p:cNvPr>
          <p:cNvGrpSpPr/>
          <p:nvPr/>
        </p:nvGrpSpPr>
        <p:grpSpPr>
          <a:xfrm>
            <a:off x="-13579" y="-1"/>
            <a:ext cx="18301580" cy="9854648"/>
            <a:chOff x="-9053" y="-34233"/>
            <a:chExt cx="12201053" cy="6863092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FA403DA-E301-9E16-6DB2-9727179F83B0}"/>
                </a:ext>
              </a:extLst>
            </p:cNvPr>
            <p:cNvGrpSpPr/>
            <p:nvPr/>
          </p:nvGrpSpPr>
          <p:grpSpPr>
            <a:xfrm>
              <a:off x="-9053" y="-34233"/>
              <a:ext cx="12201053" cy="6863092"/>
              <a:chOff x="-9053" y="-34233"/>
              <a:chExt cx="12201053" cy="6863092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D7EE6F7D-157C-46E8-926C-5FEA3F36A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9053" y="-34233"/>
                <a:ext cx="12201053" cy="6863092"/>
              </a:xfrm>
              <a:prstGeom prst="rect">
                <a:avLst/>
              </a:prstGeom>
            </p:spPr>
          </p:pic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586C15C-F176-C152-23AE-1E4486F09B66}"/>
                  </a:ext>
                </a:extLst>
              </p:cNvPr>
              <p:cNvSpPr txBox="1"/>
              <p:nvPr/>
            </p:nvSpPr>
            <p:spPr>
              <a:xfrm>
                <a:off x="896825" y="3233691"/>
                <a:ext cx="984638" cy="514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 defTabSz="1371600" rtl="0"/>
                <a:r>
                  <a:rPr lang="fr-FR" sz="4200" b="1" kern="1200">
                    <a:solidFill>
                      <a:srgbClr val="E30F0F"/>
                    </a:solidFill>
                    <a:latin typeface="BRSonoma-Bold" panose="01000000000000000000" pitchFamily="50" charset="0"/>
                    <a:ea typeface="+mn-ea"/>
                    <a:cs typeface="+mn-cs"/>
                  </a:rPr>
                  <a:t>1,3M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5F468FB-5901-B0CC-6B11-CF72EEC3601C}"/>
                  </a:ext>
                </a:extLst>
              </p:cNvPr>
              <p:cNvSpPr txBox="1"/>
              <p:nvPr/>
            </p:nvSpPr>
            <p:spPr>
              <a:xfrm>
                <a:off x="621439" y="3998649"/>
                <a:ext cx="1217483" cy="514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defTabSz="1371600" rtl="0"/>
                <a:r>
                  <a:rPr lang="fr-FR" sz="4200" b="1" kern="1200">
                    <a:solidFill>
                      <a:srgbClr val="E30F0F"/>
                    </a:solidFill>
                    <a:latin typeface="BRSonoma-Bold" panose="01000000000000000000" pitchFamily="50" charset="0"/>
                    <a:ea typeface="+mn-ea"/>
                    <a:cs typeface="+mn-cs"/>
                  </a:rPr>
                  <a:t>46,5K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F2212CF-195D-2ADF-C954-303E587321F3}"/>
                  </a:ext>
                </a:extLst>
              </p:cNvPr>
              <p:cNvSpPr txBox="1"/>
              <p:nvPr/>
            </p:nvSpPr>
            <p:spPr>
              <a:xfrm>
                <a:off x="892302" y="4832035"/>
                <a:ext cx="900986" cy="514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defTabSz="1371600" rtl="0"/>
                <a:r>
                  <a:rPr lang="fr-FR" sz="4200" b="1" kern="1200">
                    <a:solidFill>
                      <a:srgbClr val="E30F0F"/>
                    </a:solidFill>
                    <a:latin typeface="BRSonoma-Bold" panose="01000000000000000000" pitchFamily="50" charset="0"/>
                    <a:ea typeface="+mn-ea"/>
                    <a:cs typeface="+mn-cs"/>
                  </a:rPr>
                  <a:t> 7K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1E59A09-7FD5-D468-7C93-BDF6244176CD}"/>
                  </a:ext>
                </a:extLst>
              </p:cNvPr>
              <p:cNvSpPr txBox="1"/>
              <p:nvPr/>
            </p:nvSpPr>
            <p:spPr>
              <a:xfrm>
                <a:off x="5442014" y="5017809"/>
                <a:ext cx="1003176" cy="5465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defTabSz="1371600" rtl="0"/>
                <a:r>
                  <a:rPr lang="fr-FR" sz="4500" b="1" kern="1200">
                    <a:solidFill>
                      <a:srgbClr val="C60606"/>
                    </a:solidFill>
                    <a:latin typeface="BRSonoma-Bold" panose="01000000000000000000" pitchFamily="50" charset="0"/>
                    <a:ea typeface="+mn-ea"/>
                    <a:cs typeface="+mn-cs"/>
                  </a:rPr>
                  <a:t>74%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24E00CC-66B9-D684-46A5-FAFE5E5C2678}"/>
                  </a:ext>
                </a:extLst>
              </p:cNvPr>
              <p:cNvSpPr txBox="1"/>
              <p:nvPr/>
            </p:nvSpPr>
            <p:spPr>
              <a:xfrm>
                <a:off x="8717873" y="4137149"/>
                <a:ext cx="2325949" cy="7716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1371600" rtl="0"/>
                <a:r>
                  <a:rPr lang="fr-FR" sz="6600" b="1" kern="1200" spc="-225">
                    <a:gradFill flip="none" rotWithShape="1">
                      <a:gsLst>
                        <a:gs pos="0">
                          <a:srgbClr val="C60606">
                            <a:shade val="30000"/>
                            <a:satMod val="115000"/>
                          </a:srgbClr>
                        </a:gs>
                        <a:gs pos="50000">
                          <a:srgbClr val="C60606">
                            <a:shade val="67500"/>
                            <a:satMod val="115000"/>
                          </a:srgbClr>
                        </a:gs>
                        <a:gs pos="100000">
                          <a:srgbClr val="C60606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  <a:latin typeface="BRSonoma-Bold" panose="01000000000000000000" pitchFamily="50" charset="0"/>
                    <a:ea typeface="+mn-ea"/>
                    <a:cs typeface="+mn-cs"/>
                  </a:rPr>
                  <a:t>325 000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565180E-23F4-0DE6-E11A-8EDE4736395B}"/>
                  </a:ext>
                </a:extLst>
              </p:cNvPr>
              <p:cNvSpPr txBox="1"/>
              <p:nvPr/>
            </p:nvSpPr>
            <p:spPr>
              <a:xfrm>
                <a:off x="9101177" y="4786976"/>
                <a:ext cx="1559339" cy="4501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 defTabSz="1371600" rtl="0"/>
                <a:r>
                  <a:rPr lang="fr-FR" sz="3600" kern="1200">
                    <a:solidFill>
                      <a:srgbClr val="575E63"/>
                    </a:solidFill>
                    <a:latin typeface="Calibri" panose="020F0502020204030204"/>
                    <a:ea typeface="+mn-ea"/>
                    <a:cs typeface="+mn-cs"/>
                  </a:rPr>
                  <a:t>sociétaires</a:t>
                </a:r>
              </a:p>
            </p:txBody>
          </p: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B800AAD-346F-8A2E-153A-A48E33180205}"/>
                </a:ext>
              </a:extLst>
            </p:cNvPr>
            <p:cNvSpPr txBox="1"/>
            <p:nvPr/>
          </p:nvSpPr>
          <p:spPr>
            <a:xfrm>
              <a:off x="749573" y="5571807"/>
              <a:ext cx="1131890" cy="5144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1371600" rtl="0"/>
              <a:r>
                <a:rPr lang="fr-FR" sz="4200" b="1" kern="1200">
                  <a:solidFill>
                    <a:srgbClr val="E30F0F"/>
                  </a:solidFill>
                  <a:latin typeface="BRSonoma-Bold" panose="01000000000000000000" pitchFamily="50" charset="0"/>
                  <a:ea typeface="+mn-ea"/>
                  <a:cs typeface="+mn-cs"/>
                </a:rPr>
                <a:t>70%</a:t>
              </a:r>
            </a:p>
          </p:txBody>
        </p:sp>
      </p:grpSp>
      <p:pic>
        <p:nvPicPr>
          <p:cNvPr id="16" name="Image 15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8F821E96-D8A5-CDD1-99A7-8900557D6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7" y="9687828"/>
            <a:ext cx="1342944" cy="5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77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A9C50B7-BF37-4DA8-F1FA-E7421488D422}"/>
              </a:ext>
            </a:extLst>
          </p:cNvPr>
          <p:cNvGrpSpPr/>
          <p:nvPr/>
        </p:nvGrpSpPr>
        <p:grpSpPr>
          <a:xfrm>
            <a:off x="2971559" y="1"/>
            <a:ext cx="12229979" cy="10302302"/>
            <a:chOff x="1981039" y="0"/>
            <a:chExt cx="8153319" cy="6868201"/>
          </a:xfrm>
        </p:grpSpPr>
        <p:pic>
          <p:nvPicPr>
            <p:cNvPr id="31" name="Image 30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F13611AD-D622-4AE9-8DEB-554B51897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7" r="29" b="5840"/>
            <a:stretch/>
          </p:blipFill>
          <p:spPr>
            <a:xfrm>
              <a:off x="2052637" y="0"/>
              <a:ext cx="8081721" cy="6868201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CA09B8F-4FBD-41A5-808B-D315FFA8CE69}"/>
                </a:ext>
              </a:extLst>
            </p:cNvPr>
            <p:cNvSpPr txBox="1"/>
            <p:nvPr/>
          </p:nvSpPr>
          <p:spPr>
            <a:xfrm>
              <a:off x="8273249" y="1684486"/>
              <a:ext cx="1789185" cy="246221"/>
            </a:xfrm>
            <a:prstGeom prst="rect">
              <a:avLst/>
            </a:prstGeom>
            <a:solidFill>
              <a:srgbClr val="D60F0F"/>
            </a:solidFill>
          </p:spPr>
          <p:txBody>
            <a:bodyPr wrap="square" rtlCol="0">
              <a:spAutoFit/>
            </a:bodyPr>
            <a:lstStyle/>
            <a:p>
              <a:pPr algn="l" defTabSz="1371600" rtl="0"/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Alpes: </a:t>
              </a:r>
              <a:r>
                <a:rPr lang="fr-FR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157</a:t>
              </a:r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 collaborateurs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2CFF55A-82DE-4DC0-A7EC-BCAB57ECD68A}"/>
                </a:ext>
              </a:extLst>
            </p:cNvPr>
            <p:cNvSpPr txBox="1"/>
            <p:nvPr/>
          </p:nvSpPr>
          <p:spPr>
            <a:xfrm>
              <a:off x="8008309" y="2124064"/>
              <a:ext cx="2031800" cy="369332"/>
            </a:xfrm>
            <a:prstGeom prst="rect">
              <a:avLst/>
            </a:prstGeom>
            <a:solidFill>
              <a:srgbClr val="D60F0F"/>
            </a:solidFill>
          </p:spPr>
          <p:txBody>
            <a:bodyPr wrap="square" lIns="137160" tIns="68580" rIns="137160" bIns="68580" rtlCol="0" anchor="t">
              <a:spAutoFit/>
            </a:bodyPr>
            <a:lstStyle/>
            <a:p>
              <a:pPr algn="l" defTabSz="1371600" rtl="0"/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Vaucluse </a:t>
              </a:r>
              <a:r>
                <a:rPr lang="fr-FR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270</a:t>
              </a:r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 collaborateurs</a:t>
              </a:r>
              <a:endParaRPr lang="fr-FR" sz="2700" kern="1200">
                <a:solidFill>
                  <a:prstClr val="white"/>
                </a:solidFill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1B229648-0F01-4C80-97D9-2E5D7FA75BF9}"/>
                </a:ext>
              </a:extLst>
            </p:cNvPr>
            <p:cNvSpPr txBox="1"/>
            <p:nvPr/>
          </p:nvSpPr>
          <p:spPr>
            <a:xfrm>
              <a:off x="8288244" y="2569710"/>
              <a:ext cx="1799211" cy="461665"/>
            </a:xfrm>
            <a:prstGeom prst="rect">
              <a:avLst/>
            </a:prstGeom>
            <a:solidFill>
              <a:srgbClr val="D60F0F"/>
            </a:solidFill>
          </p:spPr>
          <p:txBody>
            <a:bodyPr wrap="square" lIns="137160" tIns="68580" rIns="137160" bIns="68580" rtlCol="0" anchor="t">
              <a:spAutoFit/>
            </a:bodyPr>
            <a:lstStyle/>
            <a:p>
              <a:pPr algn="l" defTabSz="1371600" rtl="0"/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Bouches Du Rhône </a:t>
              </a:r>
              <a:r>
                <a:rPr lang="fr-FR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1790 </a:t>
              </a:r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collaborateurs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85EF2026-CB12-4208-8335-9C98C073BEEE}"/>
                </a:ext>
              </a:extLst>
            </p:cNvPr>
            <p:cNvSpPr txBox="1"/>
            <p:nvPr/>
          </p:nvSpPr>
          <p:spPr>
            <a:xfrm>
              <a:off x="6295167" y="2774880"/>
              <a:ext cx="1831843" cy="276999"/>
            </a:xfrm>
            <a:prstGeom prst="rect">
              <a:avLst/>
            </a:prstGeom>
            <a:solidFill>
              <a:srgbClr val="D60F0F"/>
            </a:solidFill>
          </p:spPr>
          <p:txBody>
            <a:bodyPr wrap="square" lIns="137160" tIns="68580" rIns="137160" bIns="68580" rtlCol="0" anchor="t">
              <a:spAutoFit/>
            </a:bodyPr>
            <a:lstStyle/>
            <a:p>
              <a:pPr algn="l" defTabSz="1371600" rtl="0"/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Corse </a:t>
              </a:r>
              <a:r>
                <a:rPr lang="fr-FR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111 </a:t>
              </a:r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collaborateurs </a:t>
              </a:r>
              <a:endParaRPr lang="fr-FR" kern="1200">
                <a:solidFill>
                  <a:prstClr val="white"/>
                </a:solidFill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CEA96C9E-CE4D-4299-8D1A-74CA7FE63DEF}"/>
                </a:ext>
              </a:extLst>
            </p:cNvPr>
            <p:cNvSpPr txBox="1"/>
            <p:nvPr/>
          </p:nvSpPr>
          <p:spPr>
            <a:xfrm>
              <a:off x="8012114" y="4070340"/>
              <a:ext cx="1951611" cy="276999"/>
            </a:xfrm>
            <a:prstGeom prst="rect">
              <a:avLst/>
            </a:prstGeom>
            <a:solidFill>
              <a:srgbClr val="D60F0F"/>
            </a:solidFill>
          </p:spPr>
          <p:txBody>
            <a:bodyPr wrap="square" lIns="137160" tIns="68580" rIns="137160" bIns="68580" rtlCol="0" anchor="t">
              <a:spAutoFit/>
            </a:bodyPr>
            <a:lstStyle/>
            <a:p>
              <a:pPr algn="l" defTabSz="1371600" rtl="0"/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Mayotte </a:t>
              </a:r>
              <a:r>
                <a:rPr lang="fr-FR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12</a:t>
              </a:r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 collaborateurs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7BF49F70-8134-4876-8206-C0760974120A}"/>
                </a:ext>
              </a:extLst>
            </p:cNvPr>
            <p:cNvSpPr txBox="1"/>
            <p:nvPr/>
          </p:nvSpPr>
          <p:spPr>
            <a:xfrm>
              <a:off x="8184376" y="5090770"/>
              <a:ext cx="1946075" cy="276999"/>
            </a:xfrm>
            <a:prstGeom prst="rect">
              <a:avLst/>
            </a:prstGeom>
            <a:solidFill>
              <a:srgbClr val="D60F0F"/>
            </a:solidFill>
          </p:spPr>
          <p:txBody>
            <a:bodyPr wrap="square" lIns="137160" tIns="68580" rIns="137160" bIns="68580" rtlCol="0" anchor="t">
              <a:spAutoFit/>
            </a:bodyPr>
            <a:lstStyle/>
            <a:p>
              <a:pPr algn="l" defTabSz="1371600" rtl="0"/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Réunion </a:t>
              </a:r>
              <a:r>
                <a:rPr lang="fr-FR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431</a:t>
              </a:r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 collaborateurs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8E1B1C88-25FC-4E90-8ED0-D28ED8396A84}"/>
                </a:ext>
              </a:extLst>
            </p:cNvPr>
            <p:cNvSpPr txBox="1"/>
            <p:nvPr/>
          </p:nvSpPr>
          <p:spPr>
            <a:xfrm>
              <a:off x="6094013" y="3281193"/>
              <a:ext cx="2185866" cy="276999"/>
            </a:xfrm>
            <a:prstGeom prst="rect">
              <a:avLst/>
            </a:prstGeom>
            <a:solidFill>
              <a:srgbClr val="D60F0F"/>
            </a:solidFill>
          </p:spPr>
          <p:txBody>
            <a:bodyPr wrap="square" lIns="137160" tIns="68580" rIns="137160" bIns="68580" rtlCol="0" anchor="t">
              <a:spAutoFit/>
            </a:bodyPr>
            <a:lstStyle/>
            <a:p>
              <a:pPr algn="l" defTabSz="1371600" rtl="0"/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St Barthélemy </a:t>
              </a:r>
              <a:r>
                <a:rPr lang="fr-FR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6</a:t>
              </a:r>
              <a:r>
                <a:rPr lang="fr-FR" kern="1200">
                  <a:solidFill>
                    <a:srgbClr val="FFFF00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collaborateurs </a:t>
              </a:r>
              <a:endParaRPr lang="fr-FR" kern="1200">
                <a:solidFill>
                  <a:prstClr val="white"/>
                </a:solidFill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1CCAAC62-299F-494A-BE01-B6E4B4BDBAA4}"/>
                </a:ext>
              </a:extLst>
            </p:cNvPr>
            <p:cNvSpPr txBox="1"/>
            <p:nvPr/>
          </p:nvSpPr>
          <p:spPr>
            <a:xfrm>
              <a:off x="2182682" y="2845504"/>
              <a:ext cx="2026337" cy="276999"/>
            </a:xfrm>
            <a:prstGeom prst="rect">
              <a:avLst/>
            </a:prstGeom>
            <a:solidFill>
              <a:srgbClr val="D60F0F"/>
            </a:solidFill>
          </p:spPr>
          <p:txBody>
            <a:bodyPr wrap="square" lIns="137160" tIns="68580" rIns="137160" bIns="68580" rtlCol="0" anchor="t">
              <a:spAutoFit/>
            </a:bodyPr>
            <a:lstStyle/>
            <a:p>
              <a:pPr algn="l" defTabSz="1371600" rtl="0"/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St Martin </a:t>
              </a:r>
              <a:r>
                <a:rPr lang="fr-FR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13</a:t>
              </a:r>
              <a:r>
                <a:rPr lang="fr-FR" kern="1200">
                  <a:solidFill>
                    <a:srgbClr val="FFFF00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collaborateurs</a:t>
              </a:r>
              <a:endParaRPr lang="fr-FR" kern="1200">
                <a:solidFill>
                  <a:prstClr val="white"/>
                </a:solidFill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A64B60D2-951C-4D90-AC56-17481EDDFAAC}"/>
                </a:ext>
              </a:extLst>
            </p:cNvPr>
            <p:cNvSpPr txBox="1"/>
            <p:nvPr/>
          </p:nvSpPr>
          <p:spPr>
            <a:xfrm>
              <a:off x="3977416" y="1305784"/>
              <a:ext cx="1712318" cy="369332"/>
            </a:xfrm>
            <a:prstGeom prst="rect">
              <a:avLst/>
            </a:prstGeom>
            <a:solidFill>
              <a:srgbClr val="D60F0F"/>
            </a:solidFill>
          </p:spPr>
          <p:txBody>
            <a:bodyPr wrap="square" lIns="137160" tIns="68580" rIns="137160" bIns="68580" rtlCol="0" anchor="t">
              <a:spAutoFit/>
            </a:bodyPr>
            <a:lstStyle/>
            <a:p>
              <a:pPr algn="l" defTabSz="1371600" rtl="0"/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SPM </a:t>
              </a:r>
              <a:r>
                <a:rPr lang="fr-FR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28</a:t>
              </a:r>
              <a:r>
                <a:rPr lang="fr-FR" b="1" kern="1200">
                  <a:solidFill>
                    <a:srgbClr val="92D050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collaborateurs </a:t>
              </a:r>
              <a:endParaRPr lang="fr-FR" sz="270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FBEF52F-45BA-495F-8AC4-0DC8F3220CF2}"/>
                </a:ext>
              </a:extLst>
            </p:cNvPr>
            <p:cNvSpPr txBox="1"/>
            <p:nvPr/>
          </p:nvSpPr>
          <p:spPr>
            <a:xfrm>
              <a:off x="1981039" y="3474392"/>
              <a:ext cx="2231825" cy="276999"/>
            </a:xfrm>
            <a:prstGeom prst="rect">
              <a:avLst/>
            </a:prstGeom>
            <a:solidFill>
              <a:srgbClr val="D60F0F"/>
            </a:solidFill>
          </p:spPr>
          <p:txBody>
            <a:bodyPr wrap="square" lIns="137160" tIns="68580" rIns="137160" bIns="68580" rtlCol="0" anchor="t">
              <a:spAutoFit/>
            </a:bodyPr>
            <a:lstStyle/>
            <a:p>
              <a:pPr algn="l" defTabSz="1371600" rtl="0"/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Guadeloupe </a:t>
              </a:r>
              <a:r>
                <a:rPr lang="fr-FR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224</a:t>
              </a:r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 collaborateurs</a:t>
              </a:r>
              <a:endParaRPr lang="fr-FR" kern="1200">
                <a:solidFill>
                  <a:prstClr val="white"/>
                </a:solidFill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BF752758-F06D-4647-B9B4-5728DDB3DBDF}"/>
                </a:ext>
              </a:extLst>
            </p:cNvPr>
            <p:cNvSpPr txBox="1"/>
            <p:nvPr/>
          </p:nvSpPr>
          <p:spPr>
            <a:xfrm>
              <a:off x="5426172" y="3711306"/>
              <a:ext cx="2204916" cy="276999"/>
            </a:xfrm>
            <a:prstGeom prst="rect">
              <a:avLst/>
            </a:prstGeom>
            <a:solidFill>
              <a:srgbClr val="D60F0F"/>
            </a:solidFill>
          </p:spPr>
          <p:txBody>
            <a:bodyPr wrap="square" lIns="137160" tIns="68580" rIns="137160" bIns="68580" rtlCol="0" anchor="t">
              <a:spAutoFit/>
            </a:bodyPr>
            <a:lstStyle/>
            <a:p>
              <a:pPr algn="l" defTabSz="1371600" rtl="0"/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Martinique </a:t>
              </a:r>
              <a:r>
                <a:rPr lang="fr-FR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129</a:t>
              </a:r>
              <a:r>
                <a:rPr lang="fr-FR" b="1" kern="1200">
                  <a:solidFill>
                    <a:srgbClr val="92D050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collaborateurs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57BAA1E-0AB4-45AB-9BE9-A04208FC426F}"/>
                </a:ext>
              </a:extLst>
            </p:cNvPr>
            <p:cNvSpPr txBox="1"/>
            <p:nvPr/>
          </p:nvSpPr>
          <p:spPr>
            <a:xfrm>
              <a:off x="4097659" y="4345969"/>
              <a:ext cx="1774625" cy="276999"/>
            </a:xfrm>
            <a:prstGeom prst="rect">
              <a:avLst/>
            </a:prstGeom>
            <a:solidFill>
              <a:srgbClr val="D60F0F"/>
            </a:solidFill>
          </p:spPr>
          <p:txBody>
            <a:bodyPr wrap="square" lIns="137160" tIns="68580" rIns="137160" bIns="68580" rtlCol="0" anchor="t">
              <a:spAutoFit/>
            </a:bodyPr>
            <a:lstStyle/>
            <a:p>
              <a:pPr algn="l" defTabSz="1371600" rtl="0"/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Guyane </a:t>
              </a:r>
              <a:r>
                <a:rPr lang="fr-FR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6</a:t>
              </a:r>
              <a:r>
                <a:rPr lang="fr-FR" kern="1200">
                  <a:solidFill>
                    <a:srgbClr val="92D050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fr-FR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collaborateurs</a:t>
              </a:r>
            </a:p>
          </p:txBody>
        </p:sp>
      </p:grpSp>
      <p:grpSp>
        <p:nvGrpSpPr>
          <p:cNvPr id="78" name="object 2">
            <a:extLst>
              <a:ext uri="{FF2B5EF4-FFF2-40B4-BE49-F238E27FC236}">
                <a16:creationId xmlns:a16="http://schemas.microsoft.com/office/drawing/2014/main" id="{D6D391C3-66F2-4073-BF33-7F902D4AFF1B}"/>
              </a:ext>
            </a:extLst>
          </p:cNvPr>
          <p:cNvGrpSpPr/>
          <p:nvPr/>
        </p:nvGrpSpPr>
        <p:grpSpPr>
          <a:xfrm>
            <a:off x="2" y="1"/>
            <a:ext cx="10332720" cy="1854926"/>
            <a:chOff x="0" y="0"/>
            <a:chExt cx="14827250" cy="4417695"/>
          </a:xfrm>
        </p:grpSpPr>
        <p:pic>
          <p:nvPicPr>
            <p:cNvPr id="79" name="object 3">
              <a:extLst>
                <a:ext uri="{FF2B5EF4-FFF2-40B4-BE49-F238E27FC236}">
                  <a16:creationId xmlns:a16="http://schemas.microsoft.com/office/drawing/2014/main" id="{29FF0286-22FA-470E-A1EC-F20C604AFE97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566" y="0"/>
              <a:ext cx="431568" cy="4417090"/>
            </a:xfrm>
            <a:prstGeom prst="rect">
              <a:avLst/>
            </a:prstGeom>
          </p:spPr>
        </p:pic>
        <p:pic>
          <p:nvPicPr>
            <p:cNvPr id="80" name="object 4">
              <a:extLst>
                <a:ext uri="{FF2B5EF4-FFF2-40B4-BE49-F238E27FC236}">
                  <a16:creationId xmlns:a16="http://schemas.microsoft.com/office/drawing/2014/main" id="{6FCB147C-2E80-4A15-94F0-509A153E97E5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2691" y="1"/>
              <a:ext cx="588442" cy="3472365"/>
            </a:xfrm>
            <a:prstGeom prst="rect">
              <a:avLst/>
            </a:prstGeom>
          </p:spPr>
        </p:pic>
        <p:pic>
          <p:nvPicPr>
            <p:cNvPr id="81" name="object 5">
              <a:extLst>
                <a:ext uri="{FF2B5EF4-FFF2-40B4-BE49-F238E27FC236}">
                  <a16:creationId xmlns:a16="http://schemas.microsoft.com/office/drawing/2014/main" id="{1C44517A-833E-4716-8074-C659DE808418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7090" y="3694736"/>
              <a:ext cx="294043" cy="722354"/>
            </a:xfrm>
            <a:prstGeom prst="rect">
              <a:avLst/>
            </a:prstGeom>
          </p:spPr>
        </p:pic>
        <p:pic>
          <p:nvPicPr>
            <p:cNvPr id="82" name="object 6">
              <a:extLst>
                <a:ext uri="{FF2B5EF4-FFF2-40B4-BE49-F238E27FC236}">
                  <a16:creationId xmlns:a16="http://schemas.microsoft.com/office/drawing/2014/main" id="{98303826-7B0B-4AA5-8C24-48CC1CD516F8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5648" y="0"/>
              <a:ext cx="714815" cy="4417090"/>
            </a:xfrm>
            <a:prstGeom prst="rect">
              <a:avLst/>
            </a:prstGeom>
          </p:spPr>
        </p:pic>
        <p:pic>
          <p:nvPicPr>
            <p:cNvPr id="83" name="object 7">
              <a:extLst>
                <a:ext uri="{FF2B5EF4-FFF2-40B4-BE49-F238E27FC236}">
                  <a16:creationId xmlns:a16="http://schemas.microsoft.com/office/drawing/2014/main" id="{602274B7-5D56-49DA-AF90-37DDF2D021F6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2897" y="0"/>
              <a:ext cx="715988" cy="4417090"/>
            </a:xfrm>
            <a:prstGeom prst="rect">
              <a:avLst/>
            </a:prstGeom>
          </p:spPr>
        </p:pic>
        <p:pic>
          <p:nvPicPr>
            <p:cNvPr id="84" name="object 8">
              <a:extLst>
                <a:ext uri="{FF2B5EF4-FFF2-40B4-BE49-F238E27FC236}">
                  <a16:creationId xmlns:a16="http://schemas.microsoft.com/office/drawing/2014/main" id="{34D5B188-EB17-40D8-9A3F-3D63AFCD9DA8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2848" y="0"/>
              <a:ext cx="717171" cy="4417090"/>
            </a:xfrm>
            <a:prstGeom prst="rect">
              <a:avLst/>
            </a:prstGeom>
          </p:spPr>
        </p:pic>
        <p:pic>
          <p:nvPicPr>
            <p:cNvPr id="85" name="object 9">
              <a:extLst>
                <a:ext uri="{FF2B5EF4-FFF2-40B4-BE49-F238E27FC236}">
                  <a16:creationId xmlns:a16="http://schemas.microsoft.com/office/drawing/2014/main" id="{E7531E4D-0BB7-47BD-9715-E1EE9E720E79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5784" y="0"/>
              <a:ext cx="718334" cy="4417090"/>
            </a:xfrm>
            <a:prstGeom prst="rect">
              <a:avLst/>
            </a:prstGeom>
          </p:spPr>
        </p:pic>
        <p:pic>
          <p:nvPicPr>
            <p:cNvPr id="86" name="object 10">
              <a:extLst>
                <a:ext uri="{FF2B5EF4-FFF2-40B4-BE49-F238E27FC236}">
                  <a16:creationId xmlns:a16="http://schemas.microsoft.com/office/drawing/2014/main" id="{CF4D8239-0503-4A1E-8D0E-2607B18B67D2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2196" y="0"/>
              <a:ext cx="719506" cy="4417090"/>
            </a:xfrm>
            <a:prstGeom prst="rect">
              <a:avLst/>
            </a:prstGeom>
          </p:spPr>
        </p:pic>
        <p:pic>
          <p:nvPicPr>
            <p:cNvPr id="87" name="object 11">
              <a:extLst>
                <a:ext uri="{FF2B5EF4-FFF2-40B4-BE49-F238E27FC236}">
                  <a16:creationId xmlns:a16="http://schemas.microsoft.com/office/drawing/2014/main" id="{518879A6-F00F-455F-B438-988E80444AFC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2493" y="0"/>
              <a:ext cx="720679" cy="4417090"/>
            </a:xfrm>
            <a:prstGeom prst="rect">
              <a:avLst/>
            </a:prstGeom>
          </p:spPr>
        </p:pic>
        <p:pic>
          <p:nvPicPr>
            <p:cNvPr id="88" name="object 12">
              <a:extLst>
                <a:ext uri="{FF2B5EF4-FFF2-40B4-BE49-F238E27FC236}">
                  <a16:creationId xmlns:a16="http://schemas.microsoft.com/office/drawing/2014/main" id="{996F590F-9650-4E95-97CC-2F742ADBC9EE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7052" y="0"/>
              <a:ext cx="721852" cy="4417090"/>
            </a:xfrm>
            <a:prstGeom prst="rect">
              <a:avLst/>
            </a:prstGeom>
          </p:spPr>
        </p:pic>
        <p:pic>
          <p:nvPicPr>
            <p:cNvPr id="89" name="object 13">
              <a:extLst>
                <a:ext uri="{FF2B5EF4-FFF2-40B4-BE49-F238E27FC236}">
                  <a16:creationId xmlns:a16="http://schemas.microsoft.com/office/drawing/2014/main" id="{E57B9960-6319-4AD6-BD29-C63D0F423837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6281" y="0"/>
              <a:ext cx="689486" cy="4417090"/>
            </a:xfrm>
            <a:prstGeom prst="rect">
              <a:avLst/>
            </a:prstGeom>
          </p:spPr>
        </p:pic>
        <p:pic>
          <p:nvPicPr>
            <p:cNvPr id="90" name="object 14">
              <a:extLst>
                <a:ext uri="{FF2B5EF4-FFF2-40B4-BE49-F238E27FC236}">
                  <a16:creationId xmlns:a16="http://schemas.microsoft.com/office/drawing/2014/main" id="{FCBF6CC7-D00F-45D9-9031-91AB4C96DFAB}"/>
                </a:ext>
              </a:extLst>
            </p:cNvPr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684" y="0"/>
              <a:ext cx="627897" cy="4417090"/>
            </a:xfrm>
            <a:prstGeom prst="rect">
              <a:avLst/>
            </a:prstGeom>
          </p:spPr>
        </p:pic>
        <p:pic>
          <p:nvPicPr>
            <p:cNvPr id="91" name="object 15">
              <a:extLst>
                <a:ext uri="{FF2B5EF4-FFF2-40B4-BE49-F238E27FC236}">
                  <a16:creationId xmlns:a16="http://schemas.microsoft.com/office/drawing/2014/main" id="{4A85AD6B-A434-43CD-BEB1-EA55B143CC4A}"/>
                </a:ext>
              </a:extLst>
            </p:cNvPr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0531" y="1"/>
              <a:ext cx="613112" cy="4417090"/>
            </a:xfrm>
            <a:prstGeom prst="rect">
              <a:avLst/>
            </a:prstGeom>
          </p:spPr>
        </p:pic>
        <p:pic>
          <p:nvPicPr>
            <p:cNvPr id="92" name="object 16">
              <a:extLst>
                <a:ext uri="{FF2B5EF4-FFF2-40B4-BE49-F238E27FC236}">
                  <a16:creationId xmlns:a16="http://schemas.microsoft.com/office/drawing/2014/main" id="{66CF3E84-6007-40B7-BAE5-FEF11CCB4C4E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6211" y="0"/>
              <a:ext cx="614284" cy="4417090"/>
            </a:xfrm>
            <a:prstGeom prst="rect">
              <a:avLst/>
            </a:prstGeom>
          </p:spPr>
        </p:pic>
        <p:pic>
          <p:nvPicPr>
            <p:cNvPr id="93" name="object 17">
              <a:extLst>
                <a:ext uri="{FF2B5EF4-FFF2-40B4-BE49-F238E27FC236}">
                  <a16:creationId xmlns:a16="http://schemas.microsoft.com/office/drawing/2014/main" id="{EBB9DB6D-949F-4CF8-9237-9447EEA7C079}"/>
                </a:ext>
              </a:extLst>
            </p:cNvPr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8373" y="0"/>
              <a:ext cx="615457" cy="4417090"/>
            </a:xfrm>
            <a:prstGeom prst="rect">
              <a:avLst/>
            </a:prstGeom>
          </p:spPr>
        </p:pic>
        <p:pic>
          <p:nvPicPr>
            <p:cNvPr id="94" name="object 18">
              <a:extLst>
                <a:ext uri="{FF2B5EF4-FFF2-40B4-BE49-F238E27FC236}">
                  <a16:creationId xmlns:a16="http://schemas.microsoft.com/office/drawing/2014/main" id="{CCFDD402-70C1-4FE1-A0C7-5C1A89B9DE67}"/>
                </a:ext>
              </a:extLst>
            </p:cNvPr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153" y="0"/>
              <a:ext cx="616630" cy="4417091"/>
            </a:xfrm>
            <a:prstGeom prst="rect">
              <a:avLst/>
            </a:prstGeom>
          </p:spPr>
        </p:pic>
        <p:pic>
          <p:nvPicPr>
            <p:cNvPr id="95" name="object 19">
              <a:extLst>
                <a:ext uri="{FF2B5EF4-FFF2-40B4-BE49-F238E27FC236}">
                  <a16:creationId xmlns:a16="http://schemas.microsoft.com/office/drawing/2014/main" id="{8B886023-2DBA-4FB1-847F-8FEF1E18C997}"/>
                </a:ext>
              </a:extLst>
            </p:cNvPr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054" y="0"/>
              <a:ext cx="641802" cy="4417090"/>
            </a:xfrm>
            <a:prstGeom prst="rect">
              <a:avLst/>
            </a:prstGeom>
          </p:spPr>
        </p:pic>
        <p:pic>
          <p:nvPicPr>
            <p:cNvPr id="96" name="object 20">
              <a:extLst>
                <a:ext uri="{FF2B5EF4-FFF2-40B4-BE49-F238E27FC236}">
                  <a16:creationId xmlns:a16="http://schemas.microsoft.com/office/drawing/2014/main" id="{F0E33A1F-2427-459C-A8AE-074B2BD77E7D}"/>
                </a:ext>
              </a:extLst>
            </p:cNvPr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14" y="1"/>
              <a:ext cx="684565" cy="4417090"/>
            </a:xfrm>
            <a:prstGeom prst="rect">
              <a:avLst/>
            </a:prstGeom>
          </p:spPr>
        </p:pic>
        <p:pic>
          <p:nvPicPr>
            <p:cNvPr id="97" name="object 21">
              <a:extLst>
                <a:ext uri="{FF2B5EF4-FFF2-40B4-BE49-F238E27FC236}">
                  <a16:creationId xmlns:a16="http://schemas.microsoft.com/office/drawing/2014/main" id="{E7BEE56B-910D-4110-A695-549251DAD671}"/>
                </a:ext>
              </a:extLst>
            </p:cNvPr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6" y="0"/>
              <a:ext cx="723747" cy="4417090"/>
            </a:xfrm>
            <a:prstGeom prst="rect">
              <a:avLst/>
            </a:prstGeom>
          </p:spPr>
        </p:pic>
        <p:pic>
          <p:nvPicPr>
            <p:cNvPr id="98" name="object 22">
              <a:extLst>
                <a:ext uri="{FF2B5EF4-FFF2-40B4-BE49-F238E27FC236}">
                  <a16:creationId xmlns:a16="http://schemas.microsoft.com/office/drawing/2014/main" id="{FBF7E24F-4EE8-4EFD-8B6E-18D0A76DDD2F}"/>
                </a:ext>
              </a:extLst>
            </p:cNvPr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784" y="0"/>
              <a:ext cx="733317" cy="4417090"/>
            </a:xfrm>
            <a:prstGeom prst="rect">
              <a:avLst/>
            </a:prstGeom>
          </p:spPr>
        </p:pic>
        <p:pic>
          <p:nvPicPr>
            <p:cNvPr id="99" name="object 23">
              <a:extLst>
                <a:ext uri="{FF2B5EF4-FFF2-40B4-BE49-F238E27FC236}">
                  <a16:creationId xmlns:a16="http://schemas.microsoft.com/office/drawing/2014/main" id="{647FC65C-97B0-4A2E-9CFF-8AAEFC80388D}"/>
                </a:ext>
              </a:extLst>
            </p:cNvPr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71" y="0"/>
              <a:ext cx="734616" cy="4417090"/>
            </a:xfrm>
            <a:prstGeom prst="rect">
              <a:avLst/>
            </a:prstGeom>
          </p:spPr>
        </p:pic>
        <p:pic>
          <p:nvPicPr>
            <p:cNvPr id="100" name="object 24">
              <a:extLst>
                <a:ext uri="{FF2B5EF4-FFF2-40B4-BE49-F238E27FC236}">
                  <a16:creationId xmlns:a16="http://schemas.microsoft.com/office/drawing/2014/main" id="{437A46B0-7FA9-42B4-B672-29618225146D}"/>
                </a:ext>
              </a:extLst>
            </p:cNvPr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72735"/>
              <a:ext cx="587772" cy="4144355"/>
            </a:xfrm>
            <a:prstGeom prst="rect">
              <a:avLst/>
            </a:prstGeom>
          </p:spPr>
        </p:pic>
        <p:pic>
          <p:nvPicPr>
            <p:cNvPr id="101" name="object 25">
              <a:extLst>
                <a:ext uri="{FF2B5EF4-FFF2-40B4-BE49-F238E27FC236}">
                  <a16:creationId xmlns:a16="http://schemas.microsoft.com/office/drawing/2014/main" id="{45687589-2B46-493E-867C-86D96725E3A7}"/>
                </a:ext>
              </a:extLst>
            </p:cNvPr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1563"/>
              <a:ext cx="416270" cy="3855526"/>
            </a:xfrm>
            <a:prstGeom prst="rect">
              <a:avLst/>
            </a:prstGeom>
          </p:spPr>
        </p:pic>
        <p:pic>
          <p:nvPicPr>
            <p:cNvPr id="102" name="object 26">
              <a:extLst>
                <a:ext uri="{FF2B5EF4-FFF2-40B4-BE49-F238E27FC236}">
                  <a16:creationId xmlns:a16="http://schemas.microsoft.com/office/drawing/2014/main" id="{D227AB6B-8A2C-42A8-B4A6-EC8BF361E67C}"/>
                </a:ext>
              </a:extLst>
            </p:cNvPr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43733"/>
              <a:ext cx="244882" cy="3483695"/>
            </a:xfrm>
            <a:prstGeom prst="rect">
              <a:avLst/>
            </a:prstGeom>
          </p:spPr>
        </p:pic>
        <p:pic>
          <p:nvPicPr>
            <p:cNvPr id="103" name="object 27">
              <a:extLst>
                <a:ext uri="{FF2B5EF4-FFF2-40B4-BE49-F238E27FC236}">
                  <a16:creationId xmlns:a16="http://schemas.microsoft.com/office/drawing/2014/main" id="{143D0853-ED3A-477B-8D2D-758308153E4E}"/>
                </a:ext>
              </a:extLst>
            </p:cNvPr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708621"/>
              <a:ext cx="73767" cy="269143"/>
            </a:xfrm>
            <a:prstGeom prst="rect">
              <a:avLst/>
            </a:prstGeom>
          </p:spPr>
        </p:pic>
        <p:pic>
          <p:nvPicPr>
            <p:cNvPr id="104" name="object 28">
              <a:extLst>
                <a:ext uri="{FF2B5EF4-FFF2-40B4-BE49-F238E27FC236}">
                  <a16:creationId xmlns:a16="http://schemas.microsoft.com/office/drawing/2014/main" id="{88C94F32-26E5-4D29-9DA2-B28F769E9B21}"/>
                </a:ext>
              </a:extLst>
            </p:cNvPr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5427"/>
              <a:ext cx="14826773" cy="3351594"/>
            </a:xfrm>
            <a:prstGeom prst="rect">
              <a:avLst/>
            </a:prstGeom>
          </p:spPr>
        </p:pic>
      </p:grpSp>
      <p:sp>
        <p:nvSpPr>
          <p:cNvPr id="105" name="ZoneTexte 104">
            <a:extLst>
              <a:ext uri="{FF2B5EF4-FFF2-40B4-BE49-F238E27FC236}">
                <a16:creationId xmlns:a16="http://schemas.microsoft.com/office/drawing/2014/main" id="{B078CBF4-5A24-4CAF-8DE6-4140DF80D7D3}"/>
              </a:ext>
            </a:extLst>
          </p:cNvPr>
          <p:cNvSpPr txBox="1"/>
          <p:nvPr/>
        </p:nvSpPr>
        <p:spPr>
          <a:xfrm>
            <a:off x="524340" y="560183"/>
            <a:ext cx="9144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rtl="0"/>
            <a:r>
              <a:rPr lang="fr-FR" sz="4050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 TERRITOIRES</a:t>
            </a:r>
            <a:endParaRPr lang="fr-FR" sz="40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0E4E30-5C0C-8465-AC16-8E976A17F4F2}"/>
              </a:ext>
            </a:extLst>
          </p:cNvPr>
          <p:cNvSpPr txBox="1"/>
          <p:nvPr/>
        </p:nvSpPr>
        <p:spPr>
          <a:xfrm>
            <a:off x="13708780" y="328250"/>
            <a:ext cx="4217378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 defTabSz="1371600" rtl="0"/>
            <a:r>
              <a:rPr lang="fr-FR" sz="2400" kern="1200">
                <a:solidFill>
                  <a:prstClr val="white"/>
                </a:solidFill>
                <a:latin typeface="BRSonoma-Light"/>
                <a:ea typeface="+mn-ea"/>
                <a:cs typeface="Arial" panose="020B0604020202020204" pitchFamily="34" charset="0"/>
              </a:rPr>
              <a:t>+ de 3200 collaborateurs</a:t>
            </a:r>
          </a:p>
          <a:p>
            <a:pPr algn="l" defTabSz="1371600" rtl="0"/>
            <a:r>
              <a:rPr lang="fr-FR" sz="2400" kern="1200">
                <a:solidFill>
                  <a:prstClr val="white"/>
                </a:solidFill>
                <a:latin typeface="BRSonoma-Light"/>
                <a:ea typeface="+mn-ea"/>
                <a:cs typeface="Arial" panose="020B0604020202020204" pitchFamily="34" charset="0"/>
              </a:rPr>
              <a:t>240 agences</a:t>
            </a:r>
          </a:p>
          <a:p>
            <a:pPr algn="l" defTabSz="1371600" rtl="0"/>
            <a:r>
              <a:rPr lang="fr-FR" sz="2400" kern="1200">
                <a:solidFill>
                  <a:prstClr val="white"/>
                </a:solidFill>
                <a:latin typeface="BRSonoma-Light"/>
                <a:ea typeface="+mn-ea"/>
                <a:cs typeface="Arial" panose="020B0604020202020204" pitchFamily="34" charset="0"/>
              </a:rPr>
              <a:t>13 centres d’affaires</a:t>
            </a:r>
          </a:p>
        </p:txBody>
      </p:sp>
      <p:pic>
        <p:nvPicPr>
          <p:cNvPr id="4" name="Image 3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4FB506F1-2A20-5E62-73D5-838C45C7393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7" y="9687828"/>
            <a:ext cx="1342944" cy="5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28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3AA0D0ED-5896-28B6-EF00-D1829554F634}"/>
              </a:ext>
            </a:extLst>
          </p:cNvPr>
          <p:cNvGrpSpPr/>
          <p:nvPr/>
        </p:nvGrpSpPr>
        <p:grpSpPr>
          <a:xfrm>
            <a:off x="0" y="1"/>
            <a:ext cx="18383061" cy="10283486"/>
            <a:chOff x="0" y="0"/>
            <a:chExt cx="12255374" cy="685565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04BE7CB-24AB-4211-B913-0CCCC8E5C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55374" cy="6855657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3AE9A1D8-A44D-A86C-6F93-186C7A32CA00}"/>
                </a:ext>
              </a:extLst>
            </p:cNvPr>
            <p:cNvSpPr txBox="1"/>
            <p:nvPr/>
          </p:nvSpPr>
          <p:spPr>
            <a:xfrm>
              <a:off x="766701" y="4038756"/>
              <a:ext cx="324038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 defTabSz="1371600" rtl="0">
                <a:buClr>
                  <a:srgbClr val="C60606"/>
                </a:buClr>
              </a:pPr>
              <a:r>
                <a:rPr lang="fr-FR" kern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BRSonoma-Regular" panose="01000000000000000000" pitchFamily="50" charset="0"/>
                  <a:ea typeface="+mn-ea"/>
                  <a:cs typeface="Arial" panose="020B0604020202020204" pitchFamily="34" charset="0"/>
                </a:rPr>
                <a:t>2,6Mds€ de crédits Immobiliers par an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93307A0-2847-16D4-49AF-A06981377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499" y="4113868"/>
              <a:ext cx="122404" cy="126776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623386A-4908-C786-D697-B718941707A3}"/>
                </a:ext>
              </a:extLst>
            </p:cNvPr>
            <p:cNvSpPr txBox="1"/>
            <p:nvPr/>
          </p:nvSpPr>
          <p:spPr>
            <a:xfrm>
              <a:off x="757736" y="4297825"/>
              <a:ext cx="299557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 defTabSz="1371600" rtl="0">
                <a:buClr>
                  <a:srgbClr val="C60606"/>
                </a:buClr>
              </a:pPr>
              <a:r>
                <a:rPr lang="fr-FR" kern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BRSonoma-Regular" panose="01000000000000000000" pitchFamily="50" charset="0"/>
                  <a:ea typeface="+mn-ea"/>
                  <a:cs typeface="Arial" panose="020B0604020202020204" pitchFamily="34" charset="0"/>
                </a:rPr>
                <a:t>108 000 logements gérés par nos sociétés HLM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40C2CB7-E366-FD3F-0FD7-E952269D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494" y="4373848"/>
              <a:ext cx="122404" cy="126776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ECEF977D-5E26-93C6-0F61-B0E092F67DA9}"/>
              </a:ext>
            </a:extLst>
          </p:cNvPr>
          <p:cNvSpPr txBox="1"/>
          <p:nvPr/>
        </p:nvSpPr>
        <p:spPr>
          <a:xfrm>
            <a:off x="6951617" y="6861076"/>
            <a:ext cx="4493369" cy="692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37160" tIns="68580" rIns="137160" bIns="68580" anchor="t">
            <a:spAutoFit/>
          </a:bodyPr>
          <a:lstStyle/>
          <a:p>
            <a:pPr algn="l" defTabSz="1371600" rtl="0">
              <a:buClr>
                <a:srgbClr val="C60606"/>
              </a:buClr>
            </a:pPr>
            <a:r>
              <a:rPr lang="fr-FR" kern="1200">
                <a:solidFill>
                  <a:prstClr val="black">
                    <a:lumMod val="65000"/>
                    <a:lumOff val="35000"/>
                  </a:prstClr>
                </a:solidFill>
                <a:latin typeface="BRSonoma-Regular"/>
                <a:ea typeface="+mn-ea"/>
                <a:cs typeface="Arial"/>
              </a:rPr>
              <a:t>8 000 clients Professionnels Libéraux de Santé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625F64B-7978-8A06-319F-117CC4FF5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966" y="6959427"/>
            <a:ext cx="183606" cy="190164"/>
          </a:xfrm>
          <a:prstGeom prst="rect">
            <a:avLst/>
          </a:prstGeom>
          <a:ln>
            <a:noFill/>
          </a:ln>
        </p:spPr>
      </p:pic>
      <p:pic>
        <p:nvPicPr>
          <p:cNvPr id="12" name="Image 11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86A54C55-0E5B-5B75-935D-3ECD31BF7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7" y="9687828"/>
            <a:ext cx="1342944" cy="5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47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69F65AE-DC20-66D0-6CD8-113902E16C75}"/>
              </a:ext>
            </a:extLst>
          </p:cNvPr>
          <p:cNvGrpSpPr/>
          <p:nvPr/>
        </p:nvGrpSpPr>
        <p:grpSpPr>
          <a:xfrm>
            <a:off x="1" y="-15636"/>
            <a:ext cx="17718833" cy="9966843"/>
            <a:chOff x="0" y="-10424"/>
            <a:chExt cx="11812555" cy="6644562"/>
          </a:xfrm>
        </p:grpSpPr>
        <p:pic>
          <p:nvPicPr>
            <p:cNvPr id="8" name="Image 7" descr="Une image contenant texte, capture d’écran, Police, menu&#10;&#10;Description générée automatiquement">
              <a:extLst>
                <a:ext uri="{FF2B5EF4-FFF2-40B4-BE49-F238E27FC236}">
                  <a16:creationId xmlns:a16="http://schemas.microsoft.com/office/drawing/2014/main" id="{E539C834-C956-01FD-3B29-AB639D419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0424"/>
              <a:ext cx="11812555" cy="6644562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51BB5090-1C58-6043-DA7D-872A376F5EFD}"/>
                </a:ext>
              </a:extLst>
            </p:cNvPr>
            <p:cNvSpPr txBox="1"/>
            <p:nvPr/>
          </p:nvSpPr>
          <p:spPr>
            <a:xfrm>
              <a:off x="9156938" y="4141729"/>
              <a:ext cx="207123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 defTabSz="1371600" rtl="0">
                <a:buClr>
                  <a:srgbClr val="C60606"/>
                </a:buClr>
              </a:pPr>
              <a:r>
                <a:rPr lang="fr-FR" kern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BRSonoma-Light" panose="01000000000000000000" pitchFamily="50" charset="0"/>
                  <a:ea typeface="+mn-ea"/>
                  <a:cs typeface="Arial" panose="020B0604020202020204" pitchFamily="34" charset="0"/>
                </a:rPr>
                <a:t>9 % de collaborateurs en          situation de handicap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27D62B2C-E77F-F3F5-891B-9A955DF52213}"/>
              </a:ext>
            </a:extLst>
          </p:cNvPr>
          <p:cNvSpPr txBox="1"/>
          <p:nvPr/>
        </p:nvSpPr>
        <p:spPr>
          <a:xfrm>
            <a:off x="13721120" y="5841119"/>
            <a:ext cx="3392603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137160" tIns="68580" rIns="137160" bIns="68580" anchor="t">
            <a:spAutoFit/>
          </a:bodyPr>
          <a:lstStyle/>
          <a:p>
            <a:pPr algn="l" defTabSz="1371600" rtl="0">
              <a:buClr>
                <a:srgbClr val="C60606"/>
              </a:buClr>
            </a:pPr>
            <a:r>
              <a:rPr lang="fr-FR" kern="1200">
                <a:solidFill>
                  <a:prstClr val="black">
                    <a:lumMod val="65000"/>
                    <a:lumOff val="35000"/>
                  </a:prstClr>
                </a:solidFill>
                <a:latin typeface="BRSonoma-Light"/>
                <a:ea typeface="+mn-ea"/>
                <a:cs typeface="Arial"/>
              </a:rPr>
              <a:t>1200 recrutements en 3 ans</a:t>
            </a:r>
          </a:p>
        </p:txBody>
      </p:sp>
      <p:pic>
        <p:nvPicPr>
          <p:cNvPr id="9" name="Image 8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62A152A7-3A5B-CC0E-E10F-218FD0344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7" y="9687828"/>
            <a:ext cx="1342944" cy="5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10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5344738" y="6825678"/>
            <a:ext cx="7771387" cy="1499864"/>
          </a:xfrm>
          <a:prstGeom prst="rect">
            <a:avLst/>
          </a:prstGeom>
        </p:spPr>
        <p:txBody>
          <a:bodyPr vert="horz" wrap="square" lIns="0" tIns="461739" rIns="0" bIns="0" rtlCol="0">
            <a:spAutoFit/>
          </a:bodyPr>
          <a:lstStyle/>
          <a:p>
            <a:pPr marL="285750" marR="5080" indent="-10795">
              <a:lnSpc>
                <a:spcPct val="116700"/>
              </a:lnSpc>
              <a:spcBef>
                <a:spcPts val="95"/>
              </a:spcBef>
            </a:pPr>
            <a:r>
              <a:rPr sz="3000" spc="200">
                <a:solidFill>
                  <a:srgbClr val="F7B133"/>
                </a:solidFill>
              </a:rPr>
              <a:t>Marjolaine</a:t>
            </a:r>
            <a:r>
              <a:rPr sz="3000" spc="-75">
                <a:solidFill>
                  <a:srgbClr val="F7B133"/>
                </a:solidFill>
              </a:rPr>
              <a:t> </a:t>
            </a:r>
            <a:r>
              <a:rPr sz="3000" spc="355">
                <a:solidFill>
                  <a:srgbClr val="F7B133"/>
                </a:solidFill>
              </a:rPr>
              <a:t>SARKIS-</a:t>
            </a:r>
            <a:r>
              <a:rPr sz="3000" spc="215">
                <a:solidFill>
                  <a:srgbClr val="F7B133"/>
                </a:solidFill>
              </a:rPr>
              <a:t>BORDELAIS, </a:t>
            </a:r>
            <a:r>
              <a:rPr sz="3000" spc="275">
                <a:solidFill>
                  <a:srgbClr val="F7B133"/>
                </a:solidFill>
              </a:rPr>
              <a:t>Chargée</a:t>
            </a:r>
            <a:r>
              <a:rPr sz="3000" spc="-70">
                <a:solidFill>
                  <a:srgbClr val="F7B133"/>
                </a:solidFill>
              </a:rPr>
              <a:t> </a:t>
            </a:r>
            <a:r>
              <a:rPr sz="3000" spc="140">
                <a:solidFill>
                  <a:srgbClr val="F7B133"/>
                </a:solidFill>
              </a:rPr>
              <a:t>d’affaires</a:t>
            </a:r>
            <a:r>
              <a:rPr sz="3000" spc="-65">
                <a:solidFill>
                  <a:srgbClr val="F7B133"/>
                </a:solidFill>
              </a:rPr>
              <a:t> </a:t>
            </a:r>
            <a:r>
              <a:rPr sz="3000" spc="130">
                <a:solidFill>
                  <a:srgbClr val="F7B133"/>
                </a:solidFill>
              </a:rPr>
              <a:t>financement</a:t>
            </a:r>
            <a:r>
              <a:rPr sz="3000" spc="-65">
                <a:solidFill>
                  <a:srgbClr val="F7B133"/>
                </a:solidFill>
              </a:rPr>
              <a:t> </a:t>
            </a:r>
            <a:r>
              <a:rPr sz="3000" spc="140">
                <a:solidFill>
                  <a:srgbClr val="F7B133"/>
                </a:solidFill>
              </a:rPr>
              <a:t>BPI</a:t>
            </a:r>
            <a:endParaRPr sz="300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394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spc="254"/>
              <a:t>L’accompagnement</a:t>
            </a:r>
            <a:r>
              <a:rPr spc="-100"/>
              <a:t> </a:t>
            </a:r>
            <a:r>
              <a:rPr spc="250"/>
              <a:t>des</a:t>
            </a:r>
            <a:r>
              <a:rPr spc="-95"/>
              <a:t> </a:t>
            </a:r>
            <a:r>
              <a:rPr spc="185"/>
              <a:t>entreprises</a:t>
            </a:r>
            <a:r>
              <a:rPr spc="-95"/>
              <a:t> </a:t>
            </a:r>
            <a:r>
              <a:rPr spc="415"/>
              <a:t>par</a:t>
            </a:r>
          </a:p>
          <a:p>
            <a:pPr marR="137795" algn="ctr">
              <a:lnSpc>
                <a:spcPct val="100000"/>
              </a:lnSpc>
              <a:spcBef>
                <a:spcPts val="735"/>
              </a:spcBef>
            </a:pPr>
            <a:r>
              <a:rPr spc="310"/>
              <a:t>la</a:t>
            </a:r>
            <a:r>
              <a:rPr spc="-114"/>
              <a:t> </a:t>
            </a:r>
            <a:r>
              <a:rPr spc="210"/>
              <a:t>BPI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EBB8EC-220E-AAE1-4639-EDB998DE903B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AA036-1324-5090-E1B1-065994B3D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E19AA1F-0CFD-A721-6BA8-A13F49D0DA70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344738" y="6825678"/>
            <a:ext cx="7771387" cy="2040012"/>
          </a:xfrm>
          <a:prstGeom prst="rect">
            <a:avLst/>
          </a:prstGeom>
        </p:spPr>
        <p:txBody>
          <a:bodyPr vert="horz" wrap="square" lIns="0" tIns="461739" rIns="0" bIns="0" rtlCol="0">
            <a:spAutoFit/>
          </a:bodyPr>
          <a:lstStyle/>
          <a:p>
            <a:pPr marL="285750" marR="5080" indent="-10795">
              <a:lnSpc>
                <a:spcPct val="116700"/>
              </a:lnSpc>
              <a:spcBef>
                <a:spcPts val="95"/>
              </a:spcBef>
            </a:pPr>
            <a:r>
              <a:rPr lang="fr-FR" sz="3000" spc="315">
                <a:solidFill>
                  <a:srgbClr val="F7B133"/>
                </a:solidFill>
              </a:rPr>
              <a:t>Line CHARLES-HELENE, Directrice RESEAU ENTREPRENDRE GUADELOUPE</a:t>
            </a:r>
            <a:endParaRPr sz="30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0D15764-5CC9-D0A2-2029-BEAD32D175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69148" y="3393573"/>
            <a:ext cx="11949702" cy="2140329"/>
          </a:xfrm>
          <a:prstGeom prst="rect">
            <a:avLst/>
          </a:prstGeom>
        </p:spPr>
        <p:txBody>
          <a:bodyPr vert="horz" wrap="square" lIns="0" tIns="8394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lang="fr-FR" spc="210"/>
              <a:t>L’accompagnement des porteurs de projet par le réseau Entreprendre</a:t>
            </a:r>
            <a:endParaRPr spc="21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0B281-3208-4AB4-7F8D-5A942C3EF51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833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5876" y="7275879"/>
            <a:ext cx="564642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3000" b="1" spc="180">
                <a:solidFill>
                  <a:srgbClr val="F7B133"/>
                </a:solidFill>
                <a:latin typeface="Trebuchet MS"/>
                <a:cs typeface="Trebuchet MS"/>
              </a:rPr>
              <a:t>Dominique</a:t>
            </a:r>
            <a:r>
              <a:rPr sz="3000" b="1" spc="-60">
                <a:solidFill>
                  <a:srgbClr val="F7B133"/>
                </a:solidFill>
                <a:latin typeface="Trebuchet MS"/>
                <a:cs typeface="Trebuchet MS"/>
              </a:rPr>
              <a:t> </a:t>
            </a:r>
            <a:r>
              <a:rPr sz="3000" b="1" spc="345">
                <a:solidFill>
                  <a:srgbClr val="F7B133"/>
                </a:solidFill>
                <a:latin typeface="Trebuchet MS"/>
                <a:cs typeface="Trebuchet MS"/>
              </a:rPr>
              <a:t>VIRASSAMY, </a:t>
            </a:r>
            <a:r>
              <a:rPr sz="3000" b="1" spc="135">
                <a:solidFill>
                  <a:srgbClr val="F7B133"/>
                </a:solidFill>
                <a:latin typeface="Trebuchet MS"/>
                <a:cs typeface="Trebuchet MS"/>
              </a:rPr>
              <a:t>Président</a:t>
            </a:r>
            <a:r>
              <a:rPr sz="3000" b="1" spc="-75">
                <a:solidFill>
                  <a:srgbClr val="F7B133"/>
                </a:solidFill>
                <a:latin typeface="Trebuchet MS"/>
                <a:cs typeface="Trebuchet MS"/>
              </a:rPr>
              <a:t> </a:t>
            </a:r>
            <a:r>
              <a:rPr sz="3000" b="1" spc="180">
                <a:solidFill>
                  <a:srgbClr val="F7B133"/>
                </a:solidFill>
                <a:latin typeface="Trebuchet MS"/>
                <a:cs typeface="Trebuchet MS"/>
              </a:rPr>
              <a:t>de</a:t>
            </a:r>
            <a:r>
              <a:rPr sz="3000" b="1" spc="-75">
                <a:solidFill>
                  <a:srgbClr val="F7B133"/>
                </a:solidFill>
                <a:latin typeface="Trebuchet MS"/>
                <a:cs typeface="Trebuchet MS"/>
              </a:rPr>
              <a:t> </a:t>
            </a:r>
            <a:r>
              <a:rPr sz="3000" b="1" spc="130">
                <a:solidFill>
                  <a:srgbClr val="F7B133"/>
                </a:solidFill>
                <a:latin typeface="Trebuchet MS"/>
                <a:cs typeface="Trebuchet MS"/>
              </a:rPr>
              <a:t>France</a:t>
            </a:r>
            <a:r>
              <a:rPr sz="3000" b="1" spc="-75">
                <a:solidFill>
                  <a:srgbClr val="F7B133"/>
                </a:solidFill>
                <a:latin typeface="Trebuchet MS"/>
                <a:cs typeface="Trebuchet MS"/>
              </a:rPr>
              <a:t> </a:t>
            </a:r>
            <a:r>
              <a:rPr sz="3000" b="1" spc="105">
                <a:solidFill>
                  <a:srgbClr val="F7B133"/>
                </a:solidFill>
                <a:latin typeface="Trebuchet MS"/>
                <a:cs typeface="Trebuchet MS"/>
              </a:rPr>
              <a:t>Active </a:t>
            </a:r>
            <a:r>
              <a:rPr sz="3000" b="1" spc="215">
                <a:solidFill>
                  <a:srgbClr val="F7B133"/>
                </a:solidFill>
                <a:latin typeface="Trebuchet MS"/>
                <a:cs typeface="Trebuchet MS"/>
              </a:rPr>
              <a:t>Guadeloupe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98525" rIns="0" bIns="0" rtlCol="0">
            <a:spAutoFit/>
          </a:bodyPr>
          <a:lstStyle/>
          <a:p>
            <a:pPr marL="3038475" marR="5080" indent="-2069464">
              <a:lnSpc>
                <a:spcPct val="114599"/>
              </a:lnSpc>
              <a:spcBef>
                <a:spcPts val="100"/>
              </a:spcBef>
            </a:pPr>
            <a:r>
              <a:rPr spc="130"/>
              <a:t>Les</a:t>
            </a:r>
            <a:r>
              <a:rPr spc="-100"/>
              <a:t> </a:t>
            </a:r>
            <a:r>
              <a:rPr spc="145"/>
              <a:t>outils</a:t>
            </a:r>
            <a:r>
              <a:rPr spc="-100"/>
              <a:t> </a:t>
            </a:r>
            <a:r>
              <a:rPr spc="175"/>
              <a:t>financiers</a:t>
            </a:r>
            <a:r>
              <a:rPr spc="-100"/>
              <a:t> </a:t>
            </a:r>
            <a:r>
              <a:rPr spc="195"/>
              <a:t>distribués</a:t>
            </a:r>
            <a:r>
              <a:rPr spc="-100"/>
              <a:t> </a:t>
            </a:r>
            <a:r>
              <a:rPr spc="440"/>
              <a:t>par</a:t>
            </a:r>
            <a:r>
              <a:rPr spc="-100"/>
              <a:t> </a:t>
            </a:r>
            <a:r>
              <a:rPr spc="-25"/>
              <a:t>le </a:t>
            </a:r>
            <a:r>
              <a:rPr spc="295"/>
              <a:t>Réseau</a:t>
            </a:r>
            <a:r>
              <a:rPr spc="-105"/>
              <a:t> </a:t>
            </a:r>
            <a:r>
              <a:rPr spc="180"/>
              <a:t>France</a:t>
            </a:r>
            <a:r>
              <a:rPr spc="-105"/>
              <a:t> </a:t>
            </a:r>
            <a:r>
              <a:rPr spc="155"/>
              <a:t>Active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5166C6-5D3C-C7B1-CB85-0968856BFE8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9391" y="7352079"/>
            <a:ext cx="54952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35">
                <a:solidFill>
                  <a:srgbClr val="F7B133"/>
                </a:solidFill>
                <a:latin typeface="Trebuchet MS"/>
                <a:cs typeface="Trebuchet MS"/>
              </a:rPr>
              <a:t>Philippe</a:t>
            </a:r>
            <a:r>
              <a:rPr sz="3000" b="1" spc="-75">
                <a:solidFill>
                  <a:srgbClr val="F7B133"/>
                </a:solidFill>
                <a:latin typeface="Trebuchet MS"/>
                <a:cs typeface="Trebuchet MS"/>
              </a:rPr>
              <a:t> </a:t>
            </a:r>
            <a:r>
              <a:rPr sz="3000" b="1" spc="155">
                <a:solidFill>
                  <a:srgbClr val="F7B133"/>
                </a:solidFill>
                <a:latin typeface="Trebuchet MS"/>
                <a:cs typeface="Trebuchet MS"/>
              </a:rPr>
              <a:t>BECH,</a:t>
            </a:r>
            <a:r>
              <a:rPr sz="3000" b="1" spc="-75">
                <a:solidFill>
                  <a:srgbClr val="F7B133"/>
                </a:solidFill>
                <a:latin typeface="Trebuchet MS"/>
                <a:cs typeface="Trebuchet MS"/>
              </a:rPr>
              <a:t> </a:t>
            </a:r>
            <a:r>
              <a:rPr sz="3000" b="1" spc="155">
                <a:solidFill>
                  <a:srgbClr val="F7B133"/>
                </a:solidFill>
                <a:latin typeface="Trebuchet MS"/>
                <a:cs typeface="Trebuchet MS"/>
              </a:rPr>
              <a:t>Courtier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26930" rIns="0" bIns="0" rtlCol="0">
            <a:spAutoFit/>
          </a:bodyPr>
          <a:lstStyle/>
          <a:p>
            <a:pPr marL="3201035">
              <a:lnSpc>
                <a:spcPct val="100000"/>
              </a:lnSpc>
              <a:spcBef>
                <a:spcPts val="100"/>
              </a:spcBef>
            </a:pPr>
            <a:r>
              <a:rPr spc="75"/>
              <a:t>L’offre</a:t>
            </a:r>
            <a:r>
              <a:rPr spc="-105"/>
              <a:t> </a:t>
            </a:r>
            <a:r>
              <a:rPr spc="190"/>
              <a:t>assurancielle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7D3842-5961-9FF7-0EE4-C0F9066C0C7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Contexte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Offre d’assurance limitée depuis plusieurs décennies</a:t>
            </a:r>
          </a:p>
          <a:p>
            <a:r>
              <a:t>• Régime Cat’Nat appliqué aux DOM seulement en 1990 après le cyclone Hugo</a:t>
            </a:r>
          </a:p>
          <a:p>
            <a:r>
              <a:t>• Coût de la réassurance historiquement dissuasif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5344738" y="6825678"/>
            <a:ext cx="7771387" cy="50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2420" marR="5080" indent="-1013460">
              <a:lnSpc>
                <a:spcPct val="116700"/>
              </a:lnSpc>
              <a:spcBef>
                <a:spcPts val="95"/>
              </a:spcBef>
            </a:pPr>
            <a:r>
              <a:rPr lang="fr-FR" sz="3000" dirty="0">
                <a:solidFill>
                  <a:srgbClr val="FFC000"/>
                </a:solidFill>
              </a:rPr>
              <a:t>Katy HOARAU, présidente du MEDEF </a:t>
            </a:r>
            <a:endParaRPr sz="3000" dirty="0">
              <a:solidFill>
                <a:srgbClr val="FFC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56233" rIns="0" bIns="0" rtlCol="0">
            <a:spAutoFit/>
          </a:bodyPr>
          <a:lstStyle/>
          <a:p>
            <a:pPr marL="3274060">
              <a:lnSpc>
                <a:spcPct val="100000"/>
              </a:lnSpc>
              <a:spcBef>
                <a:spcPts val="100"/>
              </a:spcBef>
            </a:pPr>
            <a:r>
              <a:rPr sz="6400" spc="275" dirty="0"/>
              <a:t>Introduction</a:t>
            </a:r>
            <a:endParaRPr sz="6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04DE5F-9A78-6D38-33A0-6C0D9FE0DDFB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Schéma du Marché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Pyramide visuelle :</a:t>
            </a:r>
          </a:p>
          <a:p>
            <a:r>
              <a:t>- Grandes Entreprises (forte crise)</a:t>
            </a:r>
          </a:p>
          <a:p>
            <a:r>
              <a:t>- Petites Entreprises (primes en hausse)</a:t>
            </a:r>
          </a:p>
          <a:p>
            <a:r>
              <a:t>- Particuliers (marché stable mais cher)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Marché en Trois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Particuliers : Marché auto &amp; habitation, tarifs élevés</a:t>
            </a:r>
          </a:p>
          <a:p>
            <a:r>
              <a:t>2. Petites Entreprises : Assurables mais primes en hausse</a:t>
            </a:r>
          </a:p>
          <a:p>
            <a:r>
              <a:t>3. Grandes Entreprises : Retrait Generali, réduction Groupama &amp; Allianz, Nagico reste mais primes ×2 à ×3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Causes du Désengagement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Catastrophes naturelles : rétention CCR trop élevée</a:t>
            </a:r>
          </a:p>
          <a:p>
            <a:r>
              <a:t>• Émeutes : garantie supprimée ou limitée</a:t>
            </a:r>
          </a:p>
          <a:p>
            <a:r>
              <a:t>• Risque de pertes massives pour les assureurs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Conséquences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Seules 3 compagnies couvrent encore les grandes entreprises</a:t>
            </a:r>
          </a:p>
          <a:p>
            <a:r>
              <a:t>• Recours au marché de Londres → primes ×3 à ×4</a:t>
            </a:r>
          </a:p>
          <a:p>
            <a:r>
              <a:t>• Risque de sous-assurance massive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Pistes d’Action – Émeutes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Surprime de 5 % sur contrats « dommages »</a:t>
            </a:r>
          </a:p>
          <a:p>
            <a:r>
              <a:t>• Création d’un fonds de réassurance étatique</a:t>
            </a:r>
          </a:p>
          <a:p>
            <a:r>
              <a:t>• Garantie émeutes obligatoire</a:t>
            </a:r>
          </a:p>
          <a:p>
            <a:r>
              <a:t>• Intervention dès le premier euro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Pistes d’Action – Cat’Nat &amp; Entreprises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Réduire niveaux de rétention</a:t>
            </a:r>
          </a:p>
          <a:p>
            <a:r>
              <a:t>• Construire différemment (renforcer bâtiments)</a:t>
            </a:r>
          </a:p>
          <a:p>
            <a:r>
              <a:t>• Accepter franchises plus élevées</a:t>
            </a:r>
          </a:p>
          <a:p>
            <a:r>
              <a:t>• Cibler garanties essentielles</a:t>
            </a:r>
          </a:p>
          <a:p>
            <a:r>
              <a:t>• Investir dans prévention &amp; résilience</a:t>
            </a:r>
          </a:p>
          <a:p>
            <a:r>
              <a:t>• Former responsable assurance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Défi Complémentaire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Manque d’experts sur place</a:t>
            </a:r>
          </a:p>
          <a:p>
            <a:r>
              <a:t>• Allongement délais d’indemnisation</a:t>
            </a:r>
          </a:p>
          <a:p>
            <a:r>
              <a:t>• Défiance des assurés ↗️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Objectif : préserver un tissu assurantiel robuste en Outre-Mer</a:t>
            </a:r>
          </a:p>
          <a:p>
            <a:r>
              <a:t>✅ Réassurance adaptée</a:t>
            </a:r>
          </a:p>
          <a:p>
            <a:r>
              <a:t>✅ Partage du risque avec l’État</a:t>
            </a:r>
          </a:p>
          <a:p>
            <a:r>
              <a:t>✅ Prévention &amp; formation</a:t>
            </a:r>
          </a:p>
          <a:p>
            <a:r>
              <a:t>✅ Maintien de l’attractivité pour les assureurs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824EE-4472-6DB0-2BEC-A7EBB96D7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D78813A-7634-6A5B-DC91-AD9738CEC59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70941" y="3615908"/>
            <a:ext cx="12287162" cy="6243825"/>
          </a:xfrm>
          <a:prstGeom prst="rect">
            <a:avLst/>
          </a:prstGeom>
        </p:spPr>
        <p:txBody>
          <a:bodyPr vert="horz" wrap="square" lIns="0" tIns="584200" rIns="0" bIns="0" rtlCol="0" anchor="t">
            <a:spAutoFit/>
          </a:bodyPr>
          <a:lstStyle/>
          <a:p>
            <a:pPr marL="956310" marR="5080" indent="-944880" algn="ctr">
              <a:lnSpc>
                <a:spcPct val="114599"/>
              </a:lnSpc>
              <a:spcBef>
                <a:spcPts val="100"/>
              </a:spcBef>
            </a:pPr>
            <a:r>
              <a:rPr lang="fr-FR" sz="5400" dirty="0"/>
              <a:t>2</a:t>
            </a:r>
            <a:r>
              <a:rPr lang="fr-FR" sz="5400" baseline="30000" dirty="0"/>
              <a:t>ème</a:t>
            </a:r>
            <a:r>
              <a:rPr lang="fr-FR" sz="5400" dirty="0"/>
              <a:t> SEQUENCE </a:t>
            </a:r>
            <a:br>
              <a:rPr lang="fr-FR" sz="5400" spc="70" dirty="0"/>
            </a:br>
            <a:r>
              <a:rPr lang="fr-FR" sz="5400" spc="70" dirty="0"/>
              <a:t> </a:t>
            </a:r>
            <a:br>
              <a:rPr lang="fr-FR" sz="5400" spc="70" dirty="0"/>
            </a:br>
            <a:br>
              <a:rPr lang="fr-FR" sz="5400" spc="70" dirty="0"/>
            </a:br>
            <a:r>
              <a:rPr lang="fr-FR" sz="5400" spc="70" dirty="0"/>
              <a:t> </a:t>
            </a:r>
            <a:r>
              <a:rPr lang="fr-FR" sz="5400" i="1" dirty="0"/>
              <a:t>Entreprises et banques : construire les conditions du financement privé</a:t>
            </a:r>
            <a:endParaRPr lang="fr-FR" sz="5400" spc="175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B2D218-018A-BF8D-F5FE-126BD0CBA7C7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988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0236" y="7277439"/>
            <a:ext cx="777430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fontAlgn="base"/>
            <a:r>
              <a:rPr lang="fr-FR" sz="3000" b="1" dirty="0">
                <a:solidFill>
                  <a:srgbClr val="FFC000"/>
                </a:solidFill>
                <a:latin typeface="Trebuchet MS" panose="020B0603020202020204" pitchFamily="34" charset="0"/>
              </a:rPr>
              <a:t>Fabien TURPIN, MROI </a:t>
            </a:r>
            <a:endParaRPr lang="en-US" sz="300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792855" y="3882697"/>
            <a:ext cx="10702290" cy="1539668"/>
          </a:xfrm>
          <a:prstGeom prst="rect">
            <a:avLst/>
          </a:prstGeom>
        </p:spPr>
        <p:txBody>
          <a:bodyPr vert="horz" wrap="square" lIns="0" tIns="114125" rIns="0" bIns="0" rtlCol="0">
            <a:spAutoFit/>
          </a:bodyPr>
          <a:lstStyle/>
          <a:p>
            <a:pPr marL="11430" marR="5080" indent="145415" algn="ctr">
              <a:lnSpc>
                <a:spcPct val="114599"/>
              </a:lnSpc>
              <a:spcBef>
                <a:spcPts val="100"/>
              </a:spcBef>
            </a:pPr>
            <a:r>
              <a:rPr lang="fr-FR" dirty="0"/>
              <a:t>Parcours de financement, regard d’une entreprise réunionnaise </a:t>
            </a:r>
            <a:endParaRPr spc="145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AB473D-9104-78B0-33B6-642AEB57CBD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5409" y="6825678"/>
            <a:ext cx="687260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 fontAlgn="base"/>
            <a:r>
              <a:rPr lang="fr-FR" sz="3000" b="1" dirty="0">
                <a:solidFill>
                  <a:srgbClr val="FFC000"/>
                </a:solidFill>
                <a:latin typeface="Trebuchet MS" panose="020B0603020202020204" pitchFamily="34" charset="0"/>
              </a:rPr>
              <a:t>Philippe LA COGNATA, Directeur IEDOM Réunion</a:t>
            </a:r>
            <a:r>
              <a:rPr lang="fr-FR" sz="3000" dirty="0">
                <a:solidFill>
                  <a:srgbClr val="FFC000"/>
                </a:solidFill>
                <a:latin typeface="Trebuchet MS" panose="020B0603020202020204" pitchFamily="34" charset="0"/>
              </a:rPr>
              <a:t>.  </a:t>
            </a:r>
            <a:endParaRPr lang="en-US" sz="300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674868" y="4236659"/>
            <a:ext cx="10702290" cy="1437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45415" algn="ctr">
              <a:lnSpc>
                <a:spcPct val="114599"/>
              </a:lnSpc>
              <a:spcBef>
                <a:spcPts val="100"/>
              </a:spcBef>
            </a:pPr>
            <a:r>
              <a:rPr spc="254" dirty="0"/>
              <a:t>Diagnostic</a:t>
            </a:r>
            <a:r>
              <a:rPr spc="-105" dirty="0"/>
              <a:t> </a:t>
            </a:r>
            <a:r>
              <a:rPr spc="155" dirty="0"/>
              <a:t>territorial,</a:t>
            </a:r>
            <a:r>
              <a:rPr spc="-100" dirty="0"/>
              <a:t> </a:t>
            </a:r>
            <a:r>
              <a:rPr spc="465" dirty="0"/>
              <a:t>panorama</a:t>
            </a:r>
            <a:r>
              <a:rPr spc="-100" dirty="0"/>
              <a:t> </a:t>
            </a:r>
            <a:r>
              <a:rPr spc="229" dirty="0"/>
              <a:t>de </a:t>
            </a:r>
            <a:r>
              <a:rPr spc="130" dirty="0" err="1"/>
              <a:t>l’économie</a:t>
            </a:r>
            <a:r>
              <a:rPr lang="fr-FR" spc="130" dirty="0"/>
              <a:t> réunionnaise</a:t>
            </a:r>
            <a:endParaRPr spc="18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F35A1F-171E-C6B8-D9DD-3DDC3801852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5168392" y="6840426"/>
            <a:ext cx="7771387" cy="1500397"/>
          </a:xfrm>
          <a:prstGeom prst="rect">
            <a:avLst/>
          </a:prstGeom>
        </p:spPr>
        <p:txBody>
          <a:bodyPr vert="horz" wrap="square" lIns="0" tIns="462266" rIns="0" bIns="0" rtlCol="0">
            <a:spAutoFit/>
          </a:bodyPr>
          <a:lstStyle/>
          <a:p>
            <a:pPr marL="1078865" marR="5080" indent="-430530" algn="ctr">
              <a:lnSpc>
                <a:spcPct val="116700"/>
              </a:lnSpc>
              <a:spcBef>
                <a:spcPts val="95"/>
              </a:spcBef>
            </a:pPr>
            <a:r>
              <a:rPr lang="fr-FR" sz="3000" dirty="0">
                <a:solidFill>
                  <a:srgbClr val="FFC000"/>
                </a:solidFill>
              </a:rPr>
              <a:t>Ludovic POUGET, directeur régional de Bpifrance, et CEPAC/BRED</a:t>
            </a:r>
            <a:endParaRPr sz="3000" dirty="0">
              <a:solidFill>
                <a:srgbClr val="FFC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8061" y="3526923"/>
            <a:ext cx="10052050" cy="218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5415" algn="ctr">
              <a:lnSpc>
                <a:spcPct val="114599"/>
              </a:lnSpc>
              <a:spcBef>
                <a:spcPts val="100"/>
              </a:spcBef>
            </a:pPr>
            <a:r>
              <a:rPr lang="fr-FR" sz="4200" b="1" dirty="0">
                <a:solidFill>
                  <a:schemeClr val="bg1"/>
                </a:solidFill>
                <a:latin typeface="Trebuchet MS" panose="020B0603020202020204" pitchFamily="34" charset="0"/>
              </a:rPr>
              <a:t>Soutenir les ambitions, les clés du financement à long terme (investissements et préfinancement) </a:t>
            </a:r>
            <a:endParaRPr sz="4200" b="1" dirty="0">
              <a:solidFill>
                <a:schemeClr val="bg1"/>
              </a:solidFill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4D75E0-477A-2EFF-5D40-3E16781458E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BAAE5-E735-CD63-2120-D376AA563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A32788-5A2F-FADA-C8BA-82DF7E3C9B06}"/>
              </a:ext>
            </a:extLst>
          </p:cNvPr>
          <p:cNvSpPr txBox="1"/>
          <p:nvPr/>
        </p:nvSpPr>
        <p:spPr>
          <a:xfrm>
            <a:off x="5362660" y="7203697"/>
            <a:ext cx="7774305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 fontAlgn="base"/>
            <a:r>
              <a:rPr lang="fr-FR" sz="3000" b="1" dirty="0">
                <a:solidFill>
                  <a:srgbClr val="FFC000"/>
                </a:solidFill>
                <a:latin typeface="Trebuchet MS" panose="020B0603020202020204" pitchFamily="34" charset="0"/>
              </a:rPr>
              <a:t>Fabrice GUILHEM, directeur régional de la CEPAC, et Christophe ALLEIN, directeur régional de la BRED</a:t>
            </a:r>
            <a:endParaRPr lang="en-US" sz="300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4A25BCB-8FE1-CFC9-28E6-E673E3E6A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92855" y="3882697"/>
            <a:ext cx="10702290" cy="1539668"/>
          </a:xfrm>
          <a:prstGeom prst="rect">
            <a:avLst/>
          </a:prstGeom>
        </p:spPr>
        <p:txBody>
          <a:bodyPr vert="horz" wrap="square" lIns="0" tIns="114125" rIns="0" bIns="0" rtlCol="0">
            <a:spAutoFit/>
          </a:bodyPr>
          <a:lstStyle/>
          <a:p>
            <a:pPr marL="11430" marR="5080" indent="145415" algn="ctr">
              <a:lnSpc>
                <a:spcPct val="114599"/>
              </a:lnSpc>
              <a:spcBef>
                <a:spcPts val="100"/>
              </a:spcBef>
            </a:pPr>
            <a:r>
              <a:rPr lang="fr-FR" dirty="0"/>
              <a:t>Financer le quotidien pour préparer la croissance (BFR, fonds propres, etc.) </a:t>
            </a:r>
            <a:endParaRPr spc="145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EA33BD-DDE7-AAC3-6B8D-465CCFCBAC0C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171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59603-C062-D9B9-017F-BF74328B9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06F5C0C-EBF1-93C7-F4E1-79E4B45264D0}"/>
              </a:ext>
            </a:extLst>
          </p:cNvPr>
          <p:cNvSpPr txBox="1"/>
          <p:nvPr/>
        </p:nvSpPr>
        <p:spPr>
          <a:xfrm>
            <a:off x="5362660" y="7203697"/>
            <a:ext cx="777430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 fontAlgn="base"/>
            <a:r>
              <a:rPr lang="fr-FR" sz="3000" b="1" dirty="0">
                <a:solidFill>
                  <a:srgbClr val="FFC000"/>
                </a:solidFill>
                <a:latin typeface="Trebuchet MS" panose="020B0603020202020204" pitchFamily="34" charset="0"/>
              </a:rPr>
              <a:t>James HUET, président du Comité des Assureurs</a:t>
            </a:r>
            <a:endParaRPr lang="en-US" sz="300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1C615B0-0D41-4937-765A-6C1A161649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98667" y="4561123"/>
            <a:ext cx="10702290" cy="796388"/>
          </a:xfrm>
          <a:prstGeom prst="rect">
            <a:avLst/>
          </a:prstGeom>
        </p:spPr>
        <p:txBody>
          <a:bodyPr vert="horz" wrap="square" lIns="0" tIns="114125" rIns="0" bIns="0" rtlCol="0">
            <a:spAutoFit/>
          </a:bodyPr>
          <a:lstStyle/>
          <a:p>
            <a:pPr marL="11430" marR="5080" indent="145415" algn="ctr">
              <a:lnSpc>
                <a:spcPct val="114599"/>
              </a:lnSpc>
              <a:spcBef>
                <a:spcPts val="100"/>
              </a:spcBef>
            </a:pPr>
            <a:r>
              <a:rPr lang="fr-FR" dirty="0"/>
              <a:t>Enjeux et défis de l’offre assurantielle </a:t>
            </a:r>
            <a:endParaRPr spc="145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64DEE3-C9D9-F25F-D0C3-A6646477993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3279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086AE-2561-8180-078E-CA3B576AF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190457-DEC9-9A0C-CFEA-ABFA58A9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rtl="0"/>
            <a:fld id="{07C99ADF-20A6-40EF-AAB9-F326D6E12C60}" type="slidenum">
              <a:rPr lang="fr-FR" kern="1200">
                <a:solidFill>
                  <a:prstClr val="black">
                    <a:tint val="82000"/>
                  </a:prstClr>
                </a:solidFill>
                <a:latin typeface="Aptos" panose="02110004020202020204"/>
                <a:ea typeface="+mn-ea"/>
                <a:cs typeface="+mn-cs"/>
              </a:rPr>
              <a:pPr defTabSz="1371600" rtl="0"/>
              <a:t>53</a:t>
            </a:fld>
            <a:endParaRPr lang="fr-FR" kern="1200">
              <a:solidFill>
                <a:prstClr val="black">
                  <a:tint val="82000"/>
                </a:prstClr>
              </a:solidFill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4" name="Picture 183">
            <a:extLst>
              <a:ext uri="{FF2B5EF4-FFF2-40B4-BE49-F238E27FC236}">
                <a16:creationId xmlns:a16="http://schemas.microsoft.com/office/drawing/2014/main" id="{11FF77C3-4686-2471-7E69-F3EA6EE4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9" y="5354312"/>
            <a:ext cx="1145382" cy="11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48">
            <a:extLst>
              <a:ext uri="{FF2B5EF4-FFF2-40B4-BE49-F238E27FC236}">
                <a16:creationId xmlns:a16="http://schemas.microsoft.com/office/drawing/2014/main" id="{0C5389A7-4047-98EA-E45D-96BCCC6F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4" y="3073541"/>
            <a:ext cx="1307307" cy="13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ZoneTexte 153">
            <a:extLst>
              <a:ext uri="{FF2B5EF4-FFF2-40B4-BE49-F238E27FC236}">
                <a16:creationId xmlns:a16="http://schemas.microsoft.com/office/drawing/2014/main" id="{7545874D-91FB-041D-220F-0F6C7F9632F3}"/>
              </a:ext>
            </a:extLst>
          </p:cNvPr>
          <p:cNvSpPr txBox="1"/>
          <p:nvPr/>
        </p:nvSpPr>
        <p:spPr>
          <a:xfrm>
            <a:off x="2340665" y="3352148"/>
            <a:ext cx="14690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fr-FR" sz="2700" b="1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Mauvaise gestion de nos ressources : </a:t>
            </a:r>
            <a:r>
              <a:rPr lang="fr-FR" sz="27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Enfouissement des déchets majoritaires (60 % en 2023, ORDEC), forte dépendance des énergies fossiles, dépendance de l’import, …</a:t>
            </a: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982552D0-801C-F5D5-3F21-E75B8CACFD78}"/>
              </a:ext>
            </a:extLst>
          </p:cNvPr>
          <p:cNvSpPr txBox="1"/>
          <p:nvPr/>
        </p:nvSpPr>
        <p:spPr>
          <a:xfrm>
            <a:off x="2413787" y="5343414"/>
            <a:ext cx="1520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fr-FR" sz="2700" b="1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Urgence climatique : </a:t>
            </a:r>
            <a:r>
              <a:rPr lang="fr-FR" sz="27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Des objectifs régionaux, nationaux et internationaux à atteindre : Neutralité carbone en 2050, Accords de Paris, …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22E57C73-22D3-1BE3-D390-61065C57DB67}"/>
              </a:ext>
            </a:extLst>
          </p:cNvPr>
          <p:cNvSpPr txBox="1"/>
          <p:nvPr/>
        </p:nvSpPr>
        <p:spPr>
          <a:xfrm>
            <a:off x="2340665" y="7232824"/>
            <a:ext cx="152025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fr-FR" sz="2700" b="1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Vulnérabilité de nos territoires : </a:t>
            </a:r>
            <a:r>
              <a:rPr lang="fr-FR" sz="27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Montée des eaux, érosion côtière, menaces sur la biodiversité, impacts sur l’économie locale (agriculture, pêche, …), raréfaction des ressources,. Cannes de moins bonne qualité (campagne décalée, sargasses, brume des sables, …</a:t>
            </a:r>
          </a:p>
        </p:txBody>
      </p:sp>
      <p:pic>
        <p:nvPicPr>
          <p:cNvPr id="157" name="Picture 292">
            <a:extLst>
              <a:ext uri="{FF2B5EF4-FFF2-40B4-BE49-F238E27FC236}">
                <a16:creationId xmlns:a16="http://schemas.microsoft.com/office/drawing/2014/main" id="{1311084E-91D7-BE74-9FE8-710546C60A9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44790" y="7232824"/>
            <a:ext cx="1319213" cy="1319213"/>
          </a:xfrm>
          <a:prstGeom prst="rect">
            <a:avLst/>
          </a:prstGeom>
        </p:spPr>
      </p:pic>
      <p:sp>
        <p:nvSpPr>
          <p:cNvPr id="159" name="Titre 1">
            <a:extLst>
              <a:ext uri="{FF2B5EF4-FFF2-40B4-BE49-F238E27FC236}">
                <a16:creationId xmlns:a16="http://schemas.microsoft.com/office/drawing/2014/main" id="{835118A7-2FE1-5CE3-30D9-FDFCC0FC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3" y="1155672"/>
            <a:ext cx="17083374" cy="1384995"/>
          </a:xfrm>
        </p:spPr>
        <p:txBody>
          <a:bodyPr/>
          <a:lstStyle/>
          <a:p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Accélérer la transition écologique en Guadeloupe</a:t>
            </a:r>
          </a:p>
        </p:txBody>
      </p:sp>
    </p:spTree>
    <p:extLst>
      <p:ext uri="{BB962C8B-B14F-4D97-AF65-F5344CB8AC3E}">
        <p14:creationId xmlns:p14="http://schemas.microsoft.com/office/powerpoint/2010/main" val="7965616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3" y="1401142"/>
            <a:ext cx="17083374" cy="888428"/>
          </a:xfrm>
        </p:spPr>
        <p:txBody>
          <a:bodyPr/>
          <a:lstStyle/>
          <a:p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50" charset="0"/>
              </a:rPr>
              <a:t>L’ADEME en bref…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rtl="0"/>
            <a:fld id="{07C99ADF-20A6-40EF-AAB9-F326D6E12C60}" type="slidenum">
              <a:rPr lang="fr-FR" kern="1200">
                <a:solidFill>
                  <a:prstClr val="black">
                    <a:tint val="82000"/>
                  </a:prstClr>
                </a:solidFill>
                <a:latin typeface="Marianne" panose="02000000000000000000" pitchFamily="50" charset="0"/>
                <a:ea typeface="+mn-ea"/>
                <a:cs typeface="+mn-cs"/>
              </a:rPr>
              <a:pPr defTabSz="1371600" rtl="0"/>
              <a:t>54</a:t>
            </a:fld>
            <a:endParaRPr lang="fr-FR" kern="1200">
              <a:solidFill>
                <a:prstClr val="black">
                  <a:tint val="82000"/>
                </a:prstClr>
              </a:solidFill>
              <a:latin typeface="Marianne" panose="02000000000000000000" pitchFamily="50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CFBBA3-3D43-6276-6D9C-983D4A4B7043}"/>
              </a:ext>
            </a:extLst>
          </p:cNvPr>
          <p:cNvSpPr/>
          <p:nvPr/>
        </p:nvSpPr>
        <p:spPr>
          <a:xfrm>
            <a:off x="614652" y="9324100"/>
            <a:ext cx="17007840" cy="97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/>
            <a:endParaRPr lang="fr-FR" sz="270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4DCFCC-E672-8E79-592E-D5C8E43EED80}"/>
              </a:ext>
            </a:extLst>
          </p:cNvPr>
          <p:cNvSpPr/>
          <p:nvPr/>
        </p:nvSpPr>
        <p:spPr>
          <a:xfrm>
            <a:off x="787673" y="2509709"/>
            <a:ext cx="4916150" cy="30646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/>
            <a:r>
              <a:rPr lang="fr-FR" sz="2700" b="1" kern="1200">
                <a:solidFill>
                  <a:prstClr val="black"/>
                </a:solidFill>
                <a:latin typeface="Marianne" panose="02000000000000000000" pitchFamily="50" charset="0"/>
              </a:rPr>
              <a:t>STATUT</a:t>
            </a:r>
          </a:p>
          <a:p>
            <a:pPr algn="ctr" defTabSz="1371600" rtl="0"/>
            <a:endParaRPr lang="fr-FR" sz="2700" kern="1200">
              <a:solidFill>
                <a:prstClr val="black"/>
              </a:solidFill>
              <a:latin typeface="Marianne" panose="02000000000000000000" pitchFamily="50" charset="0"/>
            </a:endParaRPr>
          </a:p>
          <a:p>
            <a:pPr algn="ctr" defTabSz="1371600" rtl="0"/>
            <a:r>
              <a:rPr lang="fr-FR" sz="2700" kern="1200">
                <a:solidFill>
                  <a:prstClr val="black"/>
                </a:solidFill>
                <a:latin typeface="Marianne" panose="02000000000000000000" pitchFamily="50" charset="0"/>
              </a:rPr>
              <a:t>Etablissement public national, </a:t>
            </a:r>
            <a:r>
              <a:rPr lang="fr-FR" sz="2700" b="1" kern="1200">
                <a:solidFill>
                  <a:prstClr val="black"/>
                </a:solidFill>
                <a:latin typeface="Marianne" panose="02000000000000000000" pitchFamily="50" charset="0"/>
              </a:rPr>
              <a:t>opérateur d’Etat</a:t>
            </a:r>
            <a:r>
              <a:rPr lang="fr-FR" sz="2700" kern="1200">
                <a:solidFill>
                  <a:prstClr val="black"/>
                </a:solidFill>
                <a:latin typeface="Marianne" panose="02000000000000000000" pitchFamily="50" charset="0"/>
              </a:rPr>
              <a:t>, sous tutelles ministérielles</a:t>
            </a:r>
            <a:endParaRPr lang="fr-FR" sz="2700" b="1" kern="1200">
              <a:solidFill>
                <a:prstClr val="black"/>
              </a:solidFill>
              <a:latin typeface="Marianne" panose="020000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2B3ADA-3BF7-C43D-AA0C-59166FC8D52A}"/>
              </a:ext>
            </a:extLst>
          </p:cNvPr>
          <p:cNvSpPr/>
          <p:nvPr/>
        </p:nvSpPr>
        <p:spPr>
          <a:xfrm>
            <a:off x="6188510" y="2524024"/>
            <a:ext cx="5123109" cy="30646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/>
            <a:r>
              <a:rPr lang="fr-FR" sz="2700" b="1" kern="1200">
                <a:solidFill>
                  <a:prstClr val="black"/>
                </a:solidFill>
                <a:latin typeface="Marianne" panose="02000000000000000000" pitchFamily="50" charset="0"/>
              </a:rPr>
              <a:t>MISSION</a:t>
            </a:r>
          </a:p>
          <a:p>
            <a:pPr algn="ctr" defTabSz="1371600" rtl="0"/>
            <a:endParaRPr lang="fr-FR" sz="2700" kern="1200">
              <a:solidFill>
                <a:prstClr val="black"/>
              </a:solidFill>
              <a:latin typeface="Marianne" panose="02000000000000000000" pitchFamily="50" charset="0"/>
            </a:endParaRPr>
          </a:p>
          <a:p>
            <a:pPr algn="ctr" defTabSz="1371600" rtl="0"/>
            <a:r>
              <a:rPr lang="fr-FR" sz="2700" kern="1200">
                <a:solidFill>
                  <a:prstClr val="black"/>
                </a:solidFill>
                <a:latin typeface="Marianne" panose="02000000000000000000" pitchFamily="50" charset="0"/>
              </a:rPr>
              <a:t>Accompagner les </a:t>
            </a:r>
            <a:r>
              <a:rPr lang="fr-FR" sz="2700" b="1" kern="1200">
                <a:solidFill>
                  <a:prstClr val="black"/>
                </a:solidFill>
                <a:latin typeface="Marianne" panose="02000000000000000000" pitchFamily="50" charset="0"/>
              </a:rPr>
              <a:t>collectivités, entreprises et association </a:t>
            </a:r>
            <a:r>
              <a:rPr lang="fr-FR" sz="2700" kern="1200">
                <a:solidFill>
                  <a:prstClr val="black"/>
                </a:solidFill>
                <a:latin typeface="Marianne" panose="02000000000000000000" pitchFamily="50" charset="0"/>
              </a:rPr>
              <a:t>dans leur transition écologique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73BC30-93D3-8550-4334-2BDA64E19771}"/>
              </a:ext>
            </a:extLst>
          </p:cNvPr>
          <p:cNvSpPr/>
          <p:nvPr/>
        </p:nvSpPr>
        <p:spPr>
          <a:xfrm>
            <a:off x="11498106" y="5832864"/>
            <a:ext cx="6002220" cy="333504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/>
            <a:r>
              <a:rPr lang="fr-FR" sz="2700" b="1" kern="1200">
                <a:solidFill>
                  <a:prstClr val="black"/>
                </a:solidFill>
                <a:latin typeface="Marianne" panose="02000000000000000000" pitchFamily="50" charset="0"/>
              </a:rPr>
              <a:t>RESSOURCES</a:t>
            </a:r>
          </a:p>
          <a:p>
            <a:pPr algn="ctr" defTabSz="1371600" rtl="0"/>
            <a:endParaRPr lang="fr-FR" sz="2700" u="sng" kern="1200">
              <a:solidFill>
                <a:prstClr val="black"/>
              </a:solidFill>
              <a:latin typeface="Marianne" panose="02000000000000000000" pitchFamily="50" charset="0"/>
            </a:endParaRPr>
          </a:p>
          <a:p>
            <a:pPr algn="l" defTabSz="1371600" rtl="0"/>
            <a:r>
              <a:rPr lang="fr-FR" sz="2700" kern="1200">
                <a:solidFill>
                  <a:prstClr val="black"/>
                </a:solidFill>
                <a:latin typeface="Marianne" panose="02000000000000000000" pitchFamily="50" charset="0"/>
              </a:rPr>
              <a:t>   Etudes et observation</a:t>
            </a:r>
          </a:p>
          <a:p>
            <a:pPr algn="l" defTabSz="1371600" rtl="0"/>
            <a:r>
              <a:rPr lang="fr-FR" sz="2700" kern="1200">
                <a:solidFill>
                  <a:prstClr val="black"/>
                </a:solidFill>
                <a:latin typeface="Marianne" panose="02000000000000000000" pitchFamily="50" charset="0"/>
              </a:rPr>
              <a:t>   Outils et méthodes</a:t>
            </a:r>
          </a:p>
          <a:p>
            <a:pPr algn="l" defTabSz="1371600" rtl="0"/>
            <a:r>
              <a:rPr lang="fr-FR" sz="2700" kern="1200">
                <a:solidFill>
                  <a:prstClr val="black"/>
                </a:solidFill>
                <a:latin typeface="Marianne" panose="02000000000000000000" pitchFamily="50" charset="0"/>
              </a:rPr>
              <a:t>   Financement</a:t>
            </a:r>
          </a:p>
          <a:p>
            <a:pPr algn="l" defTabSz="1371600" rtl="0"/>
            <a:r>
              <a:rPr lang="fr-FR" sz="2700" kern="1200">
                <a:solidFill>
                  <a:prstClr val="black"/>
                </a:solidFill>
                <a:latin typeface="Marianne" panose="02000000000000000000" pitchFamily="50" charset="0"/>
              </a:rPr>
              <a:t>   Diffusion de bonnes pratiques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BCCC21-92C8-38D5-7BAD-47CD09212086}"/>
              </a:ext>
            </a:extLst>
          </p:cNvPr>
          <p:cNvSpPr/>
          <p:nvPr/>
        </p:nvSpPr>
        <p:spPr>
          <a:xfrm>
            <a:off x="787673" y="5818825"/>
            <a:ext cx="10060398" cy="333988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/>
            <a:r>
              <a:rPr lang="fr-FR" sz="2700" b="1" kern="1200">
                <a:solidFill>
                  <a:prstClr val="black"/>
                </a:solidFill>
                <a:latin typeface="Marianne" panose="02000000000000000000" pitchFamily="50" charset="0"/>
              </a:rPr>
              <a:t>EXPERTISES</a:t>
            </a:r>
          </a:p>
          <a:p>
            <a:pPr algn="ctr" defTabSz="1371600" rtl="0"/>
            <a:endParaRPr lang="fr-FR" sz="2700" u="sng" kern="1200">
              <a:solidFill>
                <a:prstClr val="black"/>
              </a:solidFill>
              <a:latin typeface="Marianne" panose="02000000000000000000" pitchFamily="50" charset="0"/>
            </a:endParaRPr>
          </a:p>
          <a:p>
            <a:pPr algn="l" defTabSz="1371600" rtl="0"/>
            <a:r>
              <a:rPr lang="fr-FR" sz="2700" kern="1200">
                <a:solidFill>
                  <a:prstClr val="black"/>
                </a:solidFill>
                <a:latin typeface="Marianne" panose="02000000000000000000" pitchFamily="50" charset="0"/>
              </a:rPr>
              <a:t>1. Déchets, économie circulaire</a:t>
            </a:r>
          </a:p>
          <a:p>
            <a:pPr algn="l" defTabSz="1371600" rtl="0"/>
            <a:r>
              <a:rPr lang="fr-FR" sz="2700" b="1" kern="1200">
                <a:solidFill>
                  <a:prstClr val="black"/>
                </a:solidFill>
                <a:latin typeface="Marianne" panose="02000000000000000000" pitchFamily="50" charset="0"/>
              </a:rPr>
              <a:t>2. Energies renouvelables, efficacité énergétique, mobilité durable</a:t>
            </a:r>
          </a:p>
          <a:p>
            <a:pPr algn="l" defTabSz="1371600" rtl="0"/>
            <a:r>
              <a:rPr lang="fr-FR" sz="2700" kern="1200">
                <a:solidFill>
                  <a:prstClr val="black"/>
                </a:solidFill>
                <a:latin typeface="Marianne" panose="02000000000000000000" pitchFamily="50" charset="0"/>
              </a:rPr>
              <a:t>3. Territoires durables et adaptation au changement climatique, alimentation durable, tourisme durable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2E5BA4-AD1F-9FDD-E8AC-1B2E344344D9}"/>
              </a:ext>
            </a:extLst>
          </p:cNvPr>
          <p:cNvSpPr/>
          <p:nvPr/>
        </p:nvSpPr>
        <p:spPr>
          <a:xfrm>
            <a:off x="12107853" y="2513669"/>
            <a:ext cx="5392473" cy="30646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/>
            <a:r>
              <a:rPr lang="fr-FR" sz="2700" b="1" kern="1200">
                <a:solidFill>
                  <a:prstClr val="black"/>
                </a:solidFill>
                <a:latin typeface="Marianne" panose="02000000000000000000" pitchFamily="50" charset="0"/>
              </a:rPr>
              <a:t>EQUIPE</a:t>
            </a:r>
          </a:p>
          <a:p>
            <a:pPr algn="ctr" defTabSz="1371600" rtl="0"/>
            <a:endParaRPr lang="fr-FR" sz="2700" kern="1200">
              <a:solidFill>
                <a:prstClr val="black"/>
              </a:solidFill>
              <a:latin typeface="Marianne" panose="02000000000000000000" pitchFamily="50" charset="0"/>
            </a:endParaRPr>
          </a:p>
          <a:p>
            <a:pPr algn="ctr" defTabSz="1371600" rtl="0"/>
            <a:r>
              <a:rPr lang="fr-FR" sz="2700" kern="1200">
                <a:solidFill>
                  <a:prstClr val="black"/>
                </a:solidFill>
                <a:latin typeface="Marianne" panose="02000000000000000000" pitchFamily="50" charset="0"/>
              </a:rPr>
              <a:t>Environ 1.000 personnes en France, dans les services centraux et en directions régionales</a:t>
            </a:r>
          </a:p>
        </p:txBody>
      </p:sp>
    </p:spTree>
    <p:extLst>
      <p:ext uri="{BB962C8B-B14F-4D97-AF65-F5344CB8AC3E}">
        <p14:creationId xmlns:p14="http://schemas.microsoft.com/office/powerpoint/2010/main" val="86743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69CE6-59D6-AFEC-3A6D-E527AEF1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3" y="1155672"/>
            <a:ext cx="17083374" cy="1352106"/>
          </a:xfrm>
        </p:spPr>
        <p:txBody>
          <a:bodyPr/>
          <a:lstStyle/>
          <a:p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L’ADEME et les entreprises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89403E9-DC95-89EE-46DE-287D97FE7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312" y="2507779"/>
            <a:ext cx="17083374" cy="5829914"/>
          </a:xfrm>
        </p:spPr>
        <p:txBody>
          <a:bodyPr>
            <a:normAutofit/>
          </a:bodyPr>
          <a:lstStyle/>
          <a:p>
            <a:r>
              <a:rPr lang="fr-FR" sz="3000"/>
              <a:t>Un accompagnement dans la mise en œuvre des initiatives en faveur de la transition écologique</a:t>
            </a:r>
          </a:p>
          <a:p>
            <a:endParaRPr lang="fr-FR" sz="1050"/>
          </a:p>
          <a:p>
            <a:pPr marL="966788" lvl="1" indent="-428625">
              <a:buFont typeface="Arial" panose="020B0604020202020204" pitchFamily="34" charset="0"/>
              <a:buChar char="•"/>
            </a:pPr>
            <a:r>
              <a:rPr lang="fr-FR" sz="2700"/>
              <a:t>Accompagnement et conseil</a:t>
            </a:r>
          </a:p>
          <a:p>
            <a:pPr marL="966788" lvl="1" indent="-428625">
              <a:buFont typeface="Arial" panose="020B0604020202020204" pitchFamily="34" charset="0"/>
              <a:buChar char="•"/>
            </a:pPr>
            <a:r>
              <a:rPr lang="fr-FR" sz="2700"/>
              <a:t>Financement : des aides adaptées à la maturité des projets</a:t>
            </a:r>
          </a:p>
          <a:p>
            <a:pPr marL="966788" lvl="1" indent="-428625">
              <a:buFont typeface="Arial" panose="020B0604020202020204" pitchFamily="34" charset="0"/>
              <a:buChar char="•"/>
            </a:pPr>
            <a:r>
              <a:rPr lang="fr-FR" sz="2700"/>
              <a:t>Formations</a:t>
            </a:r>
          </a:p>
          <a:p>
            <a:pPr marL="966788" lvl="1" indent="-428625">
              <a:buFont typeface="Arial" panose="020B0604020202020204" pitchFamily="34" charset="0"/>
              <a:buChar char="•"/>
            </a:pPr>
            <a:r>
              <a:rPr lang="fr-FR" sz="2700"/>
              <a:t>Evènements</a:t>
            </a:r>
          </a:p>
          <a:p>
            <a:pPr marL="966788" lvl="1" indent="-428625">
              <a:buFont typeface="Arial" panose="020B0604020202020204" pitchFamily="34" charset="0"/>
              <a:buChar char="•"/>
            </a:pPr>
            <a:r>
              <a:rPr lang="fr-FR" sz="2700"/>
              <a:t>Outils pour agir : publication et documents</a:t>
            </a:r>
          </a:p>
          <a:p>
            <a:endParaRPr lang="fr-FR" sz="150">
              <a:hlinkClick r:id="rId2"/>
            </a:endParaRPr>
          </a:p>
          <a:p>
            <a:r>
              <a:rPr lang="fr-FR" sz="3000">
                <a:hlinkClick r:id="rId2"/>
              </a:rPr>
              <a:t>Parcours entreprises </a:t>
            </a:r>
            <a:endParaRPr lang="fr-FR" sz="3000"/>
          </a:p>
        </p:txBody>
      </p:sp>
      <p:pic>
        <p:nvPicPr>
          <p:cNvPr id="9" name="Picture 823">
            <a:extLst>
              <a:ext uri="{FF2B5EF4-FFF2-40B4-BE49-F238E27FC236}">
                <a16:creationId xmlns:a16="http://schemas.microsoft.com/office/drawing/2014/main" id="{A2F80521-4F95-2AF0-0838-63F5135849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433601" y="3639554"/>
            <a:ext cx="5252085" cy="48806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6409051-C45A-0B93-5476-AF888F90FBDE}"/>
              </a:ext>
            </a:extLst>
          </p:cNvPr>
          <p:cNvSpPr txBox="1"/>
          <p:nvPr/>
        </p:nvSpPr>
        <p:spPr>
          <a:xfrm>
            <a:off x="602310" y="7914713"/>
            <a:ext cx="11831289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371600" rtl="0"/>
            <a:r>
              <a:rPr lang="fr-FR" sz="2700" kern="1200">
                <a:solidFill>
                  <a:prstClr val="black"/>
                </a:solidFill>
                <a:latin typeface="Aptos" panose="02110004020202020204"/>
              </a:rPr>
              <a:t>En partenariat avec les acteurs territoriaux : services de l’Etat, autres opérateurs, grandes collectivités, représentants du monde économique, partenaires associatifs</a:t>
            </a:r>
          </a:p>
        </p:txBody>
      </p:sp>
    </p:spTree>
    <p:extLst>
      <p:ext uri="{BB962C8B-B14F-4D97-AF65-F5344CB8AC3E}">
        <p14:creationId xmlns:p14="http://schemas.microsoft.com/office/powerpoint/2010/main" val="1329695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5796BEB-F8CD-295F-3F22-D8D50A9526B7}"/>
              </a:ext>
            </a:extLst>
          </p:cNvPr>
          <p:cNvSpPr/>
          <p:nvPr/>
        </p:nvSpPr>
        <p:spPr>
          <a:xfrm>
            <a:off x="2303237" y="1637174"/>
            <a:ext cx="4104000" cy="7570520"/>
          </a:xfrm>
          <a:prstGeom prst="roundRect">
            <a:avLst>
              <a:gd name="adj" fmla="val 9383"/>
            </a:avLst>
          </a:prstGeom>
          <a:solidFill>
            <a:srgbClr val="7589BC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horz" lIns="137160" tIns="68580" rIns="137160" bIns="68580" rtlCol="0" anchor="t"/>
          <a:lstStyle/>
          <a:p>
            <a:pPr algn="ctr" defTabSz="1828755" rtl="0">
              <a:buClr>
                <a:srgbClr val="000000"/>
              </a:buClr>
              <a:defRPr/>
            </a:pPr>
            <a:r>
              <a:rPr lang="fr-FR" sz="2775" b="1">
                <a:solidFill>
                  <a:srgbClr val="101C89"/>
                </a:solidFill>
                <a:latin typeface="Marianne"/>
                <a:ea typeface="+mn-ea"/>
                <a:cs typeface="+mn-cs"/>
                <a:sym typeface="Arial"/>
              </a:rPr>
              <a:t>Pré-diagnostic / Audit</a:t>
            </a:r>
          </a:p>
          <a:p>
            <a:pPr algn="ctr" defTabSz="1828755" rtl="0">
              <a:buClr>
                <a:srgbClr val="000000"/>
              </a:buClr>
              <a:defRPr/>
            </a:pPr>
            <a:endParaRPr lang="fr-FR" sz="2801">
              <a:solidFill>
                <a:srgbClr val="101C89"/>
              </a:solidFill>
              <a:latin typeface="Marianne" panose="02000000000000000000" pitchFamily="50" charset="0"/>
              <a:ea typeface="+mn-ea"/>
              <a:cs typeface="+mn-cs"/>
              <a:sym typeface="Arial"/>
            </a:endParaRPr>
          </a:p>
          <a:p>
            <a:pPr algn="ctr" defTabSz="1828755" rtl="0">
              <a:buClr>
                <a:srgbClr val="000000"/>
              </a:buClr>
              <a:defRPr/>
            </a:pPr>
            <a:endParaRPr lang="fr-FR" sz="2801">
              <a:solidFill>
                <a:srgbClr val="101C89"/>
              </a:solidFill>
              <a:latin typeface="Marianne" panose="02000000000000000000" pitchFamily="50" charset="0"/>
              <a:ea typeface="+mn-ea"/>
              <a:cs typeface="+mn-cs"/>
              <a:sym typeface="Arial"/>
            </a:endParaRPr>
          </a:p>
          <a:p>
            <a:pPr algn="ctr" defTabSz="1828755" rtl="0">
              <a:buClr>
                <a:srgbClr val="000000"/>
              </a:buClr>
              <a:defRPr/>
            </a:pPr>
            <a:endParaRPr lang="fr-FR" sz="2801">
              <a:solidFill>
                <a:srgbClr val="101C89"/>
              </a:solidFill>
              <a:latin typeface="Marianne" panose="02000000000000000000" pitchFamily="50" charset="0"/>
              <a:ea typeface="+mn-ea"/>
              <a:cs typeface="+mn-cs"/>
              <a:sym typeface="Arial"/>
            </a:endParaRPr>
          </a:p>
          <a:p>
            <a:pPr algn="ctr" defTabSz="1828755" rtl="0">
              <a:buClr>
                <a:srgbClr val="000000"/>
              </a:buClr>
              <a:defRPr/>
            </a:pPr>
            <a:endParaRPr lang="fr-FR" sz="2801">
              <a:solidFill>
                <a:srgbClr val="101C89"/>
              </a:solidFill>
              <a:latin typeface="Marianne" panose="02000000000000000000" pitchFamily="50" charset="0"/>
              <a:ea typeface="+mn-ea"/>
              <a:cs typeface="+mn-cs"/>
              <a:sym typeface="Arial"/>
            </a:endParaRPr>
          </a:p>
          <a:p>
            <a:pPr algn="ctr" defTabSz="1828755" rtl="0">
              <a:buClr>
                <a:srgbClr val="000000"/>
              </a:buClr>
              <a:defRPr/>
            </a:pPr>
            <a:endParaRPr lang="fr-FR" sz="2801">
              <a:solidFill>
                <a:srgbClr val="101C89"/>
              </a:solidFill>
              <a:latin typeface="Marianne" panose="02000000000000000000" pitchFamily="50" charset="0"/>
              <a:ea typeface="+mn-ea"/>
              <a:cs typeface="+mn-cs"/>
              <a:sym typeface="Arial"/>
            </a:endParaRPr>
          </a:p>
          <a:p>
            <a:pPr algn="ctr" defTabSz="1828755" rtl="0">
              <a:buClr>
                <a:srgbClr val="000000"/>
              </a:buClr>
              <a:defRPr/>
            </a:pPr>
            <a:endParaRPr lang="fr-FR" sz="2801">
              <a:solidFill>
                <a:srgbClr val="101C89"/>
              </a:solidFill>
              <a:latin typeface="Marianne" panose="02000000000000000000" pitchFamily="50" charset="0"/>
              <a:ea typeface="+mn-ea"/>
              <a:cs typeface="+mn-cs"/>
              <a:sym typeface="Arial"/>
            </a:endParaRPr>
          </a:p>
          <a:p>
            <a:pPr algn="l" defTabSz="1828755" rtl="0">
              <a:buClr>
                <a:srgbClr val="000000"/>
              </a:buClr>
              <a:defRPr/>
            </a:pPr>
            <a:endParaRPr lang="fr-FR" sz="2201">
              <a:solidFill>
                <a:srgbClr val="101C89"/>
              </a:solidFill>
              <a:latin typeface="Tahoma"/>
              <a:ea typeface="+mn-ea"/>
              <a:cs typeface="Arial" panose="020B0604020202020204" pitchFamily="34" charset="0"/>
              <a:sym typeface="Arial"/>
            </a:endParaRPr>
          </a:p>
          <a:p>
            <a:pPr algn="l" defTabSz="1828755" rtl="0">
              <a:buClr>
                <a:srgbClr val="000000"/>
              </a:buClr>
              <a:defRPr/>
            </a:pPr>
            <a:endParaRPr lang="fr-FR" sz="2201">
              <a:solidFill>
                <a:srgbClr val="101C89"/>
              </a:solidFill>
              <a:latin typeface="Tahoma"/>
              <a:ea typeface="+mn-ea"/>
              <a:cs typeface="Arial" panose="020B0604020202020204" pitchFamily="34" charset="0"/>
              <a:sym typeface="Arial"/>
            </a:endParaRPr>
          </a:p>
          <a:p>
            <a:pPr algn="l" defTabSz="1828755" rtl="0">
              <a:buClr>
                <a:srgbClr val="000000"/>
              </a:buClr>
              <a:defRPr/>
            </a:pPr>
            <a:endParaRPr lang="fr-FR" sz="2201">
              <a:solidFill>
                <a:srgbClr val="101C89"/>
              </a:solidFill>
              <a:latin typeface="Tahoma"/>
              <a:ea typeface="+mn-ea"/>
              <a:cs typeface="Arial" panose="020B0604020202020204" pitchFamily="34" charset="0"/>
              <a:sym typeface="Arial"/>
            </a:endParaRPr>
          </a:p>
          <a:p>
            <a:pPr algn="l" defTabSz="1828755" rtl="0">
              <a:buClr>
                <a:srgbClr val="000000"/>
              </a:buClr>
              <a:defRPr/>
            </a:pPr>
            <a:endParaRPr lang="fr-FR" sz="2201">
              <a:solidFill>
                <a:srgbClr val="101C89"/>
              </a:solidFill>
              <a:latin typeface="Tahoma"/>
              <a:ea typeface="Tahoma"/>
              <a:cs typeface="Arial" panose="020B0604020202020204" pitchFamily="34" charset="0"/>
            </a:endParaRPr>
          </a:p>
          <a:p>
            <a:pPr algn="l" defTabSz="1828755" rtl="0">
              <a:buClr>
                <a:srgbClr val="000000"/>
              </a:buClr>
              <a:defRPr/>
            </a:pPr>
            <a:endParaRPr lang="fr-FR" sz="2201">
              <a:solidFill>
                <a:srgbClr val="101C89"/>
              </a:solidFill>
              <a:latin typeface="Tahoma"/>
              <a:ea typeface="+mn-ea"/>
              <a:cs typeface="Arial" panose="020B0604020202020204" pitchFamily="34" charset="0"/>
              <a:sym typeface="Arial"/>
            </a:endParaRPr>
          </a:p>
          <a:p>
            <a:pPr algn="l" defTabSz="1828755" rtl="0">
              <a:buClr>
                <a:srgbClr val="000000"/>
              </a:buClr>
              <a:defRPr/>
            </a:pPr>
            <a:endParaRPr lang="fr-FR" sz="2201">
              <a:solidFill>
                <a:srgbClr val="101C89"/>
              </a:solidFill>
              <a:latin typeface="Tahoma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2A6525-4A71-0D65-1F03-F0351190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rtl="0"/>
            <a:fld id="{07C99ADF-20A6-40EF-AAB9-F326D6E12C60}" type="slidenum">
              <a:rPr lang="fr-FR" kern="1200">
                <a:solidFill>
                  <a:prstClr val="black">
                    <a:tint val="82000"/>
                  </a:prstClr>
                </a:solidFill>
                <a:latin typeface="Aptos" panose="02110004020202020204"/>
                <a:ea typeface="+mn-ea"/>
                <a:cs typeface="+mn-cs"/>
              </a:rPr>
              <a:pPr defTabSz="1371600" rtl="0"/>
              <a:t>56</a:t>
            </a:fld>
            <a:endParaRPr lang="fr-FR" kern="1200">
              <a:solidFill>
                <a:prstClr val="black">
                  <a:tint val="82000"/>
                </a:prstClr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C3D2ED-B8F4-81A2-DB05-1D84E4FD083D}"/>
              </a:ext>
            </a:extLst>
          </p:cNvPr>
          <p:cNvSpPr txBox="1"/>
          <p:nvPr/>
        </p:nvSpPr>
        <p:spPr>
          <a:xfrm>
            <a:off x="3307705" y="322564"/>
            <a:ext cx="13746242" cy="692497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l" defTabSz="1828755" rtl="0">
              <a:buClr>
                <a:srgbClr val="000000"/>
              </a:buClr>
              <a:defRPr/>
            </a:pPr>
            <a:r>
              <a:rPr lang="fr-FR" sz="3600" b="1">
                <a:solidFill>
                  <a:srgbClr val="000000"/>
                </a:solidFill>
                <a:latin typeface="Marianne"/>
                <a:ea typeface="+mn-ea"/>
                <a:cs typeface="Arial"/>
                <a:sym typeface="Arial"/>
              </a:rPr>
              <a:t>Panorama de l’offre décarbonation des entreprises </a:t>
            </a:r>
            <a:endParaRPr lang="fr-FR" sz="3200" b="1">
              <a:solidFill>
                <a:srgbClr val="000000"/>
              </a:solidFill>
              <a:latin typeface="Marianne" panose="02000000000000000000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F374F71-00D5-0216-4DFD-499BC6C2C70C}"/>
              </a:ext>
            </a:extLst>
          </p:cNvPr>
          <p:cNvSpPr/>
          <p:nvPr/>
        </p:nvSpPr>
        <p:spPr>
          <a:xfrm>
            <a:off x="7124576" y="1647985"/>
            <a:ext cx="4104000" cy="7573973"/>
          </a:xfrm>
          <a:prstGeom prst="roundRect">
            <a:avLst>
              <a:gd name="adj" fmla="val 9383"/>
            </a:avLst>
          </a:prstGeom>
          <a:solidFill>
            <a:srgbClr val="7589BC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137160" tIns="68580" rIns="137160" bIns="68580" rtlCol="0" anchor="t"/>
          <a:lstStyle/>
          <a:p>
            <a:pPr algn="ctr" defTabSz="1828755" rtl="0">
              <a:buClr>
                <a:srgbClr val="000000"/>
              </a:buClr>
              <a:defRPr/>
            </a:pPr>
            <a:r>
              <a:rPr lang="fr-FR" sz="2775" b="1">
                <a:solidFill>
                  <a:srgbClr val="101C89"/>
                </a:solidFill>
                <a:latin typeface="Marianne"/>
                <a:ea typeface="+mn-ea"/>
                <a:cs typeface="+mn-cs"/>
                <a:sym typeface="Arial"/>
              </a:rPr>
              <a:t>S</a:t>
            </a:r>
            <a:r>
              <a:rPr lang="fr-FR" sz="2775" b="1" err="1">
                <a:solidFill>
                  <a:srgbClr val="101C89"/>
                </a:solidFill>
                <a:latin typeface="Marianne"/>
                <a:ea typeface="+mn-ea"/>
                <a:cs typeface="+mn-cs"/>
                <a:sym typeface="Arial"/>
              </a:rPr>
              <a:t>tructuration</a:t>
            </a:r>
            <a:r>
              <a:rPr lang="fr-FR" sz="2775" b="1">
                <a:solidFill>
                  <a:srgbClr val="101C89"/>
                </a:solidFill>
                <a:latin typeface="Marianne"/>
                <a:ea typeface="+mn-ea"/>
                <a:cs typeface="+mn-cs"/>
                <a:sym typeface="Arial"/>
              </a:rPr>
              <a:t> de la démarche/ Elaboration d’une stratégie </a:t>
            </a:r>
          </a:p>
          <a:p>
            <a:pPr algn="ctr" defTabSz="1828755" rtl="0">
              <a:buClr>
                <a:srgbClr val="000000"/>
              </a:buClr>
              <a:defRPr/>
            </a:pPr>
            <a:endParaRPr lang="fr-FR" sz="2801" b="1">
              <a:solidFill>
                <a:srgbClr val="101C89"/>
              </a:solidFill>
              <a:latin typeface="Marianne" panose="02000000000000000000" pitchFamily="50" charset="0"/>
              <a:ea typeface="+mn-ea"/>
              <a:cs typeface="+mn-cs"/>
              <a:sym typeface="Arial"/>
            </a:endParaRPr>
          </a:p>
          <a:p>
            <a:pPr algn="ctr" defTabSz="1828755" rtl="0">
              <a:buClr>
                <a:srgbClr val="000000"/>
              </a:buClr>
              <a:defRPr/>
            </a:pPr>
            <a:endParaRPr lang="fr-FR" sz="2801" b="1">
              <a:solidFill>
                <a:srgbClr val="101C89"/>
              </a:solidFill>
              <a:latin typeface="Marianne" panose="02000000000000000000" pitchFamily="50" charset="0"/>
              <a:ea typeface="+mn-ea"/>
              <a:cs typeface="+mn-cs"/>
              <a:sym typeface="Arial"/>
            </a:endParaRPr>
          </a:p>
          <a:p>
            <a:pPr algn="ctr" defTabSz="1828755" rtl="0">
              <a:buClr>
                <a:srgbClr val="000000"/>
              </a:buClr>
              <a:defRPr/>
            </a:pPr>
            <a:endParaRPr lang="fr-FR" sz="2801" b="1">
              <a:solidFill>
                <a:srgbClr val="101C89"/>
              </a:solidFill>
              <a:latin typeface="Marianne" panose="02000000000000000000" pitchFamily="50" charset="0"/>
              <a:ea typeface="+mn-ea"/>
              <a:cs typeface="+mn-cs"/>
              <a:sym typeface="Arial"/>
            </a:endParaRPr>
          </a:p>
          <a:p>
            <a:pPr algn="ctr" defTabSz="1828755" rtl="0">
              <a:buClr>
                <a:srgbClr val="000000"/>
              </a:buClr>
              <a:defRPr/>
            </a:pPr>
            <a:endParaRPr lang="fr-FR" sz="2801" b="1">
              <a:solidFill>
                <a:srgbClr val="101C89"/>
              </a:solidFill>
              <a:latin typeface="Marianne" panose="02000000000000000000" pitchFamily="50" charset="0"/>
              <a:ea typeface="+mn-ea"/>
              <a:cs typeface="+mn-cs"/>
              <a:sym typeface="Arial"/>
            </a:endParaRPr>
          </a:p>
          <a:p>
            <a:pPr algn="ctr" defTabSz="1828755" rtl="0">
              <a:buClr>
                <a:srgbClr val="000000"/>
              </a:buClr>
              <a:defRPr/>
            </a:pPr>
            <a:endParaRPr lang="fr-FR" sz="2801" b="1">
              <a:solidFill>
                <a:srgbClr val="101C89"/>
              </a:solidFill>
              <a:latin typeface="Marianne" panose="02000000000000000000" pitchFamily="50" charset="0"/>
              <a:ea typeface="+mn-ea"/>
              <a:cs typeface="+mn-cs"/>
              <a:sym typeface="Arial"/>
            </a:endParaRPr>
          </a:p>
          <a:p>
            <a:pPr marL="183833" indent="-183833" algn="l" defTabSz="1828755" rtl="0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fr-FR" sz="2175">
              <a:solidFill>
                <a:srgbClr val="101C89"/>
              </a:solidFill>
              <a:latin typeface="Tahoma"/>
              <a:ea typeface="Tahoma"/>
              <a:cs typeface="Arial" panose="020B060402020202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F452035-B2F7-578A-CC82-1267FAB6F606}"/>
              </a:ext>
            </a:extLst>
          </p:cNvPr>
          <p:cNvSpPr/>
          <p:nvPr/>
        </p:nvSpPr>
        <p:spPr>
          <a:xfrm>
            <a:off x="11943800" y="1604636"/>
            <a:ext cx="4104000" cy="7695377"/>
          </a:xfrm>
          <a:prstGeom prst="roundRect">
            <a:avLst>
              <a:gd name="adj" fmla="val 9383"/>
            </a:avLst>
          </a:prstGeom>
          <a:solidFill>
            <a:srgbClr val="7589BC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t"/>
          <a:lstStyle/>
          <a:p>
            <a:pPr algn="ctr" defTabSz="1828755" rtl="0">
              <a:buClr>
                <a:srgbClr val="000000"/>
              </a:buClr>
              <a:defRPr/>
            </a:pPr>
            <a:r>
              <a:rPr lang="fr-FR" sz="2801" b="1">
                <a:solidFill>
                  <a:srgbClr val="101C89"/>
                </a:solidFill>
                <a:latin typeface="Marianne" panose="02000000000000000000" pitchFamily="50" charset="0"/>
                <a:ea typeface="+mn-ea"/>
                <a:cs typeface="+mn-cs"/>
                <a:sym typeface="Arial"/>
              </a:rPr>
              <a:t>Etude de faisabilité</a:t>
            </a:r>
          </a:p>
          <a:p>
            <a:pPr algn="ctr" defTabSz="1828755" rtl="0">
              <a:buClr>
                <a:srgbClr val="000000"/>
              </a:buClr>
              <a:defRPr/>
            </a:pPr>
            <a:r>
              <a:rPr lang="fr-FR" sz="2801" b="1">
                <a:solidFill>
                  <a:srgbClr val="101C89"/>
                </a:solidFill>
                <a:latin typeface="Marianne" panose="02000000000000000000" pitchFamily="50" charset="0"/>
                <a:ea typeface="+mn-ea"/>
                <a:cs typeface="+mn-cs"/>
                <a:sym typeface="Arial"/>
              </a:rPr>
              <a:t>Investissement</a:t>
            </a:r>
          </a:p>
        </p:txBody>
      </p:sp>
      <p:pic>
        <p:nvPicPr>
          <p:cNvPr id="13" name="Picture 2" descr="image">
            <a:extLst>
              <a:ext uri="{FF2B5EF4-FFF2-40B4-BE49-F238E27FC236}">
                <a16:creationId xmlns:a16="http://schemas.microsoft.com/office/drawing/2014/main" id="{0BA78129-D921-9996-9795-18CE1D68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19" y="4574298"/>
            <a:ext cx="2627696" cy="1380603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274390E-0B50-A7EF-FE72-0FE4F315E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28" y="330271"/>
            <a:ext cx="834299" cy="882821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09EDF8B0-BB4F-42FE-02E5-08D2DB86DAC1}"/>
              </a:ext>
            </a:extLst>
          </p:cNvPr>
          <p:cNvGrpSpPr/>
          <p:nvPr/>
        </p:nvGrpSpPr>
        <p:grpSpPr>
          <a:xfrm>
            <a:off x="2410531" y="6306491"/>
            <a:ext cx="3889412" cy="1085418"/>
            <a:chOff x="1772431" y="1622054"/>
            <a:chExt cx="1944706" cy="542709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CE8C8BFA-511E-E0A0-649F-DAF978775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431" y="1622054"/>
              <a:ext cx="1944706" cy="4054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91BC0D6B-4E47-203B-CE8C-C5B742615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0456" y="1971787"/>
              <a:ext cx="675416" cy="192976"/>
            </a:xfrm>
            <a:prstGeom prst="rect">
              <a:avLst/>
            </a:prstGeom>
          </p:spPr>
        </p:pic>
      </p:grp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1724AF27-3399-3F3C-FBAF-E8003971E627}"/>
              </a:ext>
            </a:extLst>
          </p:cNvPr>
          <p:cNvSpPr/>
          <p:nvPr/>
        </p:nvSpPr>
        <p:spPr>
          <a:xfrm>
            <a:off x="5721861" y="4943647"/>
            <a:ext cx="803688" cy="632480"/>
          </a:xfrm>
          <a:prstGeom prst="rightArrow">
            <a:avLst/>
          </a:prstGeom>
          <a:solidFill>
            <a:srgbClr val="101C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755" rtl="0">
              <a:buClr>
                <a:srgbClr val="000000"/>
              </a:buClr>
              <a:defRPr/>
            </a:pPr>
            <a:endParaRPr lang="fr-FR" sz="2801">
              <a:solidFill>
                <a:prstClr val="white"/>
              </a:solidFill>
              <a:latin typeface="Tahoma"/>
              <a:ea typeface="+mn-ea"/>
              <a:cs typeface="+mn-cs"/>
              <a:sym typeface="Arial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992C243-4235-B38B-D6E7-8F6BC8102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87" y="6950498"/>
            <a:ext cx="834299" cy="882821"/>
          </a:xfrm>
          <a:prstGeom prst="rect">
            <a:avLst/>
          </a:prstGeom>
        </p:spPr>
      </p:pic>
      <p:pic>
        <p:nvPicPr>
          <p:cNvPr id="38" name="Image 37" descr="Une image contenant texte, capture d’écran, logo, Police&#10;&#10;Description générée automatiquement">
            <a:extLst>
              <a:ext uri="{FF2B5EF4-FFF2-40B4-BE49-F238E27FC236}">
                <a16:creationId xmlns:a16="http://schemas.microsoft.com/office/drawing/2014/main" id="{2E2F78FD-41D3-F624-46BE-CBD7DA5F2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7148" y="3052953"/>
            <a:ext cx="2914650" cy="2971800"/>
          </a:xfrm>
          <a:prstGeom prst="rect">
            <a:avLst/>
          </a:prstGeom>
        </p:spPr>
      </p:pic>
      <p:pic>
        <p:nvPicPr>
          <p:cNvPr id="40" name="Image 39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9B52F142-EBB2-3C32-3F8C-60CCAE5B97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8539" y="5843726"/>
            <a:ext cx="2913260" cy="235256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F056F39-D1FB-60E6-4334-06F9CFAFE1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40924" y="5704820"/>
            <a:ext cx="780875" cy="419745"/>
          </a:xfrm>
          <a:prstGeom prst="rect">
            <a:avLst/>
          </a:prstGeom>
        </p:spPr>
      </p:pic>
      <p:pic>
        <p:nvPicPr>
          <p:cNvPr id="43" name="Graphique 42" descr="Badge 1 avec un remplissage uni">
            <a:extLst>
              <a:ext uri="{FF2B5EF4-FFF2-40B4-BE49-F238E27FC236}">
                <a16:creationId xmlns:a16="http://schemas.microsoft.com/office/drawing/2014/main" id="{5D4F0BA0-14C5-6DFB-CE06-6B7B6591BA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43573" y="1305948"/>
            <a:ext cx="882141" cy="859770"/>
          </a:xfrm>
          <a:prstGeom prst="rect">
            <a:avLst/>
          </a:prstGeom>
        </p:spPr>
      </p:pic>
      <p:pic>
        <p:nvPicPr>
          <p:cNvPr id="44" name="Graphique 43" descr="Badge avec un remplissage uni">
            <a:extLst>
              <a:ext uri="{FF2B5EF4-FFF2-40B4-BE49-F238E27FC236}">
                <a16:creationId xmlns:a16="http://schemas.microsoft.com/office/drawing/2014/main" id="{3709AB4C-E7D6-5CEF-50FB-D62D4E5629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64499" y="1247094"/>
            <a:ext cx="882141" cy="918624"/>
          </a:xfrm>
          <a:prstGeom prst="rect">
            <a:avLst/>
          </a:prstGeom>
        </p:spPr>
      </p:pic>
      <p:sp>
        <p:nvSpPr>
          <p:cNvPr id="45" name="Flèche : droite 44">
            <a:extLst>
              <a:ext uri="{FF2B5EF4-FFF2-40B4-BE49-F238E27FC236}">
                <a16:creationId xmlns:a16="http://schemas.microsoft.com/office/drawing/2014/main" id="{9FD3C90E-AC23-7BD5-D3DD-0F2C92159CC4}"/>
              </a:ext>
            </a:extLst>
          </p:cNvPr>
          <p:cNvSpPr/>
          <p:nvPr/>
        </p:nvSpPr>
        <p:spPr>
          <a:xfrm>
            <a:off x="10687889" y="5039519"/>
            <a:ext cx="803688" cy="632480"/>
          </a:xfrm>
          <a:prstGeom prst="rightArrow">
            <a:avLst/>
          </a:prstGeom>
          <a:solidFill>
            <a:srgbClr val="101C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755" rtl="0">
              <a:buClr>
                <a:srgbClr val="000000"/>
              </a:buClr>
              <a:defRPr/>
            </a:pPr>
            <a:endParaRPr lang="fr-FR" sz="2801">
              <a:solidFill>
                <a:prstClr val="white"/>
              </a:solidFill>
              <a:latin typeface="Tahoma"/>
              <a:ea typeface="+mn-ea"/>
              <a:cs typeface="+mn-cs"/>
              <a:sym typeface="Arial"/>
            </a:endParaRPr>
          </a:p>
        </p:txBody>
      </p:sp>
      <p:pic>
        <p:nvPicPr>
          <p:cNvPr id="46" name="Graphique 45" descr="Badge 3 avec un remplissage uni">
            <a:extLst>
              <a:ext uri="{FF2B5EF4-FFF2-40B4-BE49-F238E27FC236}">
                <a16:creationId xmlns:a16="http://schemas.microsoft.com/office/drawing/2014/main" id="{11E5D653-E8CF-575F-AC76-11053300D6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85426" y="1279799"/>
            <a:ext cx="912068" cy="912068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166DC9AD-B5E4-72E7-FCB8-1FCF95F6D321}"/>
              </a:ext>
            </a:extLst>
          </p:cNvPr>
          <p:cNvSpPr txBox="1"/>
          <p:nvPr/>
        </p:nvSpPr>
        <p:spPr>
          <a:xfrm>
            <a:off x="12444830" y="5694783"/>
            <a:ext cx="29132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371600" rtl="0"/>
            <a:r>
              <a:rPr lang="fr-FR" sz="1500" b="1" kern="1200">
                <a:solidFill>
                  <a:srgbClr val="156082">
                    <a:lumMod val="75000"/>
                  </a:srgbClr>
                </a:solidFill>
                <a:latin typeface="Marianne" panose="02000000000000000000" pitchFamily="50" charset="0"/>
                <a:ea typeface="+mn-ea"/>
                <a:cs typeface="+mn-cs"/>
              </a:rPr>
              <a:t>Cadre de compensation</a:t>
            </a:r>
            <a:endParaRPr lang="fr-FR" sz="1500" kern="1200">
              <a:solidFill>
                <a:srgbClr val="156082">
                  <a:lumMod val="75000"/>
                </a:srgbClr>
              </a:solidFill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 1" descr="Une image contenant Police, logo, texte, Graphique">
            <a:extLst>
              <a:ext uri="{FF2B5EF4-FFF2-40B4-BE49-F238E27FC236}">
                <a16:creationId xmlns:a16="http://schemas.microsoft.com/office/drawing/2014/main" id="{BDD7EE05-FFED-F26F-241C-8ACC38F8A7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74" y="3016510"/>
            <a:ext cx="3128181" cy="1219595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F14D2F77-70A2-1B3A-B8A2-6C0939559B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00438" y="4757084"/>
            <a:ext cx="3061340" cy="10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69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086AE-2561-8180-078E-CA3B576AF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190457-DEC9-9A0C-CFEA-ABFA58A9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rtl="0"/>
            <a:fld id="{07C99ADF-20A6-40EF-AAB9-F326D6E12C60}" type="slidenum">
              <a:rPr lang="fr-FR" kern="1200">
                <a:solidFill>
                  <a:prstClr val="black">
                    <a:tint val="82000"/>
                  </a:prstClr>
                </a:solidFill>
                <a:latin typeface="Aptos" panose="02110004020202020204"/>
                <a:ea typeface="+mn-ea"/>
                <a:cs typeface="+mn-cs"/>
              </a:rPr>
              <a:pPr defTabSz="1371600" rtl="0"/>
              <a:t>57</a:t>
            </a:fld>
            <a:endParaRPr lang="fr-FR" kern="1200">
              <a:solidFill>
                <a:prstClr val="black">
                  <a:tint val="82000"/>
                </a:prstClr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56103CA-2E74-2C9F-EE0A-4E6082A09623}"/>
              </a:ext>
            </a:extLst>
          </p:cNvPr>
          <p:cNvSpPr txBox="1"/>
          <p:nvPr/>
        </p:nvSpPr>
        <p:spPr>
          <a:xfrm>
            <a:off x="602312" y="2906941"/>
            <a:ext cx="17379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fr-FR" sz="3000" b="1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Objectif : </a:t>
            </a:r>
            <a:r>
              <a:rPr lang="fr-FR" sz="30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Renforcer l’efficacité énergétique et accélérer la décarbonation des entreprises</a:t>
            </a:r>
          </a:p>
        </p:txBody>
      </p:sp>
      <p:pic>
        <p:nvPicPr>
          <p:cNvPr id="16" name="Image 15" descr="Une image contenant Police, logo, texte, Graphique&#10;&#10;Le contenu généré par l’IA peut être incorrect.">
            <a:extLst>
              <a:ext uri="{FF2B5EF4-FFF2-40B4-BE49-F238E27FC236}">
                <a16:creationId xmlns:a16="http://schemas.microsoft.com/office/drawing/2014/main" id="{C140E0A8-FCA7-373A-53E7-521E971CE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745" y="720469"/>
            <a:ext cx="4763151" cy="185702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9CE2096-1369-D6CB-5BE6-B3AC516C601A}"/>
              </a:ext>
            </a:extLst>
          </p:cNvPr>
          <p:cNvSpPr txBox="1"/>
          <p:nvPr/>
        </p:nvSpPr>
        <p:spPr>
          <a:xfrm>
            <a:off x="602311" y="3854528"/>
            <a:ext cx="17379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fr-FR" sz="3000" b="1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Public concerné : </a:t>
            </a:r>
            <a:r>
              <a:rPr lang="fr-FR" sz="27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E</a:t>
            </a:r>
            <a:r>
              <a:rPr lang="fr-FR" sz="2700" kern="1200">
                <a:solidFill>
                  <a:prstClr val="black"/>
                </a:solidFill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ntreprises PME &amp; ETI tertiaires et industrielles privées (hors secteur agricole) </a:t>
            </a:r>
            <a:endParaRPr lang="fr-FR" sz="3000" kern="1200">
              <a:solidFill>
                <a:prstClr val="black"/>
              </a:solidFill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4F04CE4-8672-AB54-9DF9-C6421A4636D5}"/>
              </a:ext>
            </a:extLst>
          </p:cNvPr>
          <p:cNvSpPr txBox="1"/>
          <p:nvPr/>
        </p:nvSpPr>
        <p:spPr>
          <a:xfrm>
            <a:off x="602309" y="4827414"/>
            <a:ext cx="17379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fr-FR" sz="3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+mn-ea"/>
                <a:cs typeface="+mn-cs"/>
              </a:rPr>
              <a:t>Lancement de la mission en cours en Guadeloupe</a:t>
            </a:r>
            <a:endParaRPr lang="fr-FR" sz="3000" kern="1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5275B69-5BC9-CC71-DDAF-D588A274EC49}"/>
              </a:ext>
            </a:extLst>
          </p:cNvPr>
          <p:cNvSpPr txBox="1"/>
          <p:nvPr/>
        </p:nvSpPr>
        <p:spPr>
          <a:xfrm>
            <a:off x="624879" y="5859548"/>
            <a:ext cx="161383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71600" rtl="0"/>
            <a:r>
              <a:rPr lang="fr-FR" sz="2700" b="1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Missions assurées </a:t>
            </a:r>
            <a:r>
              <a:rPr lang="fr-FR" sz="2700" b="1" u="sng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gratuitement</a:t>
            </a:r>
            <a:r>
              <a:rPr lang="fr-FR" sz="2700" b="1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 par des conseillers énergie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Ø"/>
            </a:pPr>
            <a:r>
              <a:rPr lang="fr-FR" sz="27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Information de 1</a:t>
            </a:r>
            <a:r>
              <a:rPr lang="fr-FR" sz="2700" kern="1200" baseline="300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er</a:t>
            </a:r>
            <a:r>
              <a:rPr lang="fr-FR" sz="27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 niveau (technique - réglementaire – financière …)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Ø"/>
            </a:pPr>
            <a:r>
              <a:rPr lang="fr-FR" sz="27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Apporter un conseil personnalisé pour aider l’entreprise à définir son projet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Ø"/>
            </a:pPr>
            <a:r>
              <a:rPr lang="fr-FR" sz="27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Réaliser un état des lieux via une visite énergie en entreprise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Ø"/>
            </a:pPr>
            <a:r>
              <a:rPr lang="fr-FR" sz="27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Appui à l’analyse de devis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Ø"/>
            </a:pPr>
            <a:r>
              <a:rPr lang="fr-FR" sz="27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Aide à la prise en main des équipements ou du local rénové et au suivi des consommations énergétiques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A8F2E86-0DAF-25D6-7DFB-1BEB898312BC}"/>
              </a:ext>
            </a:extLst>
          </p:cNvPr>
          <p:cNvSpPr txBox="1">
            <a:spLocks/>
          </p:cNvSpPr>
          <p:nvPr/>
        </p:nvSpPr>
        <p:spPr>
          <a:xfrm>
            <a:off x="431522" y="1458933"/>
            <a:ext cx="17083374" cy="135210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fr-FR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110004020202020204"/>
              </a:rPr>
              <a:t>1 - Identification du projet d’entreprise</a:t>
            </a:r>
          </a:p>
        </p:txBody>
      </p:sp>
    </p:spTree>
    <p:extLst>
      <p:ext uri="{BB962C8B-B14F-4D97-AF65-F5344CB8AC3E}">
        <p14:creationId xmlns:p14="http://schemas.microsoft.com/office/powerpoint/2010/main" val="6477447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8CD33AD-C8C5-C330-FF86-3195BDD6CDA6}"/>
              </a:ext>
            </a:extLst>
          </p:cNvPr>
          <p:cNvSpPr/>
          <p:nvPr/>
        </p:nvSpPr>
        <p:spPr>
          <a:xfrm rot="10800000">
            <a:off x="13756892" y="220915"/>
            <a:ext cx="3718431" cy="101017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88000"/>
                  <a:lumMod val="0"/>
                  <a:lumOff val="100000"/>
                </a:schemeClr>
              </a:gs>
              <a:gs pos="89000">
                <a:schemeClr val="bg2">
                  <a:lumMod val="40000"/>
                  <a:lumOff val="60000"/>
                </a:schemeClr>
              </a:gs>
              <a:gs pos="94000">
                <a:schemeClr val="bg2">
                  <a:lumMod val="40000"/>
                  <a:lumOff val="60000"/>
                </a:schemeClr>
              </a:gs>
              <a:gs pos="68000">
                <a:srgbClr val="FFF9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>
              <a:defRPr/>
            </a:pPr>
            <a:endParaRPr lang="fr-FR" sz="2700" kern="1200">
              <a:solidFill>
                <a:srgbClr val="FFFFFF"/>
              </a:solidFill>
              <a:latin typeface="Barlow"/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2089217D-0A31-AE33-02DC-A910DFD54C9D}"/>
              </a:ext>
            </a:extLst>
          </p:cNvPr>
          <p:cNvSpPr/>
          <p:nvPr/>
        </p:nvSpPr>
        <p:spPr>
          <a:xfrm>
            <a:off x="9961322" y="0"/>
            <a:ext cx="3544685" cy="101051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88000"/>
                  <a:lumMod val="0"/>
                  <a:lumOff val="100000"/>
                </a:schemeClr>
              </a:gs>
              <a:gs pos="89000">
                <a:schemeClr val="bg2">
                  <a:lumMod val="40000"/>
                  <a:lumOff val="60000"/>
                </a:schemeClr>
              </a:gs>
              <a:gs pos="94000">
                <a:schemeClr val="bg2">
                  <a:lumMod val="40000"/>
                  <a:lumOff val="60000"/>
                </a:schemeClr>
              </a:gs>
              <a:gs pos="68000">
                <a:srgbClr val="FFF9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>
              <a:defRPr/>
            </a:pPr>
            <a:endParaRPr lang="fr-FR" sz="2700" kern="1200">
              <a:solidFill>
                <a:srgbClr val="FFFFFF"/>
              </a:solidFill>
              <a:latin typeface="Barlow"/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120A4A26-0046-E410-20D1-42AE1C6BC3CA}"/>
              </a:ext>
            </a:extLst>
          </p:cNvPr>
          <p:cNvSpPr/>
          <p:nvPr/>
        </p:nvSpPr>
        <p:spPr>
          <a:xfrm>
            <a:off x="2362898" y="0"/>
            <a:ext cx="3811362" cy="10105188"/>
          </a:xfrm>
          <a:prstGeom prst="roundRect">
            <a:avLst>
              <a:gd name="adj" fmla="val 46205"/>
            </a:avLst>
          </a:prstGeom>
          <a:gradFill flip="none" rotWithShape="1">
            <a:gsLst>
              <a:gs pos="0">
                <a:schemeClr val="bg1">
                  <a:alpha val="88000"/>
                  <a:lumMod val="0"/>
                  <a:lumOff val="100000"/>
                </a:schemeClr>
              </a:gs>
              <a:gs pos="89000">
                <a:schemeClr val="bg2">
                  <a:lumMod val="40000"/>
                  <a:lumOff val="60000"/>
                </a:schemeClr>
              </a:gs>
              <a:gs pos="94000">
                <a:schemeClr val="bg2">
                  <a:lumMod val="40000"/>
                  <a:lumOff val="60000"/>
                </a:schemeClr>
              </a:gs>
              <a:gs pos="68000">
                <a:srgbClr val="FFF9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>
              <a:defRPr/>
            </a:pPr>
            <a:endParaRPr lang="fr-FR" sz="2700" kern="1200">
              <a:solidFill>
                <a:srgbClr val="FFFFFF"/>
              </a:solidFill>
              <a:latin typeface="Barlow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16D680E8-1322-3ECB-8B8B-A66494359D09}"/>
              </a:ext>
            </a:extLst>
          </p:cNvPr>
          <p:cNvSpPr/>
          <p:nvPr/>
        </p:nvSpPr>
        <p:spPr>
          <a:xfrm rot="10800000">
            <a:off x="6145808" y="324767"/>
            <a:ext cx="3751824" cy="99622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88000"/>
                  <a:lumMod val="0"/>
                  <a:lumOff val="100000"/>
                </a:schemeClr>
              </a:gs>
              <a:gs pos="89000">
                <a:schemeClr val="bg2">
                  <a:lumMod val="40000"/>
                  <a:lumOff val="60000"/>
                </a:schemeClr>
              </a:gs>
              <a:gs pos="94000">
                <a:schemeClr val="bg2">
                  <a:lumMod val="40000"/>
                  <a:lumOff val="60000"/>
                </a:schemeClr>
              </a:gs>
              <a:gs pos="68000">
                <a:srgbClr val="FFF9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>
              <a:defRPr/>
            </a:pPr>
            <a:endParaRPr lang="fr-FR" sz="2700" kern="1200">
              <a:solidFill>
                <a:srgbClr val="FFFFFF"/>
              </a:solidFill>
              <a:latin typeface="Barlow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F1E1D7-7BCB-15A0-AB8E-AFE0FF099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07508" y="9561088"/>
            <a:ext cx="667787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fr-FR"/>
            </a:defPPr>
            <a:lvl1pPr marL="0" algn="l" defTabSz="1371600" rtl="0" eaLnBrk="1" latinLnBrk="0" hangingPunct="1">
              <a:defRPr sz="1575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D8650C1-FE00-47B0-973D-77306D8B837F}" type="slidenum">
              <a:rPr lang="en-US">
                <a:solidFill>
                  <a:prstClr val="black"/>
                </a:solidFill>
                <a:latin typeface="Aptos Display" panose="02110004020202020204"/>
              </a:rPr>
              <a:pPr>
                <a:defRPr/>
              </a:pPr>
              <a:t>58</a:t>
            </a:fld>
            <a:endParaRPr lang="en-US">
              <a:solidFill>
                <a:srgbClr val="4B3C3C"/>
              </a:solidFill>
              <a:latin typeface="Barlow Condensed ExtraBold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E74B0BC-9CFD-AC0A-5034-EBC596C55ABB}"/>
              </a:ext>
            </a:extLst>
          </p:cNvPr>
          <p:cNvGrpSpPr/>
          <p:nvPr/>
        </p:nvGrpSpPr>
        <p:grpSpPr>
          <a:xfrm>
            <a:off x="6271060" y="2310851"/>
            <a:ext cx="7631717" cy="8148743"/>
            <a:chOff x="6976658" y="1491405"/>
            <a:chExt cx="6359345" cy="5432495"/>
          </a:xfrm>
        </p:grpSpPr>
        <p:sp>
          <p:nvSpPr>
            <p:cNvPr id="9" name="Espace réservé du texte 2">
              <a:extLst>
                <a:ext uri="{FF2B5EF4-FFF2-40B4-BE49-F238E27FC236}">
                  <a16:creationId xmlns:a16="http://schemas.microsoft.com/office/drawing/2014/main" id="{17717CEA-F449-57FD-E6E2-52F851CB9CC4}"/>
                </a:ext>
              </a:extLst>
            </p:cNvPr>
            <p:cNvSpPr txBox="1">
              <a:spLocks/>
            </p:cNvSpPr>
            <p:nvPr/>
          </p:nvSpPr>
          <p:spPr>
            <a:xfrm>
              <a:off x="6976658" y="1491405"/>
              <a:ext cx="3168931" cy="5153376"/>
            </a:xfrm>
            <a:prstGeom prst="rect">
              <a:avLst/>
            </a:prstGeom>
          </p:spPr>
          <p:txBody>
            <a:bodyPr vert="horz" lIns="137160" tIns="68580" rIns="137160" bIns="68580" rtlCol="0" anchor="t">
              <a:normAutofit fontScale="92500" lnSpcReduction="1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i="0" kern="1200">
                  <a:solidFill>
                    <a:schemeClr val="accent2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i="0" kern="1200">
                  <a:solidFill>
                    <a:schemeClr val="accent5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0" i="0" kern="1200">
                  <a:solidFill>
                    <a:schemeClr val="accent5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8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Police système Courant"/>
                <a:buChar char="●"/>
                <a:defRPr sz="1400" b="0" i="0" kern="1200">
                  <a:solidFill>
                    <a:schemeClr val="accent5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36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Police système Courant"/>
                <a:buChar char="●"/>
                <a:defRPr sz="1400" b="0" i="0" kern="1200">
                  <a:solidFill>
                    <a:schemeClr val="accent5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spcBef>
                  <a:spcPts val="1500"/>
                </a:spcBef>
                <a:defRPr/>
              </a:pPr>
              <a:r>
                <a:rPr lang="fr-FR" sz="3600">
                  <a:solidFill>
                    <a:srgbClr val="4B3C3C"/>
                  </a:solidFill>
                  <a:latin typeface="Barlow Condensed ExtraBold"/>
                </a:rPr>
                <a:t>ÉCO-FLUX</a:t>
              </a:r>
            </a:p>
            <a:p>
              <a:pPr lvl="2" defTabSz="1371600">
                <a:spcBef>
                  <a:spcPts val="750"/>
                </a:spcBef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 b="1">
                  <a:solidFill>
                    <a:srgbClr val="5E504C"/>
                  </a:solidFill>
                  <a:latin typeface="Barlow"/>
                </a:rPr>
                <a:t>Réaliser des économies </a:t>
              </a:r>
              <a:r>
                <a:rPr lang="fr-FR" sz="1800">
                  <a:solidFill>
                    <a:srgbClr val="5E504C"/>
                  </a:solidFill>
                  <a:latin typeface="Barlow"/>
                </a:rPr>
                <a:t>en faisant la chasse aux gaspillages (eau, énergie, matière, déchets)</a:t>
              </a: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 b="1">
                  <a:solidFill>
                    <a:srgbClr val="5E504C"/>
                  </a:solidFill>
                  <a:latin typeface="Barlow"/>
                </a:rPr>
                <a:t>Eau, énergie déchets, matières premières et consommables</a:t>
              </a:r>
            </a:p>
            <a:p>
              <a:pPr lvl="2" defTabSz="1371600">
                <a:spcBef>
                  <a:spcPts val="750"/>
                </a:spcBef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lvl="2" defTabSz="1371600">
                <a:spcBef>
                  <a:spcPts val="750"/>
                </a:spcBef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>
                  <a:solidFill>
                    <a:srgbClr val="5E504C"/>
                  </a:solidFill>
                  <a:latin typeface="Barlow"/>
                </a:rPr>
                <a:t>Plan d’actions chiffré ciblé court terme</a:t>
              </a: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lvl="2" defTabSz="1371600">
                <a:spcBef>
                  <a:spcPts val="750"/>
                </a:spcBef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 b="1">
                  <a:solidFill>
                    <a:srgbClr val="5E504C"/>
                  </a:solidFill>
                  <a:latin typeface="Barlow"/>
                </a:rPr>
                <a:t>PME, ETI , par site de 20 à 250 salariés</a:t>
              </a: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 b="1">
                  <a:solidFill>
                    <a:srgbClr val="5E504C"/>
                  </a:solidFill>
                  <a:latin typeface="Barlow"/>
                </a:rPr>
                <a:t>Tout secteur qui génère des flux </a:t>
              </a:r>
            </a:p>
            <a:p>
              <a:pPr lvl="2" defTabSz="1371600">
                <a:spcBef>
                  <a:spcPts val="750"/>
                </a:spcBef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 b="1">
                  <a:solidFill>
                    <a:srgbClr val="5E504C"/>
                  </a:solidFill>
                  <a:latin typeface="Barlow"/>
                </a:rPr>
                <a:t>1 an et demi / 5 à 8 Jours Homme *</a:t>
              </a: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 b="1">
                  <a:solidFill>
                    <a:srgbClr val="5E504C"/>
                  </a:solidFill>
                  <a:latin typeface="Barlow"/>
                  <a:cs typeface="Arial"/>
                </a:rPr>
                <a:t>Entre 2 000 € à 3 000 €</a:t>
              </a:r>
              <a:r>
                <a:rPr lang="fr-FR" sz="1800">
                  <a:solidFill>
                    <a:srgbClr val="FF0000"/>
                  </a:solidFill>
                  <a:latin typeface="Barlow"/>
                  <a:cs typeface="Arial"/>
                </a:rPr>
                <a:t> </a:t>
              </a:r>
              <a:r>
                <a:rPr lang="fr-FR" sz="1800">
                  <a:solidFill>
                    <a:srgbClr val="4B3C3C"/>
                  </a:solidFill>
                  <a:latin typeface="Barlow"/>
                  <a:cs typeface="Arial"/>
                </a:rPr>
                <a:t>après subvention de 60% à 40% de l’ADEME</a:t>
              </a:r>
              <a:r>
                <a:rPr lang="fr-FR" sz="1800" b="1">
                  <a:solidFill>
                    <a:srgbClr val="4B3C3C"/>
                  </a:solidFill>
                  <a:latin typeface="Barlow"/>
                  <a:cs typeface="Arial"/>
                </a:rPr>
                <a:t> </a:t>
              </a:r>
              <a:endParaRPr lang="fr-FR" sz="1800" b="1">
                <a:solidFill>
                  <a:srgbClr val="4B3C3C"/>
                </a:solidFill>
                <a:latin typeface="Barlow"/>
              </a:endParaRPr>
            </a:p>
          </p:txBody>
        </p:sp>
        <p:sp>
          <p:nvSpPr>
            <p:cNvPr id="10" name="Espace réservé du texte 2">
              <a:extLst>
                <a:ext uri="{FF2B5EF4-FFF2-40B4-BE49-F238E27FC236}">
                  <a16:creationId xmlns:a16="http://schemas.microsoft.com/office/drawing/2014/main" id="{A13401A7-B921-BA70-BD12-2E3468C3230C}"/>
                </a:ext>
              </a:extLst>
            </p:cNvPr>
            <p:cNvSpPr txBox="1">
              <a:spLocks/>
            </p:cNvSpPr>
            <p:nvPr/>
          </p:nvSpPr>
          <p:spPr>
            <a:xfrm>
              <a:off x="10329117" y="1515982"/>
              <a:ext cx="3006886" cy="5407918"/>
            </a:xfrm>
            <a:prstGeom prst="rect">
              <a:avLst/>
            </a:prstGeom>
          </p:spPr>
          <p:txBody>
            <a:bodyPr vert="horz" lIns="137160" tIns="68580" rIns="137160" bIns="6858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i="0" kern="1200">
                  <a:solidFill>
                    <a:schemeClr val="accent2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i="0" kern="1200">
                  <a:solidFill>
                    <a:schemeClr val="accent5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0" i="0" kern="1200">
                  <a:solidFill>
                    <a:schemeClr val="accent5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8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Police système Courant"/>
                <a:buChar char="●"/>
                <a:defRPr sz="1400" b="0" i="0" kern="1200">
                  <a:solidFill>
                    <a:schemeClr val="accent5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36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Police système Courant"/>
                <a:buChar char="●"/>
                <a:defRPr sz="1400" b="0" i="0" kern="1200">
                  <a:solidFill>
                    <a:schemeClr val="accent5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spcBef>
                  <a:spcPts val="1500"/>
                </a:spcBef>
                <a:defRPr/>
              </a:pPr>
              <a:r>
                <a:rPr lang="fr-FR" sz="3600">
                  <a:solidFill>
                    <a:srgbClr val="4B3C3C"/>
                  </a:solidFill>
                  <a:latin typeface="Barlow Condensed ExtraBold"/>
                </a:rPr>
                <a:t>DÉCARBON’ACTION</a:t>
              </a: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>
                  <a:solidFill>
                    <a:srgbClr val="5E504C"/>
                  </a:solidFill>
                  <a:latin typeface="Barlow"/>
                </a:rPr>
                <a:t>Mesurer et réduire </a:t>
              </a:r>
              <a:r>
                <a:rPr lang="fr-FR" sz="1800" b="1">
                  <a:solidFill>
                    <a:srgbClr val="5E504C"/>
                  </a:solidFill>
                  <a:latin typeface="Barlow"/>
                </a:rPr>
                <a:t>ses émissions de gaz à effet de serre pour limiter son impact sur le climat</a:t>
              </a:r>
            </a:p>
            <a:p>
              <a:pPr lvl="2" defTabSz="1371600">
                <a:spcBef>
                  <a:spcPts val="750"/>
                </a:spcBef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lvl="2" defTabSz="1371600">
                <a:spcBef>
                  <a:spcPts val="750"/>
                </a:spcBef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 b="1">
                  <a:solidFill>
                    <a:srgbClr val="5E504C"/>
                  </a:solidFill>
                  <a:latin typeface="Barlow"/>
                </a:rPr>
                <a:t>Toute l’activité de l’entreprise </a:t>
              </a:r>
              <a:r>
                <a:rPr lang="fr-FR" sz="1800">
                  <a:solidFill>
                    <a:srgbClr val="5E504C"/>
                  </a:solidFill>
                  <a:latin typeface="Barlow"/>
                </a:rPr>
                <a:t>(déplacements des salariés, usage des sols, achats de services, …)</a:t>
              </a:r>
            </a:p>
            <a:p>
              <a:pPr lvl="2" defTabSz="1371600">
                <a:spcBef>
                  <a:spcPts val="750"/>
                </a:spcBef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>
                  <a:solidFill>
                    <a:srgbClr val="4B3C3C"/>
                  </a:solidFill>
                  <a:latin typeface="Barlow"/>
                  <a:cs typeface="Arial"/>
                </a:rPr>
                <a:t>Bilan  de Gaz à Effet de Serre et Fiches action</a:t>
              </a:r>
            </a:p>
            <a:p>
              <a:pPr lvl="2" defTabSz="1371600">
                <a:spcBef>
                  <a:spcPts val="750"/>
                </a:spcBef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 b="1">
                  <a:solidFill>
                    <a:srgbClr val="5E504C"/>
                  </a:solidFill>
                  <a:latin typeface="Barlow"/>
                </a:rPr>
                <a:t>TPE, PME, ETI (tout secteur) de moins de 500 salariés n’ayant jamais réalisé de Bilan GES </a:t>
              </a: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lvl="2" defTabSz="1371600">
                <a:spcBef>
                  <a:spcPts val="750"/>
                </a:spcBef>
                <a:defRPr/>
              </a:pPr>
              <a:endParaRPr lang="fr-FR" sz="1800">
                <a:solidFill>
                  <a:srgbClr val="5E504C"/>
                </a:solidFill>
                <a:latin typeface="Barlow"/>
              </a:endParaRP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 b="1">
                  <a:solidFill>
                    <a:srgbClr val="4B3C3C"/>
                  </a:solidFill>
                  <a:latin typeface="Barlow"/>
                  <a:cs typeface="Arial"/>
                </a:rPr>
                <a:t>6 à 8 mois / 12 Jours Homme*</a:t>
              </a:r>
            </a:p>
            <a:p>
              <a:pPr marL="257175" lvl="2" indent="-257175" defTabSz="1371600">
                <a:spcBef>
                  <a:spcPts val="75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800" b="1">
                  <a:solidFill>
                    <a:srgbClr val="4B3C3C"/>
                  </a:solidFill>
                  <a:latin typeface="Barlow"/>
                  <a:cs typeface="Arial"/>
                </a:rPr>
                <a:t>6 000 € </a:t>
              </a:r>
              <a:r>
                <a:rPr lang="fr-FR" sz="1800">
                  <a:solidFill>
                    <a:srgbClr val="4B3C3C"/>
                  </a:solidFill>
                  <a:latin typeface="Barlow"/>
                  <a:cs typeface="Arial"/>
                </a:rPr>
                <a:t>après subvention de 40% de l’ADEME </a:t>
              </a:r>
              <a:endParaRPr lang="fr-FR" sz="1800">
                <a:solidFill>
                  <a:srgbClr val="4B3C3C"/>
                </a:solidFill>
                <a:latin typeface="Barlow"/>
              </a:endParaRPr>
            </a:p>
          </p:txBody>
        </p:sp>
      </p:grp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6F4DA6E-73BF-1C24-987F-9EFC94CB3F27}"/>
              </a:ext>
            </a:extLst>
          </p:cNvPr>
          <p:cNvSpPr txBox="1">
            <a:spLocks/>
          </p:cNvSpPr>
          <p:nvPr/>
        </p:nvSpPr>
        <p:spPr>
          <a:xfrm>
            <a:off x="2437913" y="2277932"/>
            <a:ext cx="3820361" cy="7827257"/>
          </a:xfrm>
          <a:prstGeom prst="rect">
            <a:avLst/>
          </a:prstGeom>
        </p:spPr>
        <p:txBody>
          <a:bodyPr vert="horz" lIns="137160" tIns="68580" rIns="137160" bIns="6858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Police système Courant"/>
              <a:buChar char="●"/>
              <a:defRPr sz="1400" b="0" i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Police système Courant"/>
              <a:buChar char="●"/>
              <a:defRPr sz="1400" b="0" i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spcBef>
                <a:spcPts val="1500"/>
              </a:spcBef>
              <a:defRPr/>
            </a:pPr>
            <a:r>
              <a:rPr lang="fr-FR" sz="3600">
                <a:solidFill>
                  <a:srgbClr val="4B3C3C"/>
                </a:solidFill>
                <a:latin typeface="Barlow Condensed ExtraBold"/>
              </a:rPr>
              <a:t>ÉCOCONCEPTION</a:t>
            </a:r>
          </a:p>
          <a:p>
            <a:pPr lvl="2" defTabSz="1371600">
              <a:spcBef>
                <a:spcPts val="750"/>
              </a:spcBef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>
                <a:solidFill>
                  <a:srgbClr val="5E504C"/>
                </a:solidFill>
                <a:latin typeface="Barlow"/>
                <a:cs typeface="Arial"/>
              </a:rPr>
              <a:t>Améliorer</a:t>
            </a:r>
            <a:r>
              <a:rPr lang="fr-FR" sz="1800">
                <a:solidFill>
                  <a:srgbClr val="4B3C3C"/>
                </a:solidFill>
                <a:latin typeface="Barlow"/>
                <a:cs typeface="Arial"/>
              </a:rPr>
              <a:t> </a:t>
            </a:r>
            <a:r>
              <a:rPr lang="fr-FR" sz="1800" b="1">
                <a:solidFill>
                  <a:srgbClr val="4B3C3C"/>
                </a:solidFill>
                <a:latin typeface="Barlow"/>
                <a:cs typeface="Arial"/>
              </a:rPr>
              <a:t>l’impact </a:t>
            </a:r>
            <a:r>
              <a:rPr lang="fr-FR" sz="1800" b="1">
                <a:solidFill>
                  <a:srgbClr val="5E504C"/>
                </a:solidFill>
                <a:latin typeface="Barlow"/>
                <a:cs typeface="Arial"/>
              </a:rPr>
              <a:t>d’un produit ou d’un service </a:t>
            </a:r>
            <a:r>
              <a:rPr lang="fr-FR" sz="1800">
                <a:solidFill>
                  <a:srgbClr val="5E504C"/>
                </a:solidFill>
                <a:latin typeface="Barlow"/>
                <a:cs typeface="Arial"/>
              </a:rPr>
              <a:t>via une évaluation environnementale</a:t>
            </a: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>
                <a:solidFill>
                  <a:srgbClr val="5E504C"/>
                </a:solidFill>
                <a:latin typeface="Barlow"/>
              </a:rPr>
              <a:t>Un </a:t>
            </a:r>
            <a:r>
              <a:rPr lang="fr-FR" sz="1800" b="1">
                <a:solidFill>
                  <a:srgbClr val="5E504C"/>
                </a:solidFill>
                <a:latin typeface="Barlow"/>
              </a:rPr>
              <a:t>produit, service ou procédé</a:t>
            </a:r>
            <a:r>
              <a:rPr lang="fr-FR" sz="1800">
                <a:solidFill>
                  <a:srgbClr val="5E504C"/>
                </a:solidFill>
                <a:latin typeface="Barlow"/>
              </a:rPr>
              <a:t> de l’entreprise </a:t>
            </a:r>
          </a:p>
          <a:p>
            <a:pPr lvl="2" defTabSz="1371600">
              <a:spcBef>
                <a:spcPts val="750"/>
              </a:spcBef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lvl="2" defTabSz="1371600">
              <a:spcBef>
                <a:spcPts val="750"/>
              </a:spcBef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>
                <a:solidFill>
                  <a:srgbClr val="5E504C"/>
                </a:solidFill>
                <a:latin typeface="Barlow"/>
              </a:rPr>
              <a:t>Evaluation environnementale sous forme d’ACV, plan d’actions d’écoconception chiffré, formation des équipes à l’écoconception</a:t>
            </a:r>
          </a:p>
          <a:p>
            <a:pPr lvl="2" defTabSz="1371600">
              <a:spcBef>
                <a:spcPts val="750"/>
              </a:spcBef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>
                <a:solidFill>
                  <a:srgbClr val="5E504C"/>
                </a:solidFill>
                <a:latin typeface="Barlow"/>
              </a:rPr>
              <a:t>PME tout secteur </a:t>
            </a:r>
          </a:p>
          <a:p>
            <a:pPr lvl="2" defTabSz="1371600">
              <a:spcBef>
                <a:spcPts val="750"/>
              </a:spcBef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lvl="2" defTabSz="1371600">
              <a:spcBef>
                <a:spcPts val="750"/>
              </a:spcBef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>
                <a:solidFill>
                  <a:srgbClr val="5E504C"/>
                </a:solidFill>
                <a:latin typeface="Barlow"/>
              </a:rPr>
              <a:t>6 à 8 mois / 18 Jours Homme*</a:t>
            </a: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>
                <a:solidFill>
                  <a:srgbClr val="5E504C"/>
                </a:solidFill>
                <a:latin typeface="Barlow"/>
                <a:cs typeface="Arial"/>
              </a:rPr>
              <a:t>Entre 5 400 € et 7 200 €</a:t>
            </a:r>
            <a:r>
              <a:rPr lang="fr-FR" sz="1800" b="1">
                <a:solidFill>
                  <a:srgbClr val="4B3C3C"/>
                </a:solidFill>
                <a:latin typeface="Barlow"/>
                <a:cs typeface="Arial"/>
              </a:rPr>
              <a:t> </a:t>
            </a:r>
            <a:r>
              <a:rPr lang="fr-FR" sz="1800">
                <a:solidFill>
                  <a:srgbClr val="4B3C3C"/>
                </a:solidFill>
                <a:latin typeface="Barlow"/>
                <a:cs typeface="Arial"/>
              </a:rPr>
              <a:t>après subvention de 70% à 60% de l’ADEME</a:t>
            </a:r>
            <a:r>
              <a:rPr lang="fr-FR" sz="1800" b="1">
                <a:solidFill>
                  <a:srgbClr val="5E504C"/>
                </a:solidFill>
                <a:latin typeface="Barlow"/>
                <a:cs typeface="Arial"/>
              </a:rPr>
              <a:t> </a:t>
            </a:r>
            <a:endParaRPr lang="fr-FR" sz="1800" b="1">
              <a:solidFill>
                <a:srgbClr val="5E504C"/>
              </a:solidFill>
              <a:latin typeface="Barlow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58A6FC4-79B7-B55F-C78E-91CAA16B786D}"/>
              </a:ext>
            </a:extLst>
          </p:cNvPr>
          <p:cNvSpPr txBox="1"/>
          <p:nvPr/>
        </p:nvSpPr>
        <p:spPr>
          <a:xfrm>
            <a:off x="629342" y="3341378"/>
            <a:ext cx="206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rtl="0">
              <a:defRPr/>
            </a:pPr>
            <a:r>
              <a:rPr lang="fr-FR" sz="2400" b="1" kern="1200">
                <a:solidFill>
                  <a:srgbClr val="4B3C3C"/>
                </a:solidFill>
                <a:latin typeface="Barlow Condensed ExtraBold"/>
                <a:ea typeface="+mn-ea"/>
                <a:cs typeface="+mn-cs"/>
              </a:rPr>
              <a:t>OBJECTIFS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C8CE94A-AED4-F7CF-B11F-AE75B4E35809}"/>
              </a:ext>
            </a:extLst>
          </p:cNvPr>
          <p:cNvSpPr txBox="1"/>
          <p:nvPr/>
        </p:nvSpPr>
        <p:spPr>
          <a:xfrm>
            <a:off x="642929" y="4588220"/>
            <a:ext cx="256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>
              <a:defRPr/>
            </a:pPr>
            <a:r>
              <a:rPr lang="fr-FR" sz="2400" b="1" kern="1200">
                <a:solidFill>
                  <a:srgbClr val="4B3C3C"/>
                </a:solidFill>
                <a:latin typeface="Barlow Condensed ExtraBold"/>
                <a:ea typeface="+mn-ea"/>
                <a:cs typeface="+mn-cs"/>
              </a:rPr>
              <a:t>ÉLÉMENT </a:t>
            </a:r>
          </a:p>
          <a:p>
            <a:pPr algn="l" defTabSz="1371600" rtl="0">
              <a:defRPr/>
            </a:pPr>
            <a:r>
              <a:rPr lang="fr-FR" sz="2400" b="1" kern="1200">
                <a:solidFill>
                  <a:srgbClr val="4B3C3C"/>
                </a:solidFill>
                <a:latin typeface="Barlow Condensed ExtraBold"/>
                <a:ea typeface="+mn-ea"/>
                <a:cs typeface="+mn-cs"/>
              </a:rPr>
              <a:t>ÉVALUÉ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93D4D26-1A95-90C0-2E83-5B9C58A526EC}"/>
              </a:ext>
            </a:extLst>
          </p:cNvPr>
          <p:cNvSpPr txBox="1"/>
          <p:nvPr/>
        </p:nvSpPr>
        <p:spPr>
          <a:xfrm>
            <a:off x="702689" y="7602344"/>
            <a:ext cx="206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rtl="0">
              <a:defRPr/>
            </a:pPr>
            <a:r>
              <a:rPr lang="fr-FR" sz="2400" b="1" kern="1200">
                <a:solidFill>
                  <a:srgbClr val="4B3C3C"/>
                </a:solidFill>
                <a:latin typeface="Barlow Condensed ExtraBold"/>
                <a:ea typeface="+mn-ea"/>
                <a:cs typeface="+mn-cs"/>
              </a:rPr>
              <a:t>PUBLIC VISÉ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41AA393-F9B8-0A78-F9E5-5DD87A00B785}"/>
              </a:ext>
            </a:extLst>
          </p:cNvPr>
          <p:cNvSpPr txBox="1"/>
          <p:nvPr/>
        </p:nvSpPr>
        <p:spPr>
          <a:xfrm>
            <a:off x="742287" y="8843017"/>
            <a:ext cx="206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rtl="0">
              <a:defRPr/>
            </a:pPr>
            <a:r>
              <a:rPr lang="fr-FR" sz="2400" b="1" kern="1200">
                <a:solidFill>
                  <a:srgbClr val="4B3C3C"/>
                </a:solidFill>
                <a:latin typeface="Barlow Condensed ExtraBold"/>
                <a:ea typeface="+mn-ea"/>
                <a:cs typeface="+mn-cs"/>
              </a:rPr>
              <a:t>MODALITÉS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DE59061-1FE5-A374-F69A-EB8217B46FC5}"/>
              </a:ext>
            </a:extLst>
          </p:cNvPr>
          <p:cNvSpPr txBox="1"/>
          <p:nvPr/>
        </p:nvSpPr>
        <p:spPr>
          <a:xfrm>
            <a:off x="642929" y="5992340"/>
            <a:ext cx="206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>
              <a:defRPr/>
            </a:pPr>
            <a:r>
              <a:rPr lang="fr-FR" sz="2400" b="1" kern="1200">
                <a:solidFill>
                  <a:srgbClr val="4B3C3C"/>
                </a:solidFill>
                <a:latin typeface="Barlow Condensed ExtraBold"/>
                <a:ea typeface="+mn-ea"/>
                <a:cs typeface="+mn-cs"/>
              </a:rPr>
              <a:t>EXEMPLES DE LIVRABLES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C921989D-E952-F0A7-1E5E-BC43756B106A}"/>
              </a:ext>
            </a:extLst>
          </p:cNvPr>
          <p:cNvGrpSpPr/>
          <p:nvPr/>
        </p:nvGrpSpPr>
        <p:grpSpPr>
          <a:xfrm>
            <a:off x="9713735" y="2269648"/>
            <a:ext cx="963500" cy="642923"/>
            <a:chOff x="1514794" y="1501600"/>
            <a:chExt cx="642333" cy="428615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C77EFF4B-B441-1359-65F3-06890348BB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2544" y="1501600"/>
              <a:ext cx="428687" cy="428615"/>
            </a:xfrm>
            <a:prstGeom prst="ellipse">
              <a:avLst/>
            </a:prstGeom>
            <a:solidFill>
              <a:srgbClr val="FE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rtl="0">
                <a:defRPr/>
              </a:pPr>
              <a:endParaRPr lang="fr-FR" sz="1466" kern="1200">
                <a:solidFill>
                  <a:srgbClr val="5F504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EAF3C8A-9DD0-9B66-4F87-1D5D3AE46FA7}"/>
                </a:ext>
              </a:extLst>
            </p:cNvPr>
            <p:cNvSpPr txBox="1"/>
            <p:nvPr/>
          </p:nvSpPr>
          <p:spPr>
            <a:xfrm>
              <a:off x="1514794" y="1635441"/>
              <a:ext cx="642333" cy="169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 rtl="0">
                <a:lnSpc>
                  <a:spcPct val="90000"/>
                </a:lnSpc>
                <a:defRPr/>
              </a:pPr>
              <a:r>
                <a:rPr lang="fr-FR" sz="1173" b="1" kern="1200">
                  <a:solidFill>
                    <a:srgbClr val="5F504D"/>
                  </a:solidFill>
                  <a:latin typeface="Barlow"/>
                  <a:ea typeface="+mn-ea"/>
                  <a:cs typeface="Arial Narrow" panose="020B0604020202020204" pitchFamily="34" charset="0"/>
                </a:rPr>
                <a:t>DIAG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A101286-9174-FFE3-79DE-AE2EFC64C0C5}"/>
              </a:ext>
            </a:extLst>
          </p:cNvPr>
          <p:cNvGrpSpPr/>
          <p:nvPr/>
        </p:nvGrpSpPr>
        <p:grpSpPr>
          <a:xfrm>
            <a:off x="6442592" y="2269649"/>
            <a:ext cx="963500" cy="642923"/>
            <a:chOff x="1514794" y="1501600"/>
            <a:chExt cx="642333" cy="428615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6A099F56-76F4-A35A-6EA4-B39D20976F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2544" y="1501600"/>
              <a:ext cx="428687" cy="428615"/>
            </a:xfrm>
            <a:prstGeom prst="ellipse">
              <a:avLst/>
            </a:prstGeom>
            <a:solidFill>
              <a:srgbClr val="FE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rtl="0">
                <a:defRPr/>
              </a:pPr>
              <a:endParaRPr lang="fr-FR" sz="1466" kern="1200">
                <a:solidFill>
                  <a:srgbClr val="5F504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2B374B4-A526-C0D6-14D1-3ED4AC115E6F}"/>
                </a:ext>
              </a:extLst>
            </p:cNvPr>
            <p:cNvSpPr txBox="1"/>
            <p:nvPr/>
          </p:nvSpPr>
          <p:spPr>
            <a:xfrm>
              <a:off x="1514794" y="1635441"/>
              <a:ext cx="642333" cy="169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 rtl="0">
                <a:lnSpc>
                  <a:spcPct val="90000"/>
                </a:lnSpc>
                <a:defRPr/>
              </a:pPr>
              <a:r>
                <a:rPr lang="fr-FR" sz="1173" b="1" kern="1200">
                  <a:solidFill>
                    <a:srgbClr val="5F504D"/>
                  </a:solidFill>
                  <a:latin typeface="Barlow"/>
                  <a:ea typeface="+mn-ea"/>
                  <a:cs typeface="Arial Narrow" panose="020B0604020202020204" pitchFamily="34" charset="0"/>
                </a:rPr>
                <a:t>DIAG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9328D44-D746-320B-D386-605747EAD4B1}"/>
              </a:ext>
            </a:extLst>
          </p:cNvPr>
          <p:cNvGrpSpPr/>
          <p:nvPr/>
        </p:nvGrpSpPr>
        <p:grpSpPr>
          <a:xfrm>
            <a:off x="2139155" y="2269651"/>
            <a:ext cx="963500" cy="642923"/>
            <a:chOff x="1514794" y="1501600"/>
            <a:chExt cx="642333" cy="428615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2632164E-86AC-3594-6FFF-76FCAC4F3C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2544" y="1501600"/>
              <a:ext cx="428687" cy="428615"/>
            </a:xfrm>
            <a:prstGeom prst="ellipse">
              <a:avLst/>
            </a:prstGeom>
            <a:solidFill>
              <a:srgbClr val="FE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rtl="0">
                <a:defRPr/>
              </a:pPr>
              <a:endParaRPr lang="fr-FR" sz="1466" kern="1200">
                <a:solidFill>
                  <a:srgbClr val="5F504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31AE0A0-23DE-5A00-37A2-6BBEF6D1DEE6}"/>
                </a:ext>
              </a:extLst>
            </p:cNvPr>
            <p:cNvSpPr txBox="1"/>
            <p:nvPr/>
          </p:nvSpPr>
          <p:spPr>
            <a:xfrm>
              <a:off x="1514794" y="1635441"/>
              <a:ext cx="642333" cy="169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 rtl="0">
                <a:lnSpc>
                  <a:spcPct val="90000"/>
                </a:lnSpc>
                <a:defRPr/>
              </a:pPr>
              <a:r>
                <a:rPr lang="fr-FR" sz="1173" b="1" kern="1200">
                  <a:solidFill>
                    <a:srgbClr val="5F504D"/>
                  </a:solidFill>
                  <a:latin typeface="Barlow"/>
                  <a:ea typeface="+mn-ea"/>
                  <a:cs typeface="Arial Narrow" panose="020B0604020202020204" pitchFamily="34" charset="0"/>
                </a:rPr>
                <a:t>DIAG</a:t>
              </a:r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FE5599CD-8989-BAFA-E74C-EE529DC9DEEB}"/>
              </a:ext>
            </a:extLst>
          </p:cNvPr>
          <p:cNvSpPr txBox="1"/>
          <p:nvPr/>
        </p:nvSpPr>
        <p:spPr>
          <a:xfrm>
            <a:off x="-141759" y="9387158"/>
            <a:ext cx="2904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>
              <a:defRPr/>
            </a:pPr>
            <a:r>
              <a:rPr lang="fr-FR" sz="1200" kern="1200">
                <a:solidFill>
                  <a:srgbClr val="4B3C3C"/>
                </a:solidFill>
                <a:latin typeface="Barlow"/>
                <a:ea typeface="+mn-ea"/>
                <a:cs typeface="+mn-cs"/>
              </a:rPr>
              <a:t>*Variable selon la taille de l’entreprise </a:t>
            </a:r>
          </a:p>
        </p:txBody>
      </p:sp>
      <p:pic>
        <p:nvPicPr>
          <p:cNvPr id="44" name="Graphique 43" descr="Liste de contrôle avec un remplissage uni">
            <a:extLst>
              <a:ext uri="{FF2B5EF4-FFF2-40B4-BE49-F238E27FC236}">
                <a16:creationId xmlns:a16="http://schemas.microsoft.com/office/drawing/2014/main" id="{1D389E62-3C3F-9292-7857-FEE5E0AEE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921" y="6118208"/>
            <a:ext cx="600161" cy="600161"/>
          </a:xfrm>
          <a:prstGeom prst="rect">
            <a:avLst/>
          </a:prstGeom>
        </p:spPr>
      </p:pic>
      <p:pic>
        <p:nvPicPr>
          <p:cNvPr id="46" name="Graphique 45" descr="Cible avec un remplissage uni">
            <a:extLst>
              <a:ext uri="{FF2B5EF4-FFF2-40B4-BE49-F238E27FC236}">
                <a16:creationId xmlns:a16="http://schemas.microsoft.com/office/drawing/2014/main" id="{6C38B5CC-E54A-E811-8FDB-A1A23DA6C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964" y="7582426"/>
            <a:ext cx="600161" cy="600161"/>
          </a:xfrm>
          <a:prstGeom prst="rect">
            <a:avLst/>
          </a:prstGeom>
        </p:spPr>
      </p:pic>
      <p:pic>
        <p:nvPicPr>
          <p:cNvPr id="48" name="Graphique 47" descr="Mille avec un remplissage uni">
            <a:extLst>
              <a:ext uri="{FF2B5EF4-FFF2-40B4-BE49-F238E27FC236}">
                <a16:creationId xmlns:a16="http://schemas.microsoft.com/office/drawing/2014/main" id="{0E7818A6-00FB-D663-EB06-69BF42E7B4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06" y="3354156"/>
            <a:ext cx="512136" cy="512136"/>
          </a:xfrm>
          <a:prstGeom prst="rect">
            <a:avLst/>
          </a:prstGeom>
        </p:spPr>
      </p:pic>
      <p:pic>
        <p:nvPicPr>
          <p:cNvPr id="50" name="Graphique 49" descr="Loupe avec un remplissage uni">
            <a:extLst>
              <a:ext uri="{FF2B5EF4-FFF2-40B4-BE49-F238E27FC236}">
                <a16:creationId xmlns:a16="http://schemas.microsoft.com/office/drawing/2014/main" id="{81B38503-3563-3651-557E-C7EBAFAF57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302" y="4758890"/>
            <a:ext cx="522627" cy="522627"/>
          </a:xfrm>
          <a:prstGeom prst="rect">
            <a:avLst/>
          </a:prstGeom>
        </p:spPr>
      </p:pic>
      <p:pic>
        <p:nvPicPr>
          <p:cNvPr id="54" name="Graphique 53" descr="Informations avec un remplissage uni">
            <a:extLst>
              <a:ext uri="{FF2B5EF4-FFF2-40B4-BE49-F238E27FC236}">
                <a16:creationId xmlns:a16="http://schemas.microsoft.com/office/drawing/2014/main" id="{CA143D9F-3A36-FF5F-8865-0C543DEF8A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1913" y="8886405"/>
            <a:ext cx="498984" cy="498984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610AF98-ACDA-374F-BD20-B4DFA75CE339}"/>
              </a:ext>
            </a:extLst>
          </p:cNvPr>
          <p:cNvSpPr txBox="1">
            <a:spLocks/>
          </p:cNvSpPr>
          <p:nvPr/>
        </p:nvSpPr>
        <p:spPr>
          <a:xfrm>
            <a:off x="13906091" y="2277932"/>
            <a:ext cx="3786926" cy="7827257"/>
          </a:xfrm>
          <a:prstGeom prst="rect">
            <a:avLst/>
          </a:prstGeom>
        </p:spPr>
        <p:txBody>
          <a:bodyPr vert="horz" lIns="137160" tIns="68580" rIns="137160" bIns="6858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Police système Courant"/>
              <a:buChar char="●"/>
              <a:defRPr sz="1400" b="0" i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Police système Courant"/>
              <a:buChar char="●"/>
              <a:defRPr sz="1400" b="0" i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spcBef>
                <a:spcPts val="1500"/>
              </a:spcBef>
              <a:defRPr/>
            </a:pPr>
            <a:r>
              <a:rPr lang="fr-FR" sz="3600">
                <a:solidFill>
                  <a:srgbClr val="4B3C3C"/>
                </a:solidFill>
                <a:latin typeface="Barlow Condensed ExtraBold"/>
              </a:rPr>
              <a:t>PERF’IMMO</a:t>
            </a:r>
          </a:p>
          <a:p>
            <a:pPr lvl="2" defTabSz="1371600">
              <a:spcBef>
                <a:spcPts val="750"/>
              </a:spcBef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>
                <a:solidFill>
                  <a:srgbClr val="5E504C"/>
                </a:solidFill>
                <a:latin typeface="Barlow"/>
              </a:rPr>
              <a:t>Réduire les </a:t>
            </a:r>
            <a:r>
              <a:rPr lang="fr-FR" sz="1800" b="1">
                <a:solidFill>
                  <a:srgbClr val="5E504C"/>
                </a:solidFill>
                <a:latin typeface="Barlow"/>
              </a:rPr>
              <a:t>consommations énergétiques d’usage des bâtiments tertiaires</a:t>
            </a: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>
                <a:solidFill>
                  <a:srgbClr val="5E504C"/>
                </a:solidFill>
                <a:latin typeface="Barlow"/>
              </a:rPr>
              <a:t>Usage des bâtiments </a:t>
            </a:r>
          </a:p>
          <a:p>
            <a:pPr lvl="2" defTabSz="1371600">
              <a:spcBef>
                <a:spcPts val="750"/>
              </a:spcBef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lvl="2" defTabSz="1371600">
              <a:spcBef>
                <a:spcPts val="750"/>
              </a:spcBef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>
                <a:solidFill>
                  <a:srgbClr val="5E504C"/>
                </a:solidFill>
                <a:latin typeface="Barlow"/>
              </a:rPr>
              <a:t>Scénarios chiffrés de rénovation énergétique conforme au décret tertiaire</a:t>
            </a:r>
          </a:p>
          <a:p>
            <a:pPr lvl="2" defTabSz="1371600">
              <a:spcBef>
                <a:spcPts val="750"/>
              </a:spcBef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>
                <a:solidFill>
                  <a:srgbClr val="5E504C"/>
                </a:solidFill>
                <a:latin typeface="Barlow"/>
              </a:rPr>
              <a:t>PME, ETI, GE par site </a:t>
            </a: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>
                <a:solidFill>
                  <a:srgbClr val="5E504C"/>
                </a:solidFill>
                <a:latin typeface="Barlow"/>
              </a:rPr>
              <a:t>Propriétaires ou crédit preneurs</a:t>
            </a:r>
            <a:endParaRPr lang="fr-FR" sz="1800">
              <a:solidFill>
                <a:srgbClr val="5E504C"/>
              </a:solidFill>
              <a:latin typeface="Barlow"/>
            </a:endParaRPr>
          </a:p>
          <a:p>
            <a:pPr lvl="2" defTabSz="1371600">
              <a:spcBef>
                <a:spcPts val="750"/>
              </a:spcBef>
              <a:defRPr/>
            </a:pPr>
            <a:endParaRPr lang="fr-FR" sz="1800">
              <a:solidFill>
                <a:srgbClr val="5E504C"/>
              </a:solidFill>
              <a:latin typeface="Barlow"/>
            </a:endParaRP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>
                <a:solidFill>
                  <a:srgbClr val="5E504C"/>
                </a:solidFill>
                <a:latin typeface="Barlow"/>
              </a:rPr>
              <a:t>3 à 6 mois* </a:t>
            </a: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>
                <a:solidFill>
                  <a:srgbClr val="4B3C3C"/>
                </a:solidFill>
                <a:latin typeface="Barlow"/>
                <a:cs typeface="Arial"/>
              </a:rPr>
              <a:t>Entre 3 000€ et 17 000€</a:t>
            </a:r>
          </a:p>
          <a:p>
            <a:pPr marL="257175" lvl="2" indent="-257175" defTabSz="13716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fr-FR" sz="1800">
                <a:solidFill>
                  <a:srgbClr val="4B3C3C"/>
                </a:solidFill>
                <a:latin typeface="Barlow"/>
                <a:cs typeface="Arial"/>
              </a:rPr>
              <a:t>Subvention complémentaire de 40% pour les PME ( 4 sites max)</a:t>
            </a:r>
            <a:r>
              <a:rPr lang="fr-FR" sz="1800">
                <a:solidFill>
                  <a:srgbClr val="FF0000"/>
                </a:solidFill>
                <a:latin typeface="Barlow"/>
                <a:cs typeface="Arial"/>
              </a:rPr>
              <a:t> </a:t>
            </a:r>
            <a:endParaRPr lang="fr-FR" sz="1800">
              <a:solidFill>
                <a:srgbClr val="FF0000"/>
              </a:solidFill>
              <a:latin typeface="Barlow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42A5A0E-9867-9A34-C410-5D7C535F3A06}"/>
              </a:ext>
            </a:extLst>
          </p:cNvPr>
          <p:cNvGrpSpPr/>
          <p:nvPr/>
        </p:nvGrpSpPr>
        <p:grpSpPr>
          <a:xfrm>
            <a:off x="13681130" y="2269651"/>
            <a:ext cx="963500" cy="642923"/>
            <a:chOff x="1514794" y="1501600"/>
            <a:chExt cx="642333" cy="428615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5DE02D9-5413-1413-C6B2-3DBEF2110A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2544" y="1501600"/>
              <a:ext cx="428687" cy="428615"/>
            </a:xfrm>
            <a:prstGeom prst="ellipse">
              <a:avLst/>
            </a:prstGeom>
            <a:solidFill>
              <a:srgbClr val="FE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rtl="0">
                <a:defRPr/>
              </a:pPr>
              <a:endParaRPr lang="fr-FR" sz="1466" kern="1200">
                <a:solidFill>
                  <a:srgbClr val="5F504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F54A6CA-C7C5-FEC9-8F89-244D9DFE927A}"/>
                </a:ext>
              </a:extLst>
            </p:cNvPr>
            <p:cNvSpPr txBox="1"/>
            <p:nvPr/>
          </p:nvSpPr>
          <p:spPr>
            <a:xfrm>
              <a:off x="1514794" y="1635441"/>
              <a:ext cx="642333" cy="169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 rtl="0">
                <a:lnSpc>
                  <a:spcPct val="90000"/>
                </a:lnSpc>
                <a:defRPr/>
              </a:pPr>
              <a:r>
                <a:rPr lang="fr-FR" sz="1173" b="1" kern="1200">
                  <a:solidFill>
                    <a:srgbClr val="5F504D"/>
                  </a:solidFill>
                  <a:latin typeface="Barlow"/>
                  <a:ea typeface="+mn-ea"/>
                  <a:cs typeface="Arial Narrow" panose="020B0604020202020204" pitchFamily="34" charset="0"/>
                </a:rPr>
                <a:t>DIAG</a:t>
              </a:r>
            </a:p>
          </p:txBody>
        </p:sp>
      </p:grpSp>
      <p:grpSp>
        <p:nvGrpSpPr>
          <p:cNvPr id="15" name="Graphique 9">
            <a:extLst>
              <a:ext uri="{FF2B5EF4-FFF2-40B4-BE49-F238E27FC236}">
                <a16:creationId xmlns:a16="http://schemas.microsoft.com/office/drawing/2014/main" id="{F6203593-49EE-CDB0-9F2B-E3603D56D57B}"/>
              </a:ext>
            </a:extLst>
          </p:cNvPr>
          <p:cNvGrpSpPr/>
          <p:nvPr/>
        </p:nvGrpSpPr>
        <p:grpSpPr>
          <a:xfrm>
            <a:off x="16385131" y="9674207"/>
            <a:ext cx="1090193" cy="376133"/>
            <a:chOff x="3505759" y="528463"/>
            <a:chExt cx="5396928" cy="1546814"/>
          </a:xfrm>
        </p:grpSpPr>
        <p:sp>
          <p:nvSpPr>
            <p:cNvPr id="16" name="Forme libre 7">
              <a:extLst>
                <a:ext uri="{FF2B5EF4-FFF2-40B4-BE49-F238E27FC236}">
                  <a16:creationId xmlns:a16="http://schemas.microsoft.com/office/drawing/2014/main" id="{0418FD62-9C7C-4316-359F-E48F8E565054}"/>
                </a:ext>
              </a:extLst>
            </p:cNvPr>
            <p:cNvSpPr/>
            <p:nvPr/>
          </p:nvSpPr>
          <p:spPr>
            <a:xfrm>
              <a:off x="4925101" y="1778120"/>
              <a:ext cx="297100" cy="297157"/>
            </a:xfrm>
            <a:custGeom>
              <a:avLst/>
              <a:gdLst>
                <a:gd name="connsiteX0" fmla="*/ 148598 w 297100"/>
                <a:gd name="connsiteY0" fmla="*/ 297157 h 297157"/>
                <a:gd name="connsiteX1" fmla="*/ 0 w 297100"/>
                <a:gd name="connsiteY1" fmla="*/ 148579 h 297157"/>
                <a:gd name="connsiteX2" fmla="*/ 148598 w 297100"/>
                <a:gd name="connsiteY2" fmla="*/ 0 h 297157"/>
                <a:gd name="connsiteX3" fmla="*/ 297100 w 297100"/>
                <a:gd name="connsiteY3" fmla="*/ 148579 h 297157"/>
                <a:gd name="connsiteX4" fmla="*/ 148598 w 297100"/>
                <a:gd name="connsiteY4" fmla="*/ 297157 h 2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00" h="297157">
                  <a:moveTo>
                    <a:pt x="148598" y="297157"/>
                  </a:moveTo>
                  <a:cubicBezTo>
                    <a:pt x="66541" y="297157"/>
                    <a:pt x="0" y="230615"/>
                    <a:pt x="0" y="148579"/>
                  </a:cubicBezTo>
                  <a:cubicBezTo>
                    <a:pt x="0" y="66542"/>
                    <a:pt x="66541" y="0"/>
                    <a:pt x="148598" y="0"/>
                  </a:cubicBezTo>
                  <a:cubicBezTo>
                    <a:pt x="230655" y="0"/>
                    <a:pt x="297100" y="66542"/>
                    <a:pt x="297100" y="148579"/>
                  </a:cubicBezTo>
                  <a:cubicBezTo>
                    <a:pt x="297100" y="230615"/>
                    <a:pt x="230655" y="297157"/>
                    <a:pt x="148598" y="29715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1371600" rtl="0">
                <a:defRPr/>
              </a:pPr>
              <a:endParaRPr lang="en-GB" sz="2700" kern="1200">
                <a:solidFill>
                  <a:srgbClr val="4B3C3C"/>
                </a:solidFill>
                <a:latin typeface="Barlow"/>
                <a:ea typeface="+mn-ea"/>
                <a:cs typeface="+mn-cs"/>
              </a:endParaRPr>
            </a:p>
          </p:txBody>
        </p:sp>
        <p:sp>
          <p:nvSpPr>
            <p:cNvPr id="17" name="Forme libre 8">
              <a:extLst>
                <a:ext uri="{FF2B5EF4-FFF2-40B4-BE49-F238E27FC236}">
                  <a16:creationId xmlns:a16="http://schemas.microsoft.com/office/drawing/2014/main" id="{6C5D4F05-EE68-5153-9BC9-68E86AB9CBFF}"/>
                </a:ext>
              </a:extLst>
            </p:cNvPr>
            <p:cNvSpPr/>
            <p:nvPr/>
          </p:nvSpPr>
          <p:spPr>
            <a:xfrm>
              <a:off x="4958133" y="964692"/>
              <a:ext cx="231131" cy="673499"/>
            </a:xfrm>
            <a:custGeom>
              <a:avLst/>
              <a:gdLst>
                <a:gd name="connsiteX0" fmla="*/ 231131 w 231131"/>
                <a:gd name="connsiteY0" fmla="*/ 0 h 673499"/>
                <a:gd name="connsiteX1" fmla="*/ 230845 w 231131"/>
                <a:gd name="connsiteY1" fmla="*/ 673499 h 673499"/>
                <a:gd name="connsiteX2" fmla="*/ 0 w 231131"/>
                <a:gd name="connsiteY2" fmla="*/ 673499 h 673499"/>
                <a:gd name="connsiteX3" fmla="*/ 190 w 231131"/>
                <a:gd name="connsiteY3" fmla="*/ 0 h 673499"/>
                <a:gd name="connsiteX4" fmla="*/ 231131 w 231131"/>
                <a:gd name="connsiteY4" fmla="*/ 0 h 6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131" h="673499">
                  <a:moveTo>
                    <a:pt x="231131" y="0"/>
                  </a:moveTo>
                  <a:lnTo>
                    <a:pt x="230845" y="673499"/>
                  </a:lnTo>
                  <a:lnTo>
                    <a:pt x="0" y="673499"/>
                  </a:lnTo>
                  <a:lnTo>
                    <a:pt x="190" y="0"/>
                  </a:lnTo>
                  <a:lnTo>
                    <a:pt x="231131" y="0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1371600" rtl="0">
                <a:defRPr/>
              </a:pPr>
              <a:endParaRPr lang="en-GB" sz="2700" kern="1200">
                <a:solidFill>
                  <a:srgbClr val="4B3C3C"/>
                </a:solidFill>
                <a:latin typeface="Barlow"/>
                <a:ea typeface="+mn-ea"/>
                <a:cs typeface="+mn-cs"/>
              </a:endParaRPr>
            </a:p>
          </p:txBody>
        </p:sp>
        <p:sp>
          <p:nvSpPr>
            <p:cNvPr id="18" name="Forme libre 9">
              <a:extLst>
                <a:ext uri="{FF2B5EF4-FFF2-40B4-BE49-F238E27FC236}">
                  <a16:creationId xmlns:a16="http://schemas.microsoft.com/office/drawing/2014/main" id="{2A694BBE-64CC-5805-4C85-6ADC59ABDC9E}"/>
                </a:ext>
              </a:extLst>
            </p:cNvPr>
            <p:cNvSpPr/>
            <p:nvPr/>
          </p:nvSpPr>
          <p:spPr>
            <a:xfrm>
              <a:off x="4925101" y="528463"/>
              <a:ext cx="297100" cy="297062"/>
            </a:xfrm>
            <a:custGeom>
              <a:avLst/>
              <a:gdLst>
                <a:gd name="connsiteX0" fmla="*/ 148598 w 297100"/>
                <a:gd name="connsiteY0" fmla="*/ 297062 h 297062"/>
                <a:gd name="connsiteX1" fmla="*/ 0 w 297100"/>
                <a:gd name="connsiteY1" fmla="*/ 148579 h 297062"/>
                <a:gd name="connsiteX2" fmla="*/ 148598 w 297100"/>
                <a:gd name="connsiteY2" fmla="*/ 0 h 297062"/>
                <a:gd name="connsiteX3" fmla="*/ 297100 w 297100"/>
                <a:gd name="connsiteY3" fmla="*/ 148579 h 297062"/>
                <a:gd name="connsiteX4" fmla="*/ 148598 w 297100"/>
                <a:gd name="connsiteY4" fmla="*/ 297062 h 2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00" h="297062">
                  <a:moveTo>
                    <a:pt x="148598" y="297062"/>
                  </a:moveTo>
                  <a:cubicBezTo>
                    <a:pt x="66541" y="297062"/>
                    <a:pt x="0" y="230615"/>
                    <a:pt x="0" y="148579"/>
                  </a:cubicBezTo>
                  <a:cubicBezTo>
                    <a:pt x="0" y="66542"/>
                    <a:pt x="66541" y="0"/>
                    <a:pt x="148598" y="0"/>
                  </a:cubicBezTo>
                  <a:cubicBezTo>
                    <a:pt x="230655" y="0"/>
                    <a:pt x="297100" y="66542"/>
                    <a:pt x="297100" y="148579"/>
                  </a:cubicBezTo>
                  <a:cubicBezTo>
                    <a:pt x="297100" y="230615"/>
                    <a:pt x="230655" y="297062"/>
                    <a:pt x="148598" y="297062"/>
                  </a:cubicBez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1371600" rtl="0">
                <a:defRPr/>
              </a:pPr>
              <a:endParaRPr lang="en-GB" sz="2700" kern="1200">
                <a:solidFill>
                  <a:srgbClr val="4B3C3C"/>
                </a:solidFill>
                <a:latin typeface="Barlow"/>
                <a:ea typeface="+mn-ea"/>
                <a:cs typeface="+mn-cs"/>
              </a:endParaRPr>
            </a:p>
          </p:txBody>
        </p:sp>
        <p:sp>
          <p:nvSpPr>
            <p:cNvPr id="19" name="Forme libre 10">
              <a:extLst>
                <a:ext uri="{FF2B5EF4-FFF2-40B4-BE49-F238E27FC236}">
                  <a16:creationId xmlns:a16="http://schemas.microsoft.com/office/drawing/2014/main" id="{B9F68A1C-FC7E-3701-2A75-F8260A9719D3}"/>
                </a:ext>
              </a:extLst>
            </p:cNvPr>
            <p:cNvSpPr/>
            <p:nvPr/>
          </p:nvSpPr>
          <p:spPr>
            <a:xfrm>
              <a:off x="3505759" y="680558"/>
              <a:ext cx="625519" cy="957728"/>
            </a:xfrm>
            <a:custGeom>
              <a:avLst/>
              <a:gdLst>
                <a:gd name="connsiteX0" fmla="*/ 391057 w 625519"/>
                <a:gd name="connsiteY0" fmla="*/ 612756 h 957728"/>
                <a:gd name="connsiteX1" fmla="*/ 250931 w 625519"/>
                <a:gd name="connsiteY1" fmla="*/ 375296 h 957728"/>
                <a:gd name="connsiteX2" fmla="*/ 231988 w 625519"/>
                <a:gd name="connsiteY2" fmla="*/ 375296 h 957728"/>
                <a:gd name="connsiteX3" fmla="*/ 231988 w 625519"/>
                <a:gd name="connsiteY3" fmla="*/ 864760 h 957728"/>
                <a:gd name="connsiteX4" fmla="*/ 254358 w 625519"/>
                <a:gd name="connsiteY4" fmla="*/ 864760 h 957728"/>
                <a:gd name="connsiteX5" fmla="*/ 391057 w 625519"/>
                <a:gd name="connsiteY5" fmla="*/ 612756 h 957728"/>
                <a:gd name="connsiteX6" fmla="*/ 0 w 625519"/>
                <a:gd name="connsiteY6" fmla="*/ 957538 h 957728"/>
                <a:gd name="connsiteX7" fmla="*/ 0 w 625519"/>
                <a:gd name="connsiteY7" fmla="*/ 0 h 957728"/>
                <a:gd name="connsiteX8" fmla="*/ 232083 w 625519"/>
                <a:gd name="connsiteY8" fmla="*/ 0 h 957728"/>
                <a:gd name="connsiteX9" fmla="*/ 232083 w 625519"/>
                <a:gd name="connsiteY9" fmla="*/ 284229 h 957728"/>
                <a:gd name="connsiteX10" fmla="*/ 305573 w 625519"/>
                <a:gd name="connsiteY10" fmla="*/ 284229 h 957728"/>
                <a:gd name="connsiteX11" fmla="*/ 585538 w 625519"/>
                <a:gd name="connsiteY11" fmla="*/ 418929 h 957728"/>
                <a:gd name="connsiteX12" fmla="*/ 625520 w 625519"/>
                <a:gd name="connsiteY12" fmla="*/ 614562 h 957728"/>
                <a:gd name="connsiteX13" fmla="*/ 326515 w 625519"/>
                <a:gd name="connsiteY13" fmla="*/ 957728 h 957728"/>
                <a:gd name="connsiteX14" fmla="*/ 0 w 625519"/>
                <a:gd name="connsiteY14" fmla="*/ 957728 h 95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519" h="957728">
                  <a:moveTo>
                    <a:pt x="391057" y="612756"/>
                  </a:moveTo>
                  <a:cubicBezTo>
                    <a:pt x="391057" y="465793"/>
                    <a:pt x="356882" y="375296"/>
                    <a:pt x="250931" y="375296"/>
                  </a:cubicBezTo>
                  <a:lnTo>
                    <a:pt x="231988" y="375296"/>
                  </a:lnTo>
                  <a:cubicBezTo>
                    <a:pt x="231988" y="375296"/>
                    <a:pt x="231988" y="864760"/>
                    <a:pt x="231988" y="864760"/>
                  </a:cubicBezTo>
                  <a:lnTo>
                    <a:pt x="254358" y="864760"/>
                  </a:lnTo>
                  <a:cubicBezTo>
                    <a:pt x="357073" y="864760"/>
                    <a:pt x="391057" y="766658"/>
                    <a:pt x="391057" y="612756"/>
                  </a:cubicBezTo>
                  <a:close/>
                  <a:moveTo>
                    <a:pt x="0" y="957538"/>
                  </a:moveTo>
                  <a:lnTo>
                    <a:pt x="0" y="0"/>
                  </a:lnTo>
                  <a:lnTo>
                    <a:pt x="232083" y="0"/>
                  </a:lnTo>
                  <a:lnTo>
                    <a:pt x="232083" y="284229"/>
                  </a:lnTo>
                  <a:cubicBezTo>
                    <a:pt x="232083" y="284229"/>
                    <a:pt x="305573" y="284229"/>
                    <a:pt x="305573" y="284229"/>
                  </a:cubicBezTo>
                  <a:cubicBezTo>
                    <a:pt x="466355" y="284229"/>
                    <a:pt x="545938" y="346874"/>
                    <a:pt x="585538" y="418929"/>
                  </a:cubicBezTo>
                  <a:cubicBezTo>
                    <a:pt x="625425" y="491365"/>
                    <a:pt x="625520" y="573972"/>
                    <a:pt x="625520" y="614562"/>
                  </a:cubicBezTo>
                  <a:cubicBezTo>
                    <a:pt x="625520" y="721409"/>
                    <a:pt x="591726" y="957728"/>
                    <a:pt x="326515" y="957728"/>
                  </a:cubicBezTo>
                  <a:lnTo>
                    <a:pt x="0" y="957728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1371600" rtl="0">
                <a:defRPr/>
              </a:pPr>
              <a:endParaRPr lang="en-GB" sz="2700" kern="1200">
                <a:solidFill>
                  <a:srgbClr val="4B3C3C"/>
                </a:solidFill>
                <a:latin typeface="Barlow"/>
                <a:ea typeface="+mn-ea"/>
                <a:cs typeface="+mn-cs"/>
              </a:endParaRPr>
            </a:p>
          </p:txBody>
        </p:sp>
        <p:sp>
          <p:nvSpPr>
            <p:cNvPr id="20" name="Forme libre 14">
              <a:extLst>
                <a:ext uri="{FF2B5EF4-FFF2-40B4-BE49-F238E27FC236}">
                  <a16:creationId xmlns:a16="http://schemas.microsoft.com/office/drawing/2014/main" id="{1993532D-DEA8-06A3-D45C-14038187F324}"/>
                </a:ext>
              </a:extLst>
            </p:cNvPr>
            <p:cNvSpPr/>
            <p:nvPr/>
          </p:nvSpPr>
          <p:spPr>
            <a:xfrm>
              <a:off x="4232184" y="964787"/>
              <a:ext cx="625424" cy="957633"/>
            </a:xfrm>
            <a:custGeom>
              <a:avLst/>
              <a:gdLst>
                <a:gd name="connsiteX0" fmla="*/ 231988 w 625424"/>
                <a:gd name="connsiteY0" fmla="*/ 90972 h 957633"/>
                <a:gd name="connsiteX1" fmla="*/ 231988 w 625424"/>
                <a:gd name="connsiteY1" fmla="*/ 580531 h 957633"/>
                <a:gd name="connsiteX2" fmla="*/ 250931 w 625424"/>
                <a:gd name="connsiteY2" fmla="*/ 580531 h 957633"/>
                <a:gd name="connsiteX3" fmla="*/ 390962 w 625424"/>
                <a:gd name="connsiteY3" fmla="*/ 342976 h 957633"/>
                <a:gd name="connsiteX4" fmla="*/ 254263 w 625424"/>
                <a:gd name="connsiteY4" fmla="*/ 91067 h 957633"/>
                <a:gd name="connsiteX5" fmla="*/ 231893 w 625424"/>
                <a:gd name="connsiteY5" fmla="*/ 91067 h 957633"/>
                <a:gd name="connsiteX6" fmla="*/ 625329 w 625424"/>
                <a:gd name="connsiteY6" fmla="*/ 343071 h 957633"/>
                <a:gd name="connsiteX7" fmla="*/ 585443 w 625424"/>
                <a:gd name="connsiteY7" fmla="*/ 538704 h 957633"/>
                <a:gd name="connsiteX8" fmla="*/ 305478 w 625424"/>
                <a:gd name="connsiteY8" fmla="*/ 673404 h 957633"/>
                <a:gd name="connsiteX9" fmla="*/ 231988 w 625424"/>
                <a:gd name="connsiteY9" fmla="*/ 673404 h 957633"/>
                <a:gd name="connsiteX10" fmla="*/ 231988 w 625424"/>
                <a:gd name="connsiteY10" fmla="*/ 957633 h 957633"/>
                <a:gd name="connsiteX11" fmla="*/ 0 w 625424"/>
                <a:gd name="connsiteY11" fmla="*/ 957633 h 957633"/>
                <a:gd name="connsiteX12" fmla="*/ 0 w 625424"/>
                <a:gd name="connsiteY12" fmla="*/ 0 h 957633"/>
                <a:gd name="connsiteX13" fmla="*/ 326420 w 625424"/>
                <a:gd name="connsiteY13" fmla="*/ 0 h 957633"/>
                <a:gd name="connsiteX14" fmla="*/ 625425 w 625424"/>
                <a:gd name="connsiteY14" fmla="*/ 343166 h 95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424" h="957633">
                  <a:moveTo>
                    <a:pt x="231988" y="90972"/>
                  </a:moveTo>
                  <a:lnTo>
                    <a:pt x="231988" y="580531"/>
                  </a:lnTo>
                  <a:lnTo>
                    <a:pt x="250931" y="580531"/>
                  </a:lnTo>
                  <a:cubicBezTo>
                    <a:pt x="356882" y="580531"/>
                    <a:pt x="390962" y="490034"/>
                    <a:pt x="390962" y="342976"/>
                  </a:cubicBezTo>
                  <a:cubicBezTo>
                    <a:pt x="390962" y="195918"/>
                    <a:pt x="356978" y="91067"/>
                    <a:pt x="254263" y="91067"/>
                  </a:cubicBezTo>
                  <a:lnTo>
                    <a:pt x="231893" y="91067"/>
                  </a:lnTo>
                  <a:close/>
                  <a:moveTo>
                    <a:pt x="625329" y="343071"/>
                  </a:moveTo>
                  <a:cubicBezTo>
                    <a:pt x="625329" y="383662"/>
                    <a:pt x="625329" y="466269"/>
                    <a:pt x="585443" y="538704"/>
                  </a:cubicBezTo>
                  <a:cubicBezTo>
                    <a:pt x="545747" y="610665"/>
                    <a:pt x="466260" y="673404"/>
                    <a:pt x="305478" y="673404"/>
                  </a:cubicBezTo>
                  <a:lnTo>
                    <a:pt x="231988" y="673404"/>
                  </a:lnTo>
                  <a:lnTo>
                    <a:pt x="231988" y="957633"/>
                  </a:lnTo>
                  <a:lnTo>
                    <a:pt x="0" y="957633"/>
                  </a:lnTo>
                  <a:lnTo>
                    <a:pt x="0" y="0"/>
                  </a:lnTo>
                  <a:lnTo>
                    <a:pt x="326420" y="0"/>
                  </a:lnTo>
                  <a:cubicBezTo>
                    <a:pt x="591631" y="0"/>
                    <a:pt x="625425" y="236319"/>
                    <a:pt x="625425" y="343166"/>
                  </a:cubicBez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1371600" rtl="0">
                <a:defRPr/>
              </a:pPr>
              <a:endParaRPr lang="en-GB" sz="2700" kern="1200">
                <a:solidFill>
                  <a:srgbClr val="4B3C3C"/>
                </a:solidFill>
                <a:latin typeface="Barlow"/>
                <a:ea typeface="+mn-ea"/>
                <a:cs typeface="+mn-cs"/>
              </a:endParaRPr>
            </a:p>
          </p:txBody>
        </p:sp>
        <p:sp>
          <p:nvSpPr>
            <p:cNvPr id="21" name="Forme libre 15">
              <a:extLst>
                <a:ext uri="{FF2B5EF4-FFF2-40B4-BE49-F238E27FC236}">
                  <a16:creationId xmlns:a16="http://schemas.microsoft.com/office/drawing/2014/main" id="{DBFBD82A-F79E-BABF-0235-30BA45BB3748}"/>
                </a:ext>
              </a:extLst>
            </p:cNvPr>
            <p:cNvSpPr/>
            <p:nvPr/>
          </p:nvSpPr>
          <p:spPr>
            <a:xfrm>
              <a:off x="7616331" y="941498"/>
              <a:ext cx="617142" cy="717892"/>
            </a:xfrm>
            <a:custGeom>
              <a:avLst/>
              <a:gdLst>
                <a:gd name="connsiteX0" fmla="*/ 313759 w 617142"/>
                <a:gd name="connsiteY0" fmla="*/ 91733 h 717892"/>
                <a:gd name="connsiteX1" fmla="*/ 229798 w 617142"/>
                <a:gd name="connsiteY1" fmla="*/ 406381 h 717892"/>
                <a:gd name="connsiteX2" fmla="*/ 598390 w 617142"/>
                <a:gd name="connsiteY2" fmla="*/ 576253 h 717892"/>
                <a:gd name="connsiteX3" fmla="*/ 598199 w 617142"/>
                <a:gd name="connsiteY3" fmla="*/ 688994 h 717892"/>
                <a:gd name="connsiteX4" fmla="*/ 383918 w 617142"/>
                <a:gd name="connsiteY4" fmla="*/ 717892 h 717892"/>
                <a:gd name="connsiteX5" fmla="*/ 0 w 617142"/>
                <a:gd name="connsiteY5" fmla="*/ 346113 h 717892"/>
                <a:gd name="connsiteX6" fmla="*/ 327753 w 617142"/>
                <a:gd name="connsiteY6" fmla="*/ 0 h 717892"/>
                <a:gd name="connsiteX7" fmla="*/ 617143 w 617142"/>
                <a:gd name="connsiteY7" fmla="*/ 278430 h 717892"/>
                <a:gd name="connsiteX8" fmla="*/ 396769 w 617142"/>
                <a:gd name="connsiteY8" fmla="*/ 278430 h 717892"/>
                <a:gd name="connsiteX9" fmla="*/ 313569 w 617142"/>
                <a:gd name="connsiteY9" fmla="*/ 91543 h 7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142" h="717892">
                  <a:moveTo>
                    <a:pt x="313759" y="91733"/>
                  </a:moveTo>
                  <a:cubicBezTo>
                    <a:pt x="242078" y="91733"/>
                    <a:pt x="208189" y="218733"/>
                    <a:pt x="229798" y="406381"/>
                  </a:cubicBezTo>
                  <a:cubicBezTo>
                    <a:pt x="256072" y="634810"/>
                    <a:pt x="460263" y="634049"/>
                    <a:pt x="598390" y="576253"/>
                  </a:cubicBezTo>
                  <a:lnTo>
                    <a:pt x="598199" y="688994"/>
                  </a:lnTo>
                  <a:cubicBezTo>
                    <a:pt x="513286" y="712094"/>
                    <a:pt x="443985" y="717892"/>
                    <a:pt x="383918" y="717892"/>
                  </a:cubicBezTo>
                  <a:cubicBezTo>
                    <a:pt x="35412" y="717892"/>
                    <a:pt x="0" y="431667"/>
                    <a:pt x="0" y="346113"/>
                  </a:cubicBezTo>
                  <a:cubicBezTo>
                    <a:pt x="0" y="200862"/>
                    <a:pt x="51595" y="0"/>
                    <a:pt x="327753" y="0"/>
                  </a:cubicBezTo>
                  <a:cubicBezTo>
                    <a:pt x="510906" y="0"/>
                    <a:pt x="615429" y="119015"/>
                    <a:pt x="617143" y="278430"/>
                  </a:cubicBezTo>
                  <a:lnTo>
                    <a:pt x="396769" y="278430"/>
                  </a:lnTo>
                  <a:cubicBezTo>
                    <a:pt x="396197" y="178713"/>
                    <a:pt x="375255" y="91543"/>
                    <a:pt x="313569" y="91543"/>
                  </a:cubicBez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1371600" rtl="0">
                <a:defRPr/>
              </a:pPr>
              <a:endParaRPr lang="en-GB" sz="2700" kern="1200">
                <a:solidFill>
                  <a:srgbClr val="4B3C3C"/>
                </a:solidFill>
                <a:latin typeface="Barlow"/>
                <a:ea typeface="+mn-ea"/>
                <a:cs typeface="+mn-cs"/>
              </a:endParaRPr>
            </a:p>
          </p:txBody>
        </p:sp>
        <p:sp>
          <p:nvSpPr>
            <p:cNvPr id="27" name="Forme libre 16">
              <a:extLst>
                <a:ext uri="{FF2B5EF4-FFF2-40B4-BE49-F238E27FC236}">
                  <a16:creationId xmlns:a16="http://schemas.microsoft.com/office/drawing/2014/main" id="{0724CBF6-BD6E-0D05-36AD-3480534086CC}"/>
                </a:ext>
              </a:extLst>
            </p:cNvPr>
            <p:cNvSpPr/>
            <p:nvPr/>
          </p:nvSpPr>
          <p:spPr>
            <a:xfrm>
              <a:off x="8277453" y="941593"/>
              <a:ext cx="625234" cy="717892"/>
            </a:xfrm>
            <a:custGeom>
              <a:avLst/>
              <a:gdLst>
                <a:gd name="connsiteX0" fmla="*/ 392294 w 625234"/>
                <a:gd name="connsiteY0" fmla="*/ 255331 h 717892"/>
                <a:gd name="connsiteX1" fmla="*/ 392294 w 625234"/>
                <a:gd name="connsiteY1" fmla="*/ 241072 h 717892"/>
                <a:gd name="connsiteX2" fmla="*/ 315283 w 625234"/>
                <a:gd name="connsiteY2" fmla="*/ 91543 h 717892"/>
                <a:gd name="connsiteX3" fmla="*/ 229608 w 625234"/>
                <a:gd name="connsiteY3" fmla="*/ 250863 h 717892"/>
                <a:gd name="connsiteX4" fmla="*/ 229132 w 625234"/>
                <a:gd name="connsiteY4" fmla="*/ 255236 h 717892"/>
                <a:gd name="connsiteX5" fmla="*/ 392199 w 625234"/>
                <a:gd name="connsiteY5" fmla="*/ 255236 h 717892"/>
                <a:gd name="connsiteX6" fmla="*/ 625139 w 625234"/>
                <a:gd name="connsiteY6" fmla="*/ 355049 h 717892"/>
                <a:gd name="connsiteX7" fmla="*/ 226562 w 625234"/>
                <a:gd name="connsiteY7" fmla="*/ 355049 h 717892"/>
                <a:gd name="connsiteX8" fmla="*/ 226752 w 625234"/>
                <a:gd name="connsiteY8" fmla="*/ 359231 h 717892"/>
                <a:gd name="connsiteX9" fmla="*/ 598580 w 625234"/>
                <a:gd name="connsiteY9" fmla="*/ 576063 h 717892"/>
                <a:gd name="connsiteX10" fmla="*/ 598580 w 625234"/>
                <a:gd name="connsiteY10" fmla="*/ 688994 h 717892"/>
                <a:gd name="connsiteX11" fmla="*/ 389248 w 625234"/>
                <a:gd name="connsiteY11" fmla="*/ 717892 h 717892"/>
                <a:gd name="connsiteX12" fmla="*/ 0 w 625234"/>
                <a:gd name="connsiteY12" fmla="*/ 338128 h 717892"/>
                <a:gd name="connsiteX13" fmla="*/ 323660 w 625234"/>
                <a:gd name="connsiteY13" fmla="*/ 0 h 717892"/>
                <a:gd name="connsiteX14" fmla="*/ 625234 w 625234"/>
                <a:gd name="connsiteY14" fmla="*/ 287461 h 717892"/>
                <a:gd name="connsiteX15" fmla="*/ 625234 w 625234"/>
                <a:gd name="connsiteY15" fmla="*/ 355144 h 7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234" h="717892">
                  <a:moveTo>
                    <a:pt x="392294" y="255331"/>
                  </a:moveTo>
                  <a:lnTo>
                    <a:pt x="392294" y="241072"/>
                  </a:lnTo>
                  <a:cubicBezTo>
                    <a:pt x="389343" y="171298"/>
                    <a:pt x="375064" y="91543"/>
                    <a:pt x="315283" y="91543"/>
                  </a:cubicBezTo>
                  <a:cubicBezTo>
                    <a:pt x="255500" y="91543"/>
                    <a:pt x="237794" y="158370"/>
                    <a:pt x="229608" y="250863"/>
                  </a:cubicBezTo>
                  <a:lnTo>
                    <a:pt x="229132" y="255236"/>
                  </a:lnTo>
                  <a:lnTo>
                    <a:pt x="392199" y="255236"/>
                  </a:lnTo>
                  <a:close/>
                  <a:moveTo>
                    <a:pt x="625139" y="355049"/>
                  </a:moveTo>
                  <a:lnTo>
                    <a:pt x="226562" y="355049"/>
                  </a:lnTo>
                  <a:lnTo>
                    <a:pt x="226752" y="359231"/>
                  </a:lnTo>
                  <a:cubicBezTo>
                    <a:pt x="240936" y="640514"/>
                    <a:pt x="450648" y="634620"/>
                    <a:pt x="598580" y="576063"/>
                  </a:cubicBezTo>
                  <a:lnTo>
                    <a:pt x="598580" y="688994"/>
                  </a:lnTo>
                  <a:cubicBezTo>
                    <a:pt x="513666" y="712094"/>
                    <a:pt x="454742" y="717892"/>
                    <a:pt x="389248" y="717892"/>
                  </a:cubicBezTo>
                  <a:cubicBezTo>
                    <a:pt x="50453" y="717892"/>
                    <a:pt x="0" y="466649"/>
                    <a:pt x="0" y="338128"/>
                  </a:cubicBezTo>
                  <a:cubicBezTo>
                    <a:pt x="0" y="189550"/>
                    <a:pt x="64827" y="-190"/>
                    <a:pt x="323660" y="0"/>
                  </a:cubicBezTo>
                  <a:cubicBezTo>
                    <a:pt x="514714" y="95"/>
                    <a:pt x="625234" y="120441"/>
                    <a:pt x="625234" y="287461"/>
                  </a:cubicBezTo>
                  <a:lnTo>
                    <a:pt x="625234" y="355144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1371600" rtl="0">
                <a:defRPr/>
              </a:pPr>
              <a:endParaRPr lang="en-GB" sz="2700" kern="1200">
                <a:solidFill>
                  <a:srgbClr val="4B3C3C"/>
                </a:solidFill>
                <a:latin typeface="Barlow"/>
                <a:ea typeface="+mn-ea"/>
                <a:cs typeface="+mn-cs"/>
              </a:endParaRPr>
            </a:p>
          </p:txBody>
        </p:sp>
        <p:sp>
          <p:nvSpPr>
            <p:cNvPr id="28" name="Forme libre 17">
              <a:extLst>
                <a:ext uri="{FF2B5EF4-FFF2-40B4-BE49-F238E27FC236}">
                  <a16:creationId xmlns:a16="http://schemas.microsoft.com/office/drawing/2014/main" id="{BB674C03-6CD9-6843-1A03-6BC8692E5F89}"/>
                </a:ext>
              </a:extLst>
            </p:cNvPr>
            <p:cNvSpPr/>
            <p:nvPr/>
          </p:nvSpPr>
          <p:spPr>
            <a:xfrm>
              <a:off x="6141014" y="941498"/>
              <a:ext cx="608385" cy="696693"/>
            </a:xfrm>
            <a:custGeom>
              <a:avLst/>
              <a:gdLst>
                <a:gd name="connsiteX0" fmla="*/ 378301 w 608385"/>
                <a:gd name="connsiteY0" fmla="*/ 601634 h 696693"/>
                <a:gd name="connsiteX1" fmla="*/ 377540 w 608385"/>
                <a:gd name="connsiteY1" fmla="*/ 336417 h 696693"/>
                <a:gd name="connsiteX2" fmla="*/ 373161 w 608385"/>
                <a:gd name="connsiteY2" fmla="*/ 336797 h 696693"/>
                <a:gd name="connsiteX3" fmla="*/ 232274 w 608385"/>
                <a:gd name="connsiteY3" fmla="*/ 482524 h 696693"/>
                <a:gd name="connsiteX4" fmla="*/ 334607 w 608385"/>
                <a:gd name="connsiteY4" fmla="*/ 601539 h 696693"/>
                <a:gd name="connsiteX5" fmla="*/ 378301 w 608385"/>
                <a:gd name="connsiteY5" fmla="*/ 601539 h 696693"/>
                <a:gd name="connsiteX6" fmla="*/ 608385 w 608385"/>
                <a:gd name="connsiteY6" fmla="*/ 696694 h 696693"/>
                <a:gd name="connsiteX7" fmla="*/ 235891 w 608385"/>
                <a:gd name="connsiteY7" fmla="*/ 696694 h 696693"/>
                <a:gd name="connsiteX8" fmla="*/ 0 w 608385"/>
                <a:gd name="connsiteY8" fmla="*/ 488798 h 696693"/>
                <a:gd name="connsiteX9" fmla="*/ 154405 w 608385"/>
                <a:gd name="connsiteY9" fmla="*/ 276909 h 696693"/>
                <a:gd name="connsiteX10" fmla="*/ 279109 w 608385"/>
                <a:gd name="connsiteY10" fmla="*/ 252669 h 696693"/>
                <a:gd name="connsiteX11" fmla="*/ 373542 w 608385"/>
                <a:gd name="connsiteY11" fmla="*/ 250007 h 696693"/>
                <a:gd name="connsiteX12" fmla="*/ 377540 w 608385"/>
                <a:gd name="connsiteY12" fmla="*/ 250007 h 696693"/>
                <a:gd name="connsiteX13" fmla="*/ 377540 w 608385"/>
                <a:gd name="connsiteY13" fmla="*/ 228524 h 696693"/>
                <a:gd name="connsiteX14" fmla="*/ 128988 w 608385"/>
                <a:gd name="connsiteY14" fmla="*/ 112741 h 696693"/>
                <a:gd name="connsiteX15" fmla="*/ 83295 w 608385"/>
                <a:gd name="connsiteY15" fmla="*/ 128996 h 696693"/>
                <a:gd name="connsiteX16" fmla="*/ 83295 w 608385"/>
                <a:gd name="connsiteY16" fmla="*/ 25001 h 696693"/>
                <a:gd name="connsiteX17" fmla="*/ 300909 w 608385"/>
                <a:gd name="connsiteY17" fmla="*/ 0 h 696693"/>
                <a:gd name="connsiteX18" fmla="*/ 608385 w 608385"/>
                <a:gd name="connsiteY18" fmla="*/ 249342 h 696693"/>
                <a:gd name="connsiteX19" fmla="*/ 608385 w 608385"/>
                <a:gd name="connsiteY19" fmla="*/ 696694 h 69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8385" h="696693">
                  <a:moveTo>
                    <a:pt x="378301" y="601634"/>
                  </a:moveTo>
                  <a:lnTo>
                    <a:pt x="377540" y="336417"/>
                  </a:lnTo>
                  <a:lnTo>
                    <a:pt x="373161" y="336797"/>
                  </a:lnTo>
                  <a:cubicBezTo>
                    <a:pt x="316044" y="341835"/>
                    <a:pt x="232369" y="367502"/>
                    <a:pt x="232274" y="482524"/>
                  </a:cubicBezTo>
                  <a:cubicBezTo>
                    <a:pt x="232179" y="590132"/>
                    <a:pt x="284726" y="599448"/>
                    <a:pt x="334607" y="601539"/>
                  </a:cubicBezTo>
                  <a:lnTo>
                    <a:pt x="378301" y="601539"/>
                  </a:lnTo>
                  <a:close/>
                  <a:moveTo>
                    <a:pt x="608385" y="696694"/>
                  </a:moveTo>
                  <a:lnTo>
                    <a:pt x="235891" y="696694"/>
                  </a:lnTo>
                  <a:cubicBezTo>
                    <a:pt x="98621" y="696504"/>
                    <a:pt x="-190" y="640799"/>
                    <a:pt x="0" y="488798"/>
                  </a:cubicBezTo>
                  <a:cubicBezTo>
                    <a:pt x="191" y="365125"/>
                    <a:pt x="71777" y="305713"/>
                    <a:pt x="154405" y="276909"/>
                  </a:cubicBezTo>
                  <a:cubicBezTo>
                    <a:pt x="195814" y="262460"/>
                    <a:pt x="239889" y="255806"/>
                    <a:pt x="279109" y="252669"/>
                  </a:cubicBezTo>
                  <a:cubicBezTo>
                    <a:pt x="318329" y="249532"/>
                    <a:pt x="352409" y="250103"/>
                    <a:pt x="373542" y="250007"/>
                  </a:cubicBezTo>
                  <a:lnTo>
                    <a:pt x="377540" y="250007"/>
                  </a:lnTo>
                  <a:lnTo>
                    <a:pt x="377540" y="228524"/>
                  </a:lnTo>
                  <a:cubicBezTo>
                    <a:pt x="377730" y="69584"/>
                    <a:pt x="218851" y="86600"/>
                    <a:pt x="128988" y="112741"/>
                  </a:cubicBezTo>
                  <a:cubicBezTo>
                    <a:pt x="111949" y="117969"/>
                    <a:pt x="96337" y="123483"/>
                    <a:pt x="83295" y="128996"/>
                  </a:cubicBezTo>
                  <a:lnTo>
                    <a:pt x="83295" y="25001"/>
                  </a:lnTo>
                  <a:cubicBezTo>
                    <a:pt x="162687" y="6369"/>
                    <a:pt x="216757" y="0"/>
                    <a:pt x="300909" y="0"/>
                  </a:cubicBezTo>
                  <a:cubicBezTo>
                    <a:pt x="500150" y="0"/>
                    <a:pt x="608385" y="93349"/>
                    <a:pt x="608385" y="249342"/>
                  </a:cubicBezTo>
                  <a:lnTo>
                    <a:pt x="608385" y="696694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1371600" rtl="0">
                <a:defRPr/>
              </a:pPr>
              <a:endParaRPr lang="en-GB" sz="2700" kern="1200">
                <a:solidFill>
                  <a:srgbClr val="4B3C3C"/>
                </a:solidFill>
                <a:latin typeface="Barlow"/>
                <a:ea typeface="+mn-ea"/>
                <a:cs typeface="+mn-cs"/>
              </a:endParaRPr>
            </a:p>
          </p:txBody>
        </p:sp>
        <p:sp>
          <p:nvSpPr>
            <p:cNvPr id="30" name="Forme libre 18">
              <a:extLst>
                <a:ext uri="{FF2B5EF4-FFF2-40B4-BE49-F238E27FC236}">
                  <a16:creationId xmlns:a16="http://schemas.microsoft.com/office/drawing/2014/main" id="{184DE140-4BF6-1118-7614-35AA604DC318}"/>
                </a:ext>
              </a:extLst>
            </p:cNvPr>
            <p:cNvSpPr/>
            <p:nvPr/>
          </p:nvSpPr>
          <p:spPr>
            <a:xfrm>
              <a:off x="5767473" y="941498"/>
              <a:ext cx="369257" cy="696693"/>
            </a:xfrm>
            <a:custGeom>
              <a:avLst/>
              <a:gdLst>
                <a:gd name="connsiteX0" fmla="*/ 369258 w 369257"/>
                <a:gd name="connsiteY0" fmla="*/ 99433 h 696693"/>
                <a:gd name="connsiteX1" fmla="*/ 231226 w 369257"/>
                <a:gd name="connsiteY1" fmla="*/ 248296 h 696693"/>
                <a:gd name="connsiteX2" fmla="*/ 230845 w 369257"/>
                <a:gd name="connsiteY2" fmla="*/ 696694 h 696693"/>
                <a:gd name="connsiteX3" fmla="*/ 0 w 369257"/>
                <a:gd name="connsiteY3" fmla="*/ 696694 h 696693"/>
                <a:gd name="connsiteX4" fmla="*/ 286 w 369257"/>
                <a:gd name="connsiteY4" fmla="*/ 240977 h 696693"/>
                <a:gd name="connsiteX5" fmla="*/ 322327 w 369257"/>
                <a:gd name="connsiteY5" fmla="*/ 0 h 696693"/>
                <a:gd name="connsiteX6" fmla="*/ 369162 w 369257"/>
                <a:gd name="connsiteY6" fmla="*/ 0 h 696693"/>
                <a:gd name="connsiteX7" fmla="*/ 369162 w 369257"/>
                <a:gd name="connsiteY7" fmla="*/ 99433 h 69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257" h="696693">
                  <a:moveTo>
                    <a:pt x="369258" y="99433"/>
                  </a:moveTo>
                  <a:cubicBezTo>
                    <a:pt x="314807" y="101904"/>
                    <a:pt x="231322" y="121201"/>
                    <a:pt x="231226" y="248296"/>
                  </a:cubicBezTo>
                  <a:lnTo>
                    <a:pt x="230845" y="696694"/>
                  </a:lnTo>
                  <a:lnTo>
                    <a:pt x="0" y="696694"/>
                  </a:lnTo>
                  <a:lnTo>
                    <a:pt x="286" y="240977"/>
                  </a:lnTo>
                  <a:cubicBezTo>
                    <a:pt x="476" y="103995"/>
                    <a:pt x="126037" y="0"/>
                    <a:pt x="322327" y="0"/>
                  </a:cubicBezTo>
                  <a:lnTo>
                    <a:pt x="369162" y="0"/>
                  </a:lnTo>
                  <a:lnTo>
                    <a:pt x="369162" y="99433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1371600" rtl="0">
                <a:defRPr/>
              </a:pPr>
              <a:endParaRPr lang="en-GB" sz="2700" kern="1200">
                <a:solidFill>
                  <a:srgbClr val="4B3C3C"/>
                </a:solidFill>
                <a:latin typeface="Barlow"/>
                <a:ea typeface="+mn-ea"/>
                <a:cs typeface="+mn-cs"/>
              </a:endParaRPr>
            </a:p>
          </p:txBody>
        </p:sp>
        <p:sp>
          <p:nvSpPr>
            <p:cNvPr id="31" name="Forme libre 19">
              <a:extLst>
                <a:ext uri="{FF2B5EF4-FFF2-40B4-BE49-F238E27FC236}">
                  <a16:creationId xmlns:a16="http://schemas.microsoft.com/office/drawing/2014/main" id="{4AEBFAD5-7A1F-FE19-FFF6-640B6F2E2134}"/>
                </a:ext>
              </a:extLst>
            </p:cNvPr>
            <p:cNvSpPr/>
            <p:nvPr/>
          </p:nvSpPr>
          <p:spPr>
            <a:xfrm>
              <a:off x="5336815" y="680558"/>
              <a:ext cx="427325" cy="957633"/>
            </a:xfrm>
            <a:custGeom>
              <a:avLst/>
              <a:gdLst>
                <a:gd name="connsiteX0" fmla="*/ 427231 w 427325"/>
                <a:gd name="connsiteY0" fmla="*/ 0 h 957633"/>
                <a:gd name="connsiteX1" fmla="*/ 427231 w 427325"/>
                <a:gd name="connsiteY1" fmla="*/ 97627 h 957633"/>
                <a:gd name="connsiteX2" fmla="*/ 359833 w 427325"/>
                <a:gd name="connsiteY2" fmla="*/ 99338 h 957633"/>
                <a:gd name="connsiteX3" fmla="*/ 295673 w 427325"/>
                <a:gd name="connsiteY3" fmla="*/ 112836 h 957633"/>
                <a:gd name="connsiteX4" fmla="*/ 230941 w 427325"/>
                <a:gd name="connsiteY4" fmla="*/ 226623 h 957633"/>
                <a:gd name="connsiteX5" fmla="*/ 230941 w 427325"/>
                <a:gd name="connsiteY5" fmla="*/ 284134 h 957633"/>
                <a:gd name="connsiteX6" fmla="*/ 393722 w 427325"/>
                <a:gd name="connsiteY6" fmla="*/ 284134 h 957633"/>
                <a:gd name="connsiteX7" fmla="*/ 393722 w 427325"/>
                <a:gd name="connsiteY7" fmla="*/ 383091 h 957633"/>
                <a:gd name="connsiteX8" fmla="*/ 230465 w 427325"/>
                <a:gd name="connsiteY8" fmla="*/ 383091 h 957633"/>
                <a:gd name="connsiteX9" fmla="*/ 230655 w 427325"/>
                <a:gd name="connsiteY9" fmla="*/ 957633 h 957633"/>
                <a:gd name="connsiteX10" fmla="*/ 0 w 427325"/>
                <a:gd name="connsiteY10" fmla="*/ 957633 h 957633"/>
                <a:gd name="connsiteX11" fmla="*/ 0 w 427325"/>
                <a:gd name="connsiteY11" fmla="*/ 279856 h 957633"/>
                <a:gd name="connsiteX12" fmla="*/ 380490 w 427325"/>
                <a:gd name="connsiteY12" fmla="*/ 0 h 957633"/>
                <a:gd name="connsiteX13" fmla="*/ 427326 w 427325"/>
                <a:gd name="connsiteY13" fmla="*/ 0 h 95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7325" h="957633">
                  <a:moveTo>
                    <a:pt x="427231" y="0"/>
                  </a:moveTo>
                  <a:lnTo>
                    <a:pt x="427231" y="97627"/>
                  </a:lnTo>
                  <a:cubicBezTo>
                    <a:pt x="404479" y="97627"/>
                    <a:pt x="381537" y="97627"/>
                    <a:pt x="359833" y="99338"/>
                  </a:cubicBezTo>
                  <a:cubicBezTo>
                    <a:pt x="336701" y="101144"/>
                    <a:pt x="314711" y="104946"/>
                    <a:pt x="295673" y="112836"/>
                  </a:cubicBezTo>
                  <a:cubicBezTo>
                    <a:pt x="256833" y="128901"/>
                    <a:pt x="231036" y="161792"/>
                    <a:pt x="230941" y="226623"/>
                  </a:cubicBezTo>
                  <a:lnTo>
                    <a:pt x="230941" y="284134"/>
                  </a:lnTo>
                  <a:lnTo>
                    <a:pt x="393722" y="284134"/>
                  </a:lnTo>
                  <a:lnTo>
                    <a:pt x="393722" y="383091"/>
                  </a:lnTo>
                  <a:lnTo>
                    <a:pt x="230465" y="383091"/>
                  </a:lnTo>
                  <a:lnTo>
                    <a:pt x="230655" y="957633"/>
                  </a:lnTo>
                  <a:lnTo>
                    <a:pt x="0" y="957633"/>
                  </a:lnTo>
                  <a:lnTo>
                    <a:pt x="0" y="279856"/>
                  </a:lnTo>
                  <a:cubicBezTo>
                    <a:pt x="0" y="29374"/>
                    <a:pt x="172015" y="0"/>
                    <a:pt x="380490" y="0"/>
                  </a:cubicBezTo>
                  <a:lnTo>
                    <a:pt x="427326" y="0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1371600" rtl="0">
                <a:defRPr/>
              </a:pPr>
              <a:endParaRPr lang="en-GB" sz="2700" kern="1200">
                <a:solidFill>
                  <a:srgbClr val="4B3C3C"/>
                </a:solidFill>
                <a:latin typeface="Barlow"/>
                <a:ea typeface="+mn-ea"/>
                <a:cs typeface="+mn-cs"/>
              </a:endParaRPr>
            </a:p>
          </p:txBody>
        </p:sp>
        <p:sp>
          <p:nvSpPr>
            <p:cNvPr id="32" name="Forme libre 20">
              <a:extLst>
                <a:ext uri="{FF2B5EF4-FFF2-40B4-BE49-F238E27FC236}">
                  <a16:creationId xmlns:a16="http://schemas.microsoft.com/office/drawing/2014/main" id="{0B3F94AF-1D09-A7B5-A461-64CDB6AC8E32}"/>
                </a:ext>
              </a:extLst>
            </p:cNvPr>
            <p:cNvSpPr/>
            <p:nvPr/>
          </p:nvSpPr>
          <p:spPr>
            <a:xfrm>
              <a:off x="6888287" y="961555"/>
              <a:ext cx="625424" cy="676636"/>
            </a:xfrm>
            <a:custGeom>
              <a:avLst/>
              <a:gdLst>
                <a:gd name="connsiteX0" fmla="*/ 625425 w 625424"/>
                <a:gd name="connsiteY0" fmla="*/ 676636 h 676636"/>
                <a:gd name="connsiteX1" fmla="*/ 393342 w 625424"/>
                <a:gd name="connsiteY1" fmla="*/ 676636 h 676636"/>
                <a:gd name="connsiteX2" fmla="*/ 392866 w 625424"/>
                <a:gd name="connsiteY2" fmla="*/ 270921 h 676636"/>
                <a:gd name="connsiteX3" fmla="*/ 247600 w 625424"/>
                <a:gd name="connsiteY3" fmla="*/ 102189 h 676636"/>
                <a:gd name="connsiteX4" fmla="*/ 231226 w 625424"/>
                <a:gd name="connsiteY4" fmla="*/ 102189 h 676636"/>
                <a:gd name="connsiteX5" fmla="*/ 231417 w 625424"/>
                <a:gd name="connsiteY5" fmla="*/ 676636 h 676636"/>
                <a:gd name="connsiteX6" fmla="*/ 191 w 625424"/>
                <a:gd name="connsiteY6" fmla="*/ 676636 h 676636"/>
                <a:gd name="connsiteX7" fmla="*/ 0 w 625424"/>
                <a:gd name="connsiteY7" fmla="*/ 0 h 676636"/>
                <a:gd name="connsiteX8" fmla="*/ 289866 w 625424"/>
                <a:gd name="connsiteY8" fmla="*/ 3232 h 676636"/>
                <a:gd name="connsiteX9" fmla="*/ 625329 w 625424"/>
                <a:gd name="connsiteY9" fmla="*/ 284134 h 676636"/>
                <a:gd name="connsiteX10" fmla="*/ 625329 w 625424"/>
                <a:gd name="connsiteY10" fmla="*/ 676636 h 67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424" h="676636">
                  <a:moveTo>
                    <a:pt x="625425" y="676636"/>
                  </a:moveTo>
                  <a:lnTo>
                    <a:pt x="393342" y="676636"/>
                  </a:lnTo>
                  <a:lnTo>
                    <a:pt x="392866" y="270921"/>
                  </a:lnTo>
                  <a:cubicBezTo>
                    <a:pt x="392866" y="111030"/>
                    <a:pt x="332132" y="102570"/>
                    <a:pt x="247600" y="102189"/>
                  </a:cubicBezTo>
                  <a:lnTo>
                    <a:pt x="231226" y="102189"/>
                  </a:lnTo>
                  <a:lnTo>
                    <a:pt x="231417" y="676636"/>
                  </a:lnTo>
                  <a:lnTo>
                    <a:pt x="191" y="676636"/>
                  </a:lnTo>
                  <a:lnTo>
                    <a:pt x="0" y="0"/>
                  </a:lnTo>
                  <a:cubicBezTo>
                    <a:pt x="18753" y="1236"/>
                    <a:pt x="81296" y="3232"/>
                    <a:pt x="289866" y="3232"/>
                  </a:cubicBezTo>
                  <a:cubicBezTo>
                    <a:pt x="624282" y="3232"/>
                    <a:pt x="625234" y="158180"/>
                    <a:pt x="625329" y="284134"/>
                  </a:cubicBezTo>
                  <a:lnTo>
                    <a:pt x="625329" y="676636"/>
                  </a:lnTo>
                  <a:close/>
                </a:path>
              </a:pathLst>
            </a:custGeom>
            <a:solidFill>
              <a:srgbClr val="4637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1371600" rtl="0">
                <a:defRPr/>
              </a:pPr>
              <a:endParaRPr lang="en-GB" sz="2700" kern="1200">
                <a:solidFill>
                  <a:srgbClr val="4B3C3C"/>
                </a:solidFill>
                <a:latin typeface="Barlow"/>
                <a:ea typeface="+mn-ea"/>
                <a:cs typeface="+mn-cs"/>
              </a:endParaRPr>
            </a:p>
          </p:txBody>
        </p:sp>
      </p:grpSp>
      <p:pic>
        <p:nvPicPr>
          <p:cNvPr id="1026" name="Picture 2" descr="Endossement">
            <a:extLst>
              <a:ext uri="{FF2B5EF4-FFF2-40B4-BE49-F238E27FC236}">
                <a16:creationId xmlns:a16="http://schemas.microsoft.com/office/drawing/2014/main" id="{87539FC2-1730-E10D-4D2E-D67CAFC1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689" y="570308"/>
            <a:ext cx="2128818" cy="14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B4DC7DD-425F-641F-6B83-C028DC0F4E6A}"/>
              </a:ext>
            </a:extLst>
          </p:cNvPr>
          <p:cNvSpPr txBox="1"/>
          <p:nvPr/>
        </p:nvSpPr>
        <p:spPr>
          <a:xfrm>
            <a:off x="7422755" y="9552881"/>
            <a:ext cx="934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rtl="0">
              <a:defRPr/>
            </a:pPr>
            <a:r>
              <a:rPr lang="fr-FR" b="1" kern="1200">
                <a:solidFill>
                  <a:srgbClr val="10833B"/>
                </a:solidFill>
                <a:latin typeface="Barlow"/>
                <a:ea typeface="+mn-ea"/>
                <a:cs typeface="+mn-cs"/>
              </a:rPr>
              <a:t>https://diag.bpifrance.fr/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796766E-9464-1D09-F2F8-F2B9DB928F29}"/>
              </a:ext>
            </a:extLst>
          </p:cNvPr>
          <p:cNvSpPr txBox="1">
            <a:spLocks/>
          </p:cNvSpPr>
          <p:nvPr/>
        </p:nvSpPr>
        <p:spPr>
          <a:xfrm>
            <a:off x="85106" y="1151735"/>
            <a:ext cx="17083374" cy="135210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fr-FR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110004020202020204"/>
              </a:rPr>
              <a:t>1 - Les offres diagnostics Bpifrance/ADEME</a:t>
            </a:r>
          </a:p>
        </p:txBody>
      </p:sp>
    </p:spTree>
    <p:extLst>
      <p:ext uri="{BB962C8B-B14F-4D97-AF65-F5344CB8AC3E}">
        <p14:creationId xmlns:p14="http://schemas.microsoft.com/office/powerpoint/2010/main" val="22873169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127D1-0864-CA29-75F3-C792C5630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B2C667-B6CB-4C38-4512-B872223B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75" y="1344910"/>
            <a:ext cx="10874136" cy="949457"/>
          </a:xfrm>
        </p:spPr>
        <p:txBody>
          <a:bodyPr>
            <a:normAutofit fontScale="90000"/>
          </a:bodyPr>
          <a:lstStyle/>
          <a:p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Structuration de la démarche / stratégie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47A351-87E6-1819-C3C0-E24FCA1D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rtl="0"/>
            <a:fld id="{07C99ADF-20A6-40EF-AAB9-F326D6E12C60}" type="slidenum">
              <a:rPr lang="fr-FR" kern="1200">
                <a:solidFill>
                  <a:prstClr val="black">
                    <a:tint val="82000"/>
                  </a:prstClr>
                </a:solidFill>
                <a:latin typeface="Aptos" panose="02110004020202020204"/>
                <a:ea typeface="+mn-ea"/>
                <a:cs typeface="+mn-cs"/>
              </a:rPr>
              <a:pPr defTabSz="1371600" rtl="0"/>
              <a:t>59</a:t>
            </a:fld>
            <a:endParaRPr lang="fr-FR" kern="1200">
              <a:solidFill>
                <a:prstClr val="black">
                  <a:tint val="82000"/>
                </a:prstClr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FC5781-94CA-376C-4D40-1109FFBF8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82711" y="2485764"/>
            <a:ext cx="10713549" cy="2489115"/>
          </a:xfrm>
        </p:spPr>
        <p:txBody>
          <a:bodyPr>
            <a:noAutofit/>
          </a:bodyPr>
          <a:lstStyle/>
          <a:p>
            <a:pPr marL="428625" indent="-428625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250" b="1">
                <a:solidFill>
                  <a:srgbClr val="004899"/>
                </a:solidFill>
                <a:latin typeface="Aptos" panose="020B0004020202020204" pitchFamily="34" charset="0"/>
              </a:rPr>
              <a:t>ACT PAS à Pas </a:t>
            </a:r>
            <a:r>
              <a:rPr lang="fr-FR" sz="2250">
                <a:latin typeface="Aptos" panose="020B0004020202020204" pitchFamily="34" charset="0"/>
              </a:rPr>
              <a:t>: Toutes entreprises ayant réalisé un BEGES &lt; 2 ans et suivi la formation ACT Pas-à-pas. Mobiliser un consultant formé à la démarche ACT </a:t>
            </a:r>
            <a:r>
              <a:rPr lang="fr-FR" sz="2250">
                <a:latin typeface="Aptos" panose="020B0004020202020204" pitchFamily="34" charset="0"/>
                <a:sym typeface="Wingdings" panose="05000000000000000000" pitchFamily="2" charset="2"/>
              </a:rPr>
              <a:t></a:t>
            </a:r>
            <a:r>
              <a:rPr lang="fr-FR" sz="2250">
                <a:latin typeface="Aptos" panose="020B0004020202020204" pitchFamily="34" charset="0"/>
              </a:rPr>
              <a:t> définir une stratégie de décarbonation alignée sur l’accord de Paris et un plan d‘actions associé (durée : 30JH sur 12 à 18 mois)</a:t>
            </a:r>
          </a:p>
          <a:p>
            <a:pPr marL="428625" indent="-428625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2250">
              <a:latin typeface="Aptos" panose="020B00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250" b="1">
                <a:latin typeface="Aptos" panose="020B0004020202020204" pitchFamily="34" charset="0"/>
              </a:rPr>
              <a:t>      </a:t>
            </a:r>
            <a:r>
              <a:rPr lang="fr-FR" sz="2250" b="1" u="sng">
                <a:latin typeface="Aptos" panose="020B0004020202020204" pitchFamily="34" charset="0"/>
              </a:rPr>
              <a:t>5 grandes étapes</a:t>
            </a:r>
          </a:p>
          <a:p>
            <a:pPr marL="428625" indent="-428625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2250">
              <a:latin typeface="Aptos" panose="020B0004020202020204" pitchFamily="34" charset="0"/>
            </a:endParaRPr>
          </a:p>
          <a:p>
            <a:pPr marL="428625" indent="-428625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2250">
              <a:latin typeface="Aptos" panose="020B0004020202020204" pitchFamily="34" charset="0"/>
            </a:endParaRPr>
          </a:p>
          <a:p>
            <a:pPr marL="428625" indent="-428625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2250">
              <a:latin typeface="Aptos" panose="020B0004020202020204" pitchFamily="34" charset="0"/>
            </a:endParaRPr>
          </a:p>
          <a:p>
            <a:pPr>
              <a:spcAft>
                <a:spcPts val="0"/>
              </a:spcAft>
            </a:pPr>
            <a:endParaRPr lang="fr-FR" sz="2250">
              <a:latin typeface="Aptos" panose="020B0004020202020204" pitchFamily="34" charset="0"/>
            </a:endParaRP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2E3DCB11-565A-4063-E268-B2504973765F}"/>
              </a:ext>
            </a:extLst>
          </p:cNvPr>
          <p:cNvGraphicFramePr>
            <a:graphicFrameLocks noGrp="1"/>
          </p:cNvGraphicFramePr>
          <p:nvPr/>
        </p:nvGraphicFramePr>
        <p:xfrm>
          <a:off x="12766748" y="7233008"/>
          <a:ext cx="4282485" cy="1375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2485">
                  <a:extLst>
                    <a:ext uri="{9D8B030D-6E8A-4147-A177-3AD203B41FA5}">
                      <a16:colId xmlns:a16="http://schemas.microsoft.com/office/drawing/2014/main" val="519567187"/>
                    </a:ext>
                  </a:extLst>
                </a:gridCol>
              </a:tblGrid>
              <a:tr h="1375116">
                <a:tc>
                  <a:txBody>
                    <a:bodyPr/>
                    <a:lstStyle/>
                    <a:p>
                      <a:pPr marL="285750" marR="0" lvl="0" indent="-28575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2100" b="1" kern="12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Aide de 60 % pour GE – 70% pour ME et 80% pour PE</a:t>
                      </a:r>
                    </a:p>
                    <a:p>
                      <a:pPr marL="285750" marR="0" lvl="0" indent="-28575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2100" b="1" kern="12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Assiette éligible : 5 k€</a:t>
                      </a:r>
                    </a:p>
                    <a:p>
                      <a:pPr marL="285750" marR="0" lvl="0" indent="-28575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2100" b="1" kern="12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Plafonnée à 3 k€</a:t>
                      </a:r>
                      <a:endParaRPr lang="fr-FR" sz="2100" b="1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94958" marR="94958" marT="47478" marB="47478" anchor="ctr">
                    <a:solidFill>
                      <a:srgbClr val="004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39942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0066D8A2-76A9-6220-7663-5802AF07CA14}"/>
              </a:ext>
            </a:extLst>
          </p:cNvPr>
          <p:cNvSpPr txBox="1"/>
          <p:nvPr/>
        </p:nvSpPr>
        <p:spPr>
          <a:xfrm>
            <a:off x="989393" y="7233008"/>
            <a:ext cx="110252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l" defTabSz="1371600" rtl="0">
              <a:buFont typeface="Wingdings" panose="05000000000000000000" pitchFamily="2" charset="2"/>
              <a:buChar char="§"/>
            </a:pPr>
            <a:r>
              <a:rPr lang="fr-FR" sz="2400" b="1" kern="1200">
                <a:solidFill>
                  <a:srgbClr val="004899"/>
                </a:solidFill>
                <a:latin typeface="Aptos" panose="020B0004020202020204" pitchFamily="34" charset="0"/>
                <a:ea typeface="+mn-ea"/>
                <a:cs typeface="+mn-cs"/>
              </a:rPr>
              <a:t>ACT Evaluation : </a:t>
            </a:r>
            <a:r>
              <a:rPr lang="fr-FR" sz="225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Toutes Ent. / avoir définit une stratégie de décarbonation     </a:t>
            </a:r>
            <a:r>
              <a:rPr lang="fr-FR" sz="225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fr-FR" sz="225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 Evaluer cette stratégie en sollicitant un consultant formé à la démarche ACT (durée : 5 à 6JH sur 3 à 4 mois)</a:t>
            </a:r>
          </a:p>
          <a:p>
            <a:pPr algn="l" defTabSz="1371600" rtl="0"/>
            <a:r>
              <a:rPr lang="fr-FR" sz="225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       Définition d’une notation à l’issue de l’évaluation</a:t>
            </a:r>
          </a:p>
          <a:p>
            <a:pPr algn="l" defTabSz="1371600" rtl="0"/>
            <a:endParaRPr lang="fr-FR" sz="2250" kern="1200">
              <a:solidFill>
                <a:prstClr val="black"/>
              </a:solidFill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47354D3-E07F-651A-7A13-FE0DA860C9AA}"/>
              </a:ext>
            </a:extLst>
          </p:cNvPr>
          <p:cNvGraphicFramePr>
            <a:graphicFrameLocks noGrp="1"/>
          </p:cNvGraphicFramePr>
          <p:nvPr/>
        </p:nvGraphicFramePr>
        <p:xfrm>
          <a:off x="12766748" y="2985104"/>
          <a:ext cx="4263435" cy="1375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3435">
                  <a:extLst>
                    <a:ext uri="{9D8B030D-6E8A-4147-A177-3AD203B41FA5}">
                      <a16:colId xmlns:a16="http://schemas.microsoft.com/office/drawing/2014/main" val="519567187"/>
                    </a:ext>
                  </a:extLst>
                </a:gridCol>
              </a:tblGrid>
              <a:tr h="1375116">
                <a:tc>
                  <a:txBody>
                    <a:bodyPr/>
                    <a:lstStyle/>
                    <a:p>
                      <a:pPr marL="285750" marR="0" lvl="0" indent="-28575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2100" b="1" kern="12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Aide de 60 % pour GE – 70% pour ME et 80% pour PE</a:t>
                      </a:r>
                    </a:p>
                    <a:p>
                      <a:pPr marL="285750" marR="0" lvl="0" indent="-28575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2100" b="1" kern="12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Assiette éligible : 30 k€</a:t>
                      </a:r>
                    </a:p>
                    <a:p>
                      <a:pPr marL="285750" marR="0" lvl="0" indent="-28575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2100" b="1" kern="120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Plafonnée à 18 k€</a:t>
                      </a:r>
                      <a:endParaRPr lang="fr-FR" sz="2100" b="1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94958" marR="94958" marT="47478" marB="47478" anchor="ctr">
                    <a:solidFill>
                      <a:srgbClr val="004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39942"/>
                  </a:ext>
                </a:extLst>
              </a:tr>
            </a:tbl>
          </a:graphicData>
        </a:graphic>
      </p:graphicFrame>
      <p:pic>
        <p:nvPicPr>
          <p:cNvPr id="9" name="Graphique 8">
            <a:extLst>
              <a:ext uri="{FF2B5EF4-FFF2-40B4-BE49-F238E27FC236}">
                <a16:creationId xmlns:a16="http://schemas.microsoft.com/office/drawing/2014/main" id="{C682114F-9F92-C3A3-ECC0-0FA2A2D28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04556" y="1258948"/>
            <a:ext cx="3061340" cy="1035419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73D9C7AF-9AD8-A9E8-15BA-D2A7BB0479F9}"/>
              </a:ext>
            </a:extLst>
          </p:cNvPr>
          <p:cNvSpPr/>
          <p:nvPr/>
        </p:nvSpPr>
        <p:spPr>
          <a:xfrm>
            <a:off x="2309579" y="4870772"/>
            <a:ext cx="1906821" cy="836292"/>
          </a:xfrm>
          <a:prstGeom prst="roundRect">
            <a:avLst/>
          </a:prstGeom>
          <a:solidFill>
            <a:srgbClr val="429EA6"/>
          </a:solidFill>
          <a:ln w="19050" cap="flat" cmpd="sng" algn="ctr">
            <a:solidFill>
              <a:srgbClr val="429E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 rtl="0">
              <a:defRPr/>
            </a:pPr>
            <a:r>
              <a:rPr lang="fr-FR" sz="2400">
                <a:solidFill>
                  <a:srgbClr val="FFFFFF"/>
                </a:solidFill>
                <a:latin typeface="Aptos" panose="020B0004020202020204" pitchFamily="34" charset="0"/>
                <a:ea typeface="+mn-ea"/>
                <a:cs typeface="+mn-cs"/>
              </a:rPr>
              <a:t>1. Situation actuelle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8839459-D8C6-39B3-D291-C9F14E9FAD61}"/>
              </a:ext>
            </a:extLst>
          </p:cNvPr>
          <p:cNvSpPr/>
          <p:nvPr/>
        </p:nvSpPr>
        <p:spPr>
          <a:xfrm>
            <a:off x="4605997" y="4892080"/>
            <a:ext cx="1783955" cy="814985"/>
          </a:xfrm>
          <a:prstGeom prst="roundRect">
            <a:avLst/>
          </a:prstGeom>
          <a:solidFill>
            <a:srgbClr val="429EA6"/>
          </a:solidFill>
          <a:ln w="19050" cap="flat" cmpd="sng" algn="ctr">
            <a:solidFill>
              <a:srgbClr val="429E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 rtl="0">
              <a:defRPr/>
            </a:pPr>
            <a:r>
              <a:rPr lang="fr-FR" sz="2400">
                <a:solidFill>
                  <a:srgbClr val="FFFFFF"/>
                </a:solidFill>
                <a:latin typeface="Aptos" panose="020B0004020202020204" pitchFamily="34" charset="0"/>
                <a:ea typeface="+mn-ea"/>
                <a:cs typeface="+mn-cs"/>
              </a:rPr>
              <a:t>2. Enjeux et défis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E85724A-C748-5BB8-7A58-1C3B63E46AEB}"/>
              </a:ext>
            </a:extLst>
          </p:cNvPr>
          <p:cNvSpPr/>
          <p:nvPr/>
        </p:nvSpPr>
        <p:spPr>
          <a:xfrm>
            <a:off x="6779548" y="4870772"/>
            <a:ext cx="1783955" cy="836292"/>
          </a:xfrm>
          <a:prstGeom prst="roundRect">
            <a:avLst/>
          </a:prstGeom>
          <a:solidFill>
            <a:srgbClr val="429EA6"/>
          </a:solidFill>
          <a:ln w="19050" cap="flat" cmpd="sng" algn="ctr">
            <a:solidFill>
              <a:srgbClr val="429E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 rtl="0">
              <a:defRPr/>
            </a:pPr>
            <a:r>
              <a:rPr lang="fr-FR" sz="2400">
                <a:solidFill>
                  <a:srgbClr val="FFFFFF"/>
                </a:solidFill>
                <a:latin typeface="Aptos" panose="020B0004020202020204" pitchFamily="34" charset="0"/>
                <a:ea typeface="+mn-ea"/>
                <a:cs typeface="+mn-cs"/>
              </a:rPr>
              <a:t>3. Vision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382995C8-5B01-8458-4B9C-619ACE6EC219}"/>
              </a:ext>
            </a:extLst>
          </p:cNvPr>
          <p:cNvSpPr/>
          <p:nvPr/>
        </p:nvSpPr>
        <p:spPr>
          <a:xfrm>
            <a:off x="8953097" y="4913305"/>
            <a:ext cx="2025020" cy="793760"/>
          </a:xfrm>
          <a:prstGeom prst="roundRect">
            <a:avLst/>
          </a:prstGeom>
          <a:solidFill>
            <a:srgbClr val="429EA6"/>
          </a:solidFill>
          <a:ln w="19050" cap="flat" cmpd="sng" algn="ctr">
            <a:solidFill>
              <a:srgbClr val="429E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 rtl="0">
              <a:defRPr/>
            </a:pPr>
            <a:r>
              <a:rPr lang="fr-FR" sz="2400">
                <a:solidFill>
                  <a:srgbClr val="FFFFFF"/>
                </a:solidFill>
                <a:latin typeface="Aptos" panose="020B0004020202020204" pitchFamily="34" charset="0"/>
                <a:ea typeface="+mn-ea"/>
                <a:cs typeface="+mn-cs"/>
              </a:rPr>
              <a:t>4. Nouvelle stratégie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2F486F12-8B3A-23C1-1804-D4A19E300743}"/>
              </a:ext>
            </a:extLst>
          </p:cNvPr>
          <p:cNvSpPr/>
          <p:nvPr/>
        </p:nvSpPr>
        <p:spPr>
          <a:xfrm>
            <a:off x="11367712" y="4892080"/>
            <a:ext cx="1911503" cy="814985"/>
          </a:xfrm>
          <a:prstGeom prst="roundRect">
            <a:avLst/>
          </a:prstGeom>
          <a:solidFill>
            <a:srgbClr val="429EA6"/>
          </a:solidFill>
          <a:ln w="19050" cap="flat" cmpd="sng" algn="ctr">
            <a:solidFill>
              <a:srgbClr val="429E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 rtl="0">
              <a:defRPr/>
            </a:pPr>
            <a:r>
              <a:rPr lang="fr-FR" sz="2400">
                <a:solidFill>
                  <a:srgbClr val="FFFFFF"/>
                </a:solidFill>
                <a:latin typeface="Aptos" panose="020B0004020202020204" pitchFamily="34" charset="0"/>
                <a:ea typeface="+mn-ea"/>
                <a:cs typeface="+mn-cs"/>
              </a:rPr>
              <a:t>5. 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249594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119303A-904C-B95C-9E51-54B01ECF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02" y="1965738"/>
            <a:ext cx="14264796" cy="8970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B00E45-77A7-59B6-E0F1-6DDC0B9B1765}"/>
              </a:ext>
            </a:extLst>
          </p:cNvPr>
          <p:cNvSpPr/>
          <p:nvPr/>
        </p:nvSpPr>
        <p:spPr>
          <a:xfrm>
            <a:off x="7770508" y="8631564"/>
            <a:ext cx="2982194" cy="504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D1851F-3237-522F-4117-E46BA2AF739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5403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ED4E3-A9B5-D035-B331-4EDEE8C9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7409BB-CBA9-1D41-9865-5405E367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rtl="0"/>
            <a:fld id="{07C99ADF-20A6-40EF-AAB9-F326D6E12C60}" type="slidenum">
              <a:rPr lang="fr-FR" kern="1200">
                <a:solidFill>
                  <a:prstClr val="black">
                    <a:tint val="82000"/>
                  </a:prstClr>
                </a:solidFill>
                <a:latin typeface="Aptos" panose="02110004020202020204"/>
                <a:ea typeface="+mn-ea"/>
                <a:cs typeface="+mn-cs"/>
              </a:rPr>
              <a:pPr defTabSz="1371600" rtl="0"/>
              <a:t>60</a:t>
            </a:fld>
            <a:endParaRPr lang="fr-FR" kern="1200">
              <a:solidFill>
                <a:prstClr val="black">
                  <a:tint val="82000"/>
                </a:prstClr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96804A9-73AF-52AD-BFFE-255F2F2017F5}"/>
              </a:ext>
            </a:extLst>
          </p:cNvPr>
          <p:cNvSpPr txBox="1"/>
          <p:nvPr/>
        </p:nvSpPr>
        <p:spPr>
          <a:xfrm>
            <a:off x="612464" y="2649950"/>
            <a:ext cx="779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fr-FR" sz="2400" b="1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Objectif : </a:t>
            </a:r>
            <a:r>
              <a:rPr lang="fr-FR" sz="24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Accompagner les </a:t>
            </a:r>
            <a:r>
              <a:rPr lang="fr-FR" sz="2400" u="sng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industriels </a:t>
            </a:r>
            <a:r>
              <a:rPr lang="fr-FR" sz="24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dans la décarbonation de leurs process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7C04174-6D9B-363B-64A8-FC37AC233A82}"/>
              </a:ext>
            </a:extLst>
          </p:cNvPr>
          <p:cNvSpPr txBox="1"/>
          <p:nvPr/>
        </p:nvSpPr>
        <p:spPr>
          <a:xfrm>
            <a:off x="602312" y="3852124"/>
            <a:ext cx="796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fr-FR" sz="2400" b="1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Public concerné : </a:t>
            </a:r>
            <a:r>
              <a:rPr lang="fr-FR" sz="24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E</a:t>
            </a:r>
            <a:r>
              <a:rPr lang="fr-FR" sz="2400" kern="1200">
                <a:solidFill>
                  <a:prstClr val="black"/>
                </a:solidFill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ntreprises industrielles existantes</a:t>
            </a:r>
            <a:endParaRPr lang="fr-FR" sz="2400" kern="1200">
              <a:solidFill>
                <a:prstClr val="black"/>
              </a:solidFill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5F6F1E-B6AF-A17D-6F66-C311C268CBF2}"/>
              </a:ext>
            </a:extLst>
          </p:cNvPr>
          <p:cNvSpPr txBox="1"/>
          <p:nvPr/>
        </p:nvSpPr>
        <p:spPr>
          <a:xfrm>
            <a:off x="612464" y="6320138"/>
            <a:ext cx="3816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fr-FR" sz="2400" b="1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Prochaines relèves :</a:t>
            </a:r>
          </a:p>
          <a:p>
            <a:pPr marL="514350" indent="-514350" algn="l" defTabSz="1371600" rtl="0" fontAlgn="base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15/10/2025</a:t>
            </a:r>
          </a:p>
          <a:p>
            <a:pPr marL="514350" indent="-514350" algn="l" defTabSz="1371600" rtl="0" fontAlgn="base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16/02/2026</a:t>
            </a:r>
          </a:p>
          <a:p>
            <a:pPr marL="514350" indent="-514350" algn="l" defTabSz="1371600" rtl="0" fontAlgn="base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15/06/2026</a:t>
            </a:r>
          </a:p>
          <a:p>
            <a:pPr marL="514350" indent="-514350" algn="l" defTabSz="1371600" rtl="0" fontAlgn="base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15/10/2026</a:t>
            </a:r>
          </a:p>
          <a:p>
            <a:pPr marL="514350" indent="-514350" algn="l" defTabSz="1371600" rtl="0" fontAlgn="base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15/02/2027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C7F2D93-5FDD-542F-1AB1-E5AF546935B3}"/>
              </a:ext>
            </a:extLst>
          </p:cNvPr>
          <p:cNvSpPr txBox="1"/>
          <p:nvPr/>
        </p:nvSpPr>
        <p:spPr>
          <a:xfrm>
            <a:off x="612464" y="4538823"/>
            <a:ext cx="8974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71600" rtl="0"/>
            <a:r>
              <a:rPr lang="fr-FR" sz="2400" b="1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Critère d’éligibilité : </a:t>
            </a:r>
          </a:p>
          <a:p>
            <a:pPr marL="514350" indent="-514350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25 k€ &lt; Investissement &lt; 3M€  </a:t>
            </a:r>
          </a:p>
          <a:p>
            <a:pPr marL="514350" indent="-514350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TRB &gt; 3 ans</a:t>
            </a:r>
          </a:p>
          <a:p>
            <a:pPr marL="514350" indent="-514350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rPr>
              <a:t>aide &lt; 80 €/ tonnes CO2 sur 20 ans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A10D41F-DE89-4EE9-FA6C-645FDA499FB8}"/>
              </a:ext>
            </a:extLst>
          </p:cNvPr>
          <p:cNvSpPr txBox="1"/>
          <p:nvPr/>
        </p:nvSpPr>
        <p:spPr>
          <a:xfrm>
            <a:off x="9335595" y="2580700"/>
            <a:ext cx="8159946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 defTabSz="1371600" rtl="0"/>
            <a:r>
              <a:rPr lang="fr-FR" sz="2400" b="1" kern="1200">
                <a:solidFill>
                  <a:prstClr val="white"/>
                </a:solidFill>
                <a:latin typeface="Aptos" panose="020B0004020202020204" pitchFamily="34" charset="0"/>
                <a:ea typeface="+mn-ea"/>
                <a:cs typeface="+mn-cs"/>
              </a:rPr>
              <a:t>Actions éligibles</a:t>
            </a:r>
            <a:endParaRPr lang="fr-FR" sz="2400" b="1" kern="1200">
              <a:solidFill>
                <a:srgbClr val="00B050"/>
              </a:solidFill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3B69476-2D6E-6767-9BA5-D64C6B3D8B39}"/>
              </a:ext>
            </a:extLst>
          </p:cNvPr>
          <p:cNvSpPr txBox="1"/>
          <p:nvPr/>
        </p:nvSpPr>
        <p:spPr>
          <a:xfrm>
            <a:off x="9145448" y="3217540"/>
            <a:ext cx="85402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Récupération de chaleur fatale avec ou sans PAC en réhausse de température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Installation de purgeurs vapeur sur circuits vapeur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Installation de lignes de retours condensats sur circuits vapeur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Installation de lignes de retours sur les circuits NEP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Système de mise sous vide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Ajour d’effet thermocompression ou d’effet supplémentaire sur évaporateur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Fours et chaudières industriels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Système de chauffage électrique de fluide ou séchage de pates ou solides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Système de distillation électrique</a:t>
            </a:r>
          </a:p>
          <a:p>
            <a:pPr marL="428625" indent="-428625" algn="l" defTabSz="1371600" rtl="0">
              <a:buFont typeface="Wingdings" panose="05000000000000000000" pitchFamily="2" charset="2"/>
              <a:buChar char="§"/>
            </a:pPr>
            <a:r>
              <a:rPr lang="fr-FR" sz="24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Installation photovoltaïque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A2EBFD0-BFD0-A940-9F4B-ECFA9B883327}"/>
              </a:ext>
            </a:extLst>
          </p:cNvPr>
          <p:cNvSpPr/>
          <p:nvPr/>
        </p:nvSpPr>
        <p:spPr>
          <a:xfrm rot="19785084">
            <a:off x="4827832" y="6735884"/>
            <a:ext cx="3719885" cy="1074974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0"/>
            <a:r>
              <a:rPr lang="fr-FR" sz="2250" b="1" kern="1200">
                <a:solidFill>
                  <a:srgbClr val="00B050"/>
                </a:solidFill>
                <a:latin typeface="Aptos" panose="020B0004020202020204" pitchFamily="34" charset="0"/>
              </a:rPr>
              <a:t>Aides de 45 à 75 %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F5DFB5C-5E17-8F22-FC24-67E5C349041E}"/>
              </a:ext>
            </a:extLst>
          </p:cNvPr>
          <p:cNvSpPr txBox="1">
            <a:spLocks/>
          </p:cNvSpPr>
          <p:nvPr/>
        </p:nvSpPr>
        <p:spPr>
          <a:xfrm>
            <a:off x="592163" y="1364567"/>
            <a:ext cx="17083374" cy="135210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fr-FR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110004020202020204"/>
              </a:rPr>
              <a:t>3 - Soutien à l’investissement – Ex : DECARBFLASH 2025/2027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D75D90-F0C8-CF1B-1867-987769848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004" y="323047"/>
            <a:ext cx="1445168" cy="13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55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933F7-6ABC-3D92-2C81-6B0563E13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2DC86-42AE-16E0-26D1-AB14572A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77" y="1549834"/>
            <a:ext cx="17083374" cy="1036085"/>
          </a:xfrm>
        </p:spPr>
        <p:txBody>
          <a:bodyPr>
            <a:normAutofit/>
          </a:bodyPr>
          <a:lstStyle/>
          <a:p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aides à l’économie circulaire et à la mobilité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DD08B8-5164-59A5-1FB7-5D96AE76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rtl="0"/>
            <a:fld id="{EFA6F351-7C64-43D0-882C-DFE9A0E87A18}" type="datetime1">
              <a:rPr lang="fr-FR" kern="1200">
                <a:solidFill>
                  <a:prstClr val="black">
                    <a:tint val="82000"/>
                  </a:prstClr>
                </a:solidFill>
                <a:latin typeface="Aptos" panose="02110004020202020204"/>
                <a:ea typeface="+mn-ea"/>
                <a:cs typeface="+mn-cs"/>
              </a:rPr>
              <a:pPr defTabSz="1371600" rtl="0"/>
              <a:t>04/12/2025</a:t>
            </a:fld>
            <a:endParaRPr lang="fr-FR" kern="1200">
              <a:solidFill>
                <a:prstClr val="black">
                  <a:tint val="82000"/>
                </a:prstClr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C5B033-7BF2-C01D-749C-5E1B9C2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rtl="0"/>
            <a:fld id="{07C99ADF-20A6-40EF-AAB9-F326D6E12C60}" type="slidenum">
              <a:rPr lang="fr-FR" kern="1200">
                <a:solidFill>
                  <a:prstClr val="black">
                    <a:tint val="82000"/>
                  </a:prstClr>
                </a:solidFill>
                <a:latin typeface="Aptos" panose="02110004020202020204"/>
                <a:ea typeface="+mn-ea"/>
                <a:cs typeface="+mn-cs"/>
              </a:rPr>
              <a:pPr defTabSz="1371600" rtl="0"/>
              <a:t>61</a:t>
            </a:fld>
            <a:endParaRPr lang="fr-FR" kern="1200">
              <a:solidFill>
                <a:prstClr val="black">
                  <a:tint val="82000"/>
                </a:prstClr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4E5D5179-7D20-4A39-A04E-CA71B185FF51}"/>
              </a:ext>
            </a:extLst>
          </p:cNvPr>
          <p:cNvSpPr txBox="1">
            <a:spLocks/>
          </p:cNvSpPr>
          <p:nvPr/>
        </p:nvSpPr>
        <p:spPr>
          <a:xfrm>
            <a:off x="602312" y="2951195"/>
            <a:ext cx="13525169" cy="201754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l" defTabSz="9144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80" indent="0" algn="l" defTabSz="9144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defTabSz="1371617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700" b="1">
                <a:solidFill>
                  <a:srgbClr val="004899"/>
                </a:solidFill>
                <a:latin typeface="Aptos" panose="020B0004020202020204" pitchFamily="34" charset="0"/>
              </a:rPr>
              <a:t>Fonds Economie Circulaire : </a:t>
            </a:r>
          </a:p>
          <a:p>
            <a:pPr defTabSz="1371617">
              <a:spcAft>
                <a:spcPts val="0"/>
              </a:spcAft>
            </a:pP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Accompagnement de projets visant à réduire la production de déchets, soit en limitant leur génération à la source, soit en optimisant leur valorisation.</a:t>
            </a:r>
          </a:p>
          <a:p>
            <a:pPr marL="966795" lvl="1" indent="-428625" defTabSz="1371617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Mise en place de démarches d’</a:t>
            </a:r>
            <a:r>
              <a:rPr lang="fr-FR" sz="27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écoconception</a:t>
            </a: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 ou d’économie de la </a:t>
            </a:r>
            <a:r>
              <a:rPr lang="fr-FR" sz="27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fonctionnalité</a:t>
            </a:r>
          </a:p>
          <a:p>
            <a:pPr marL="966795" lvl="1" indent="-428625" defTabSz="1371617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7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Allongement de la durée de vie </a:t>
            </a: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des produits, </a:t>
            </a:r>
          </a:p>
          <a:p>
            <a:pPr marL="966795" lvl="1" indent="-428625" defTabSz="1371617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Développement du </a:t>
            </a:r>
            <a:r>
              <a:rPr lang="fr-FR" sz="27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réemploi</a:t>
            </a: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 et du </a:t>
            </a:r>
            <a:r>
              <a:rPr lang="fr-FR" sz="27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recyclage</a:t>
            </a: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 des déchets.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586FAA-2D20-78FC-3BD6-F41B58DC8695}"/>
              </a:ext>
            </a:extLst>
          </p:cNvPr>
          <p:cNvSpPr txBox="1">
            <a:spLocks/>
          </p:cNvSpPr>
          <p:nvPr/>
        </p:nvSpPr>
        <p:spPr>
          <a:xfrm>
            <a:off x="580910" y="6428462"/>
            <a:ext cx="13226531" cy="201754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l" defTabSz="9144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80" indent="0" algn="l" defTabSz="9144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defTabSz="1371617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700" b="1">
                <a:solidFill>
                  <a:srgbClr val="004899"/>
                </a:solidFill>
                <a:latin typeface="Aptos" panose="020B0004020202020204" pitchFamily="34" charset="0"/>
              </a:rPr>
              <a:t>Soutien à la mobilité durable</a:t>
            </a:r>
          </a:p>
          <a:p>
            <a:pPr marL="966795" lvl="1" indent="-428625" defTabSz="1371617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Plan de mobilité employeur (</a:t>
            </a:r>
            <a:r>
              <a:rPr lang="fr-FR" sz="27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PDME</a:t>
            </a: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)</a:t>
            </a:r>
          </a:p>
          <a:p>
            <a:pPr marL="966795" lvl="1" indent="-428625" defTabSz="1371617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270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966795" lvl="1" indent="-428625" defTabSz="1371617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Challenge de la mobilité </a:t>
            </a:r>
          </a:p>
          <a:p>
            <a:pPr marL="538170" lvl="1" defTabSz="1371617">
              <a:spcAft>
                <a:spcPts val="0"/>
              </a:spcAft>
            </a:pP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       organisé par la mission </a:t>
            </a:r>
            <a:r>
              <a:rPr lang="fr-FR" sz="27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Guadeloupe Mobilité Durable </a:t>
            </a: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de </a:t>
            </a:r>
            <a:r>
              <a:rPr lang="fr-FR" sz="2700" err="1">
                <a:solidFill>
                  <a:prstClr val="black"/>
                </a:solidFill>
                <a:latin typeface="Aptos" panose="020B0004020202020204" pitchFamily="34" charset="0"/>
              </a:rPr>
              <a:t>Synerg’îles</a:t>
            </a:r>
            <a:endParaRPr lang="fr-FR" sz="270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966795" lvl="1" indent="-428625" defTabSz="1371617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270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966795" lvl="1" indent="-428625" defTabSz="1371617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Dispositif </a:t>
            </a:r>
            <a:r>
              <a:rPr lang="fr-FR" sz="270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MobiliPro</a:t>
            </a:r>
            <a:r>
              <a:rPr lang="fr-FR" sz="2700">
                <a:solidFill>
                  <a:prstClr val="black"/>
                </a:solidFill>
                <a:latin typeface="Aptos" panose="020B0004020202020204" pitchFamily="34" charset="0"/>
              </a:rPr>
              <a:t> pour optimiser les déplacements professionnels</a:t>
            </a:r>
          </a:p>
          <a:p>
            <a:pPr marL="428625" indent="-428625" defTabSz="1371617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2700" b="1">
              <a:solidFill>
                <a:srgbClr val="004899"/>
              </a:solidFill>
              <a:latin typeface="Aptos" panose="020B0004020202020204" pitchFamily="34" charset="0"/>
            </a:endParaRPr>
          </a:p>
        </p:txBody>
      </p:sp>
      <p:pic>
        <p:nvPicPr>
          <p:cNvPr id="11" name="Image 10" descr="Une image contenant cercle, logo, Graphique, Police&#10;&#10;Description générée automatiquement">
            <a:extLst>
              <a:ext uri="{FF2B5EF4-FFF2-40B4-BE49-F238E27FC236}">
                <a16:creationId xmlns:a16="http://schemas.microsoft.com/office/drawing/2014/main" id="{493D0099-2920-3D6E-EDA0-F215EC627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297" y="3611939"/>
            <a:ext cx="2724407" cy="158198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ACFC509-D7C2-DCDC-0E89-7810471CA932}"/>
              </a:ext>
            </a:extLst>
          </p:cNvPr>
          <p:cNvSpPr txBox="1"/>
          <p:nvPr/>
        </p:nvSpPr>
        <p:spPr>
          <a:xfrm>
            <a:off x="11239499" y="8833000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rtl="0"/>
            <a:r>
              <a:rPr lang="fr-FR" sz="2700" kern="120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  <a:hlinkClick r:id="rId4"/>
              </a:rPr>
              <a:t>Page mobilité ADEME</a:t>
            </a:r>
            <a:endParaRPr lang="fr-FR" sz="2700" kern="1200">
              <a:solidFill>
                <a:prstClr val="black"/>
              </a:solidFill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2400EC7-16DF-A591-6468-0B1E0867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940" y="7954544"/>
            <a:ext cx="2123118" cy="7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42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3D41A-EAF5-E960-7CB4-9FF973886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1DC99-BD35-DEB5-5A33-9233C92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3" y="1155672"/>
            <a:ext cx="17083374" cy="1352106"/>
          </a:xfrm>
        </p:spPr>
        <p:txBody>
          <a:bodyPr/>
          <a:lstStyle/>
          <a:p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AGIR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CD13525-B61A-A5B0-5749-641E3D622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313" y="3028774"/>
            <a:ext cx="12847875" cy="6774446"/>
          </a:xfrm>
        </p:spPr>
        <p:txBody>
          <a:bodyPr>
            <a:normAutofit/>
          </a:bodyPr>
          <a:lstStyle/>
          <a:p>
            <a:endParaRPr lang="fr-FR" sz="3000"/>
          </a:p>
          <a:p>
            <a:endParaRPr lang="fr-FR" sz="3000"/>
          </a:p>
          <a:p>
            <a:endParaRPr lang="fr-FR" sz="3000"/>
          </a:p>
          <a:p>
            <a:r>
              <a:rPr lang="fr-FR" sz="3000"/>
              <a:t>Le site AGIR est un outil unique pour découvrir les financements disponibles, les critères d’éligibilité des projets et déposer des dossiers de demande d’aide.</a:t>
            </a:r>
          </a:p>
          <a:p>
            <a:endParaRPr lang="fr-FR" sz="3000">
              <a:hlinkClick r:id="" action="ppaction://noaction"/>
            </a:endParaRPr>
          </a:p>
          <a:p>
            <a:r>
              <a:rPr lang="fr-FR" sz="3000">
                <a:hlinkClick r:id="" action="ppaction://noaction"/>
              </a:rPr>
              <a:t>https://agirpourlatransition.ademe.fr/</a:t>
            </a:r>
            <a:r>
              <a:rPr lang="fr-FR" sz="3000"/>
              <a:t> </a:t>
            </a:r>
          </a:p>
        </p:txBody>
      </p:sp>
      <p:pic>
        <p:nvPicPr>
          <p:cNvPr id="3" name="Picture 987">
            <a:extLst>
              <a:ext uri="{FF2B5EF4-FFF2-40B4-BE49-F238E27FC236}">
                <a16:creationId xmlns:a16="http://schemas.microsoft.com/office/drawing/2014/main" id="{E502EF14-1E2A-7850-217B-BF8EE482F5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164503" y="3505676"/>
            <a:ext cx="5123498" cy="40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198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FB23410-3A88-1D0C-8B29-44EE9E2965DC}"/>
              </a:ext>
            </a:extLst>
          </p:cNvPr>
          <p:cNvSpPr txBox="1"/>
          <p:nvPr/>
        </p:nvSpPr>
        <p:spPr>
          <a:xfrm>
            <a:off x="6243120" y="7576093"/>
            <a:ext cx="580176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371600" rtl="0"/>
            <a:endParaRPr lang="fr-FR" sz="3000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algn="ctr" defTabSz="1371600" rtl="0"/>
            <a:r>
              <a:rPr lang="fr-FR" sz="30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Contact  ADEME Guadeloupe</a:t>
            </a:r>
          </a:p>
          <a:p>
            <a:pPr algn="ctr" defTabSz="1371600" rtl="0"/>
            <a:r>
              <a:rPr lang="fr-FR" sz="30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Jonathan MULLER</a:t>
            </a:r>
          </a:p>
          <a:p>
            <a:pPr algn="ctr" defTabSz="1371600" rtl="0"/>
            <a:r>
              <a:rPr lang="fr-FR" sz="2700" kern="120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  <a:hlinkClick r:id="rId2"/>
              </a:rPr>
              <a:t>jonathan.muller@ademe.fr</a:t>
            </a:r>
            <a:endParaRPr lang="fr-FR" sz="2700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05704-2BDD-D479-88B2-9E69CAE70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FA30039-7B29-47BC-6A7C-E72FEEE3A7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25212" y="3615908"/>
            <a:ext cx="12580374" cy="6243825"/>
          </a:xfrm>
          <a:prstGeom prst="rect">
            <a:avLst/>
          </a:prstGeom>
        </p:spPr>
        <p:txBody>
          <a:bodyPr vert="horz" wrap="square" lIns="0" tIns="584200" rIns="0" bIns="0" rtlCol="0" anchor="t">
            <a:spAutoFit/>
          </a:bodyPr>
          <a:lstStyle/>
          <a:p>
            <a:pPr marL="956310" marR="5080" indent="-944880" algn="ctr">
              <a:lnSpc>
                <a:spcPct val="114599"/>
              </a:lnSpc>
              <a:spcBef>
                <a:spcPts val="100"/>
              </a:spcBef>
            </a:pPr>
            <a:r>
              <a:rPr lang="fr-FR" sz="5400" dirty="0"/>
              <a:t>3</a:t>
            </a:r>
            <a:r>
              <a:rPr lang="fr-FR" sz="5400" baseline="30000" dirty="0"/>
              <a:t>ème</a:t>
            </a:r>
            <a:r>
              <a:rPr lang="fr-FR" sz="5400" dirty="0"/>
              <a:t> SEQUENCE </a:t>
            </a:r>
            <a:br>
              <a:rPr lang="fr-FR" sz="5400" spc="70" dirty="0"/>
            </a:br>
            <a:r>
              <a:rPr lang="fr-FR" sz="5400" spc="70" dirty="0"/>
              <a:t> </a:t>
            </a:r>
            <a:br>
              <a:rPr lang="fr-FR" sz="5400" spc="70" dirty="0"/>
            </a:br>
            <a:br>
              <a:rPr lang="fr-FR" sz="5400" spc="70" dirty="0"/>
            </a:br>
            <a:r>
              <a:rPr lang="fr-FR" sz="5400" spc="70" dirty="0"/>
              <a:t> </a:t>
            </a:r>
            <a:r>
              <a:rPr lang="fr-FR" sz="5400" i="1" dirty="0"/>
              <a:t>Subventions publiques : transformer le labyrinthe administratif en levier stratégique</a:t>
            </a:r>
            <a:endParaRPr lang="fr-FR" sz="5400" spc="175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70DD48-B57E-B1AC-3B30-D39ED02D00D9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265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5344738" y="6825678"/>
            <a:ext cx="7771387" cy="1500397"/>
          </a:xfrm>
          <a:prstGeom prst="rect">
            <a:avLst/>
          </a:prstGeom>
        </p:spPr>
        <p:txBody>
          <a:bodyPr vert="horz" wrap="square" lIns="0" tIns="462266" rIns="0" bIns="0" rtlCol="0">
            <a:spAutoFit/>
          </a:bodyPr>
          <a:lstStyle/>
          <a:p>
            <a:pPr marL="13335" marR="5080" algn="ctr">
              <a:lnSpc>
                <a:spcPct val="116700"/>
              </a:lnSpc>
              <a:spcBef>
                <a:spcPts val="95"/>
              </a:spcBef>
            </a:pPr>
            <a:r>
              <a:rPr lang="fr-FR" sz="3000" dirty="0">
                <a:solidFill>
                  <a:srgbClr val="FFC000"/>
                </a:solidFill>
              </a:rPr>
              <a:t>Germain GULTZGOFF, associé-gérant de Verso Consulting </a:t>
            </a:r>
            <a:endParaRPr sz="3000" dirty="0">
              <a:solidFill>
                <a:srgbClr val="FFC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6798" y="3526923"/>
            <a:ext cx="10880090" cy="218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fr-FR" sz="4200" b="1" dirty="0">
                <a:solidFill>
                  <a:schemeClr val="bg1"/>
                </a:solidFill>
                <a:latin typeface="Trebuchet MS" panose="020B0603020202020204" pitchFamily="34" charset="0"/>
              </a:rPr>
              <a:t>Forces et faiblesses des aides publiques (subventions, crédits d’impôt et autres produits spécifiques)</a:t>
            </a:r>
            <a:endParaRPr sz="4200" b="1" dirty="0">
              <a:solidFill>
                <a:schemeClr val="bg1"/>
              </a:solidFill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A3FC2B-B4EA-1B37-63CD-7C06C884055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CE38A-87AE-0684-B48E-CD6815C64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CCB4DFC-8473-F521-A237-B12922A8E8BD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344738" y="6825678"/>
            <a:ext cx="7771387" cy="1569390"/>
          </a:xfrm>
          <a:prstGeom prst="rect">
            <a:avLst/>
          </a:prstGeom>
        </p:spPr>
        <p:txBody>
          <a:bodyPr vert="horz" wrap="square" lIns="0" tIns="462266" rIns="0" bIns="0" rtlCol="0">
            <a:spAutoFit/>
          </a:bodyPr>
          <a:lstStyle/>
          <a:p>
            <a:pPr marL="13335" marR="5080" algn="ctr">
              <a:lnSpc>
                <a:spcPct val="116700"/>
              </a:lnSpc>
              <a:spcBef>
                <a:spcPts val="95"/>
              </a:spcBef>
            </a:pPr>
            <a:r>
              <a:rPr lang="fr-FR" sz="3200" dirty="0">
                <a:solidFill>
                  <a:srgbClr val="FFC000"/>
                </a:solidFill>
              </a:rPr>
              <a:t>Christelle PORTIER, directrice adjointe de la DRFIP </a:t>
            </a:r>
            <a:endParaRPr sz="3200" dirty="0">
              <a:solidFill>
                <a:srgbClr val="FFC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3B81C2B-2C45-7AD7-C636-E12126AEB483}"/>
              </a:ext>
            </a:extLst>
          </p:cNvPr>
          <p:cNvSpPr txBox="1"/>
          <p:nvPr/>
        </p:nvSpPr>
        <p:spPr>
          <a:xfrm>
            <a:off x="3686798" y="3526923"/>
            <a:ext cx="10880090" cy="218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fr-FR" sz="4200" b="1" dirty="0">
                <a:solidFill>
                  <a:schemeClr val="bg1"/>
                </a:solidFill>
                <a:latin typeface="Trebuchet MS" panose="020B0603020202020204" pitchFamily="34" charset="0"/>
              </a:rPr>
              <a:t>L’aide fiscale à l’investissement productif, un soutien primordial au développement économique </a:t>
            </a:r>
            <a:endParaRPr sz="4200" b="1" dirty="0">
              <a:solidFill>
                <a:schemeClr val="bg1"/>
              </a:solidFill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A11E86-A31E-4F5D-1A40-9DE606BCAF7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1563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4C54F-A357-0658-DDB5-E59A42F70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F515449-5991-EACA-7AEE-6072B6708E8D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344738" y="6825678"/>
            <a:ext cx="7771387" cy="1451665"/>
          </a:xfrm>
          <a:prstGeom prst="rect">
            <a:avLst/>
          </a:prstGeom>
        </p:spPr>
        <p:txBody>
          <a:bodyPr vert="horz" wrap="square" lIns="0" tIns="462266" rIns="0" bIns="0" rtlCol="0">
            <a:spAutoFit/>
          </a:bodyPr>
          <a:lstStyle/>
          <a:p>
            <a:pPr lvl="0" algn="ctr" fontAlgn="base"/>
            <a:r>
              <a:rPr lang="fr-FR" sz="3200" dirty="0">
                <a:solidFill>
                  <a:srgbClr val="FFC000"/>
                </a:solidFill>
              </a:rPr>
              <a:t>Jean-François GALDIN, directeur FEDER Economie à La Région Réunion 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0488B76-86A3-920E-F986-45EF486B8D01}"/>
              </a:ext>
            </a:extLst>
          </p:cNvPr>
          <p:cNvSpPr txBox="1"/>
          <p:nvPr/>
        </p:nvSpPr>
        <p:spPr>
          <a:xfrm>
            <a:off x="3703955" y="4028368"/>
            <a:ext cx="10880090" cy="143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fr-FR" sz="4200" b="1" dirty="0">
                <a:solidFill>
                  <a:schemeClr val="bg1"/>
                </a:solidFill>
                <a:latin typeface="Trebuchet MS" panose="020B0603020202020204" pitchFamily="34" charset="0"/>
              </a:rPr>
              <a:t>Le FEDER et l’aide au fret, l’Europe s’engage à La Réunion </a:t>
            </a:r>
            <a:endParaRPr sz="4200" b="1" dirty="0">
              <a:solidFill>
                <a:schemeClr val="bg1"/>
              </a:solidFill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7804EF-1AB0-AF07-1A79-769BEFE28A3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9685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355A7-C5A2-4A04-06A6-27E7B8684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80849E3-233B-1524-326A-10E71C3B3171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344738" y="6825678"/>
            <a:ext cx="7771387" cy="1390110"/>
          </a:xfrm>
          <a:prstGeom prst="rect">
            <a:avLst/>
          </a:prstGeom>
        </p:spPr>
        <p:txBody>
          <a:bodyPr vert="horz" wrap="square" lIns="0" tIns="462266" rIns="0" bIns="0" rtlCol="0">
            <a:spAutoFit/>
          </a:bodyPr>
          <a:lstStyle/>
          <a:p>
            <a:pPr lvl="0" algn="ctr" fontAlgn="base"/>
            <a:r>
              <a:rPr lang="fr-FR" sz="3000" dirty="0">
                <a:solidFill>
                  <a:srgbClr val="FFC000"/>
                </a:solidFill>
              </a:rPr>
              <a:t>Jenny WU-TIU-YEN, responsable des Procédés et Innovations chez </a:t>
            </a:r>
            <a:r>
              <a:rPr lang="fr-FR" sz="3000" dirty="0" err="1">
                <a:solidFill>
                  <a:srgbClr val="FFC000"/>
                </a:solidFill>
              </a:rPr>
              <a:t>eRcane</a:t>
            </a:r>
            <a:r>
              <a:rPr lang="fr-FR" sz="3000" dirty="0">
                <a:solidFill>
                  <a:srgbClr val="FFC000"/>
                </a:solidFill>
              </a:rPr>
              <a:t>, et 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60EA3C6-73BD-9692-A8B0-33BE61C69EA8}"/>
              </a:ext>
            </a:extLst>
          </p:cNvPr>
          <p:cNvSpPr txBox="1"/>
          <p:nvPr/>
        </p:nvSpPr>
        <p:spPr>
          <a:xfrm>
            <a:off x="3703955" y="4574058"/>
            <a:ext cx="10880090" cy="69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fr-FR" sz="4200" b="1" dirty="0">
                <a:solidFill>
                  <a:schemeClr val="bg1"/>
                </a:solidFill>
                <a:latin typeface="Trebuchet MS" panose="020B0603020202020204" pitchFamily="34" charset="0"/>
              </a:rPr>
              <a:t>Les besoins des porteurs de projets</a:t>
            </a:r>
            <a:endParaRPr sz="4200" b="1" dirty="0">
              <a:solidFill>
                <a:schemeClr val="bg1"/>
              </a:solidFill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613F51-EBD5-A8D1-4BEC-0F73156B901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3603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811" y="4723283"/>
            <a:ext cx="11810365" cy="985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5535" marR="5080" indent="-2363470" algn="ctr">
              <a:lnSpc>
                <a:spcPct val="114599"/>
              </a:lnSpc>
              <a:spcBef>
                <a:spcPts val="100"/>
              </a:spcBef>
            </a:pPr>
            <a:r>
              <a:rPr lang="fr-FR" sz="6000" spc="204"/>
              <a:t>Conclusion des travaux</a:t>
            </a:r>
            <a:endParaRPr sz="60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F06DF1-71D4-8D5C-1DB3-127F2CE998F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921B43F-4A15-BFDC-CB86-DE0AB1300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02" y="1951451"/>
            <a:ext cx="13027198" cy="92807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D71DF17-0FBE-40F6-321B-6816C342847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4449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38BA7-824B-22E6-A871-5A53834F6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3A546DB-4D3E-1CE1-87E4-7EF2064185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8811" y="4723283"/>
            <a:ext cx="11810365" cy="1640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5535" marR="5080" indent="-2363470">
              <a:lnSpc>
                <a:spcPct val="114599"/>
              </a:lnSpc>
              <a:spcBef>
                <a:spcPts val="100"/>
              </a:spcBef>
            </a:pPr>
            <a:r>
              <a:rPr lang="fr-FR" dirty="0"/>
              <a:t>Synthèse des travaux par </a:t>
            </a:r>
            <a:r>
              <a:rPr lang="fr-FR" sz="4800" spc="245" dirty="0">
                <a:solidFill>
                  <a:srgbClr val="F7B133"/>
                </a:solidFill>
              </a:rPr>
              <a:t>Hervé MARITON, président de la FEDOM</a:t>
            </a:r>
            <a:endParaRPr sz="4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86FA04-EF83-11C1-A5A2-C527B8A40CF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3322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8C284-2721-0B45-C7D2-347B1D549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9AF13AE-0366-C6BC-05EA-6E0EC1A8A9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8817" y="4634792"/>
            <a:ext cx="11810365" cy="2490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5535" marR="5080" indent="-2363470" algn="ctr">
              <a:lnSpc>
                <a:spcPct val="114599"/>
              </a:lnSpc>
              <a:spcBef>
                <a:spcPts val="100"/>
              </a:spcBef>
            </a:pPr>
            <a:r>
              <a:rPr sz="4800" spc="204" dirty="0"/>
              <a:t>Intervention</a:t>
            </a:r>
            <a:r>
              <a:rPr sz="4800" spc="-125" dirty="0"/>
              <a:t> </a:t>
            </a:r>
            <a:r>
              <a:rPr sz="4800" spc="290" dirty="0"/>
              <a:t>d</a:t>
            </a:r>
            <a:r>
              <a:rPr lang="fr-FR" sz="4800" spc="290" dirty="0"/>
              <a:t>'</a:t>
            </a:r>
            <a:r>
              <a:rPr lang="fr-FR" sz="4800" dirty="0">
                <a:solidFill>
                  <a:srgbClr val="FFC000"/>
                </a:solidFill>
              </a:rPr>
              <a:t>Huguette BELLO, présidente du Conseil régional de La Réunion </a:t>
            </a:r>
            <a:endParaRPr sz="4800" dirty="0">
              <a:solidFill>
                <a:srgbClr val="FFC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1C1C6B-A936-2CD7-CB2A-6C633939EE2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3338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2369" y="4254003"/>
            <a:ext cx="11223625" cy="1640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4599"/>
              </a:lnSpc>
              <a:spcBef>
                <a:spcPts val="100"/>
              </a:spcBef>
            </a:pPr>
            <a:r>
              <a:rPr lang="fr-FR" sz="4800" b="1" dirty="0">
                <a:solidFill>
                  <a:schemeClr val="bg1"/>
                </a:solidFill>
                <a:latin typeface="Trebuchet MS" panose="020B0603020202020204" pitchFamily="34" charset="0"/>
              </a:rPr>
              <a:t>Clôture des travaux par </a:t>
            </a:r>
            <a:r>
              <a:rPr lang="fr-FR" sz="4800" b="1" dirty="0">
                <a:solidFill>
                  <a:srgbClr val="FFC000"/>
                </a:solidFill>
              </a:rPr>
              <a:t>Nathalie INFANTE, SGAR de La Réunion</a:t>
            </a:r>
            <a:endParaRPr sz="4800" dirty="0">
              <a:solidFill>
                <a:srgbClr val="FFC000"/>
              </a:solidFill>
              <a:latin typeface="Trebuchet MS"/>
              <a:cs typeface="Trebuchet M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DF6EC4C-A188-61AF-1DB1-9DFB0766032C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B2994-4B37-BF0F-F836-F98F7A891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476AAA-9F2A-568F-8A59-55C3A9C167A0}"/>
              </a:ext>
            </a:extLst>
          </p:cNvPr>
          <p:cNvSpPr txBox="1"/>
          <p:nvPr/>
        </p:nvSpPr>
        <p:spPr>
          <a:xfrm>
            <a:off x="3532369" y="4254003"/>
            <a:ext cx="11223625" cy="2490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4599"/>
              </a:lnSpc>
              <a:spcBef>
                <a:spcPts val="100"/>
              </a:spcBef>
            </a:pPr>
            <a:r>
              <a:rPr lang="fr-FR" sz="4800" b="1" spc="260">
                <a:solidFill>
                  <a:srgbClr val="FFFFFF"/>
                </a:solidFill>
                <a:latin typeface="Trebuchet MS"/>
                <a:cs typeface="Trebuchet MS"/>
              </a:rPr>
              <a:t>Conclusion par </a:t>
            </a:r>
            <a:r>
              <a:rPr lang="fr-FR" sz="4800" b="1" spc="360">
                <a:solidFill>
                  <a:srgbClr val="F7B133"/>
                </a:solidFill>
                <a:latin typeface="Trebuchet MS"/>
                <a:cs typeface="Trebuchet MS"/>
              </a:rPr>
              <a:t>Ary CHALUS, président du conseil régional de la Guadeloupe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4DCEA9-7AE7-B35B-131C-06424F73356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79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nombre&#10;&#10;Le contenu généré par l’IA peut être incorrect.">
            <a:extLst>
              <a:ext uri="{FF2B5EF4-FFF2-40B4-BE49-F238E27FC236}">
                <a16:creationId xmlns:a16="http://schemas.microsoft.com/office/drawing/2014/main" id="{53AE9805-794B-C4A5-C0DF-21050238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01" y="1735638"/>
            <a:ext cx="12582655" cy="888251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0411DD-9615-A770-B9F6-F3F5451810B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324028"/>
            <a:ext cx="3495152" cy="1466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15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nombre&#10;&#10;Le contenu généré par l’IA peut être incorrect.">
            <a:extLst>
              <a:ext uri="{FF2B5EF4-FFF2-40B4-BE49-F238E27FC236}">
                <a16:creationId xmlns:a16="http://schemas.microsoft.com/office/drawing/2014/main" id="{5DAD393F-89DC-72D5-6E47-09E0E64A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31" y="1370753"/>
            <a:ext cx="13581997" cy="9549660"/>
          </a:xfrm>
          <a:prstGeom prst="rect">
            <a:avLst/>
          </a:prstGeom>
        </p:spPr>
      </p:pic>
      <p:pic>
        <p:nvPicPr>
          <p:cNvPr id="6" name="Image 5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4045CFF0-4DED-4B7A-DA82-CD6681551F5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5"/>
          <a:stretch>
            <a:fillRect/>
          </a:stretch>
        </p:blipFill>
        <p:spPr bwMode="auto">
          <a:xfrm>
            <a:off x="7502237" y="324028"/>
            <a:ext cx="3495152" cy="106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68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fb092e-2b6b-4703-bf80-a7556581affa" xsi:nil="true"/>
    <lcf76f155ced4ddcb4097134ff3c332f xmlns="8f684099-dbf1-4e88-b34f-f8b94a924ba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B73159C58A5498961802845CF7041" ma:contentTypeVersion="16" ma:contentTypeDescription="Create a new document." ma:contentTypeScope="" ma:versionID="a63c332248907540dbc518742320c84e">
  <xsd:schema xmlns:xsd="http://www.w3.org/2001/XMLSchema" xmlns:xs="http://www.w3.org/2001/XMLSchema" xmlns:p="http://schemas.microsoft.com/office/2006/metadata/properties" xmlns:ns2="8f684099-dbf1-4e88-b34f-f8b94a924bae" xmlns:ns3="c2fb092e-2b6b-4703-bf80-a7556581affa" targetNamespace="http://schemas.microsoft.com/office/2006/metadata/properties" ma:root="true" ma:fieldsID="c7162412506f9854a206af692fda7871" ns2:_="" ns3:_="">
    <xsd:import namespace="8f684099-dbf1-4e88-b34f-f8b94a924bae"/>
    <xsd:import namespace="c2fb092e-2b6b-4703-bf80-a7556581aff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84099-dbf1-4e88-b34f-f8b94a924ba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3e20171-3b2b-473d-8f1f-af062f494f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b092e-2b6b-4703-bf80-a7556581aff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eea63a0-179a-49f9-b69c-39416ca52fb9}" ma:internalName="TaxCatchAll" ma:showField="CatchAllData" ma:web="c2fb092e-2b6b-4703-bf80-a7556581a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11852A-50EA-4E91-BE0B-E297678FA2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B732E1-75BD-4F60-AC2C-16B26211D7ED}">
  <ds:schemaRefs>
    <ds:schemaRef ds:uri="8f684099-dbf1-4e88-b34f-f8b94a924bae"/>
    <ds:schemaRef ds:uri="c2fb092e-2b6b-4703-bf80-a7556581aff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05AA5C-3211-4B01-B131-ECD0787CACF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2202</Words>
  <Application>Microsoft Office PowerPoint</Application>
  <PresentationFormat>Personnalisé</PresentationFormat>
  <Paragraphs>372</Paragraphs>
  <Slides>73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73</vt:i4>
      </vt:variant>
    </vt:vector>
  </HeadingPairs>
  <TitlesOfParts>
    <vt:vector size="94" baseType="lpstr">
      <vt:lpstr>Aptos</vt:lpstr>
      <vt:lpstr>Aptos Display</vt:lpstr>
      <vt:lpstr>Arial</vt:lpstr>
      <vt:lpstr>Barlow</vt:lpstr>
      <vt:lpstr>Barlow Condensed ExtraBold</vt:lpstr>
      <vt:lpstr>BRSonoma-Bold</vt:lpstr>
      <vt:lpstr>BRSonoma-Light</vt:lpstr>
      <vt:lpstr>BRSonoma-Regular</vt:lpstr>
      <vt:lpstr>Calibri</vt:lpstr>
      <vt:lpstr>Calibri Light</vt:lpstr>
      <vt:lpstr>Helvetica</vt:lpstr>
      <vt:lpstr>Impact</vt:lpstr>
      <vt:lpstr>Marianne</vt:lpstr>
      <vt:lpstr>Microsoft Sans Serif</vt:lpstr>
      <vt:lpstr>Tahoma</vt:lpstr>
      <vt:lpstr>Trebuchet MS</vt:lpstr>
      <vt:lpstr>Wingdings</vt:lpstr>
      <vt:lpstr>Office Theme</vt:lpstr>
      <vt:lpstr>Thème Office</vt:lpstr>
      <vt:lpstr>1_Thème Office</vt:lpstr>
      <vt:lpstr>1_Office Theme</vt:lpstr>
      <vt:lpstr>Séminaire FEDOM – MEDEF Réunion</vt:lpstr>
      <vt:lpstr>Bienvenue</vt:lpstr>
      <vt:lpstr>Ouverture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1ère séquence     Du développement à la transmission : consolider le capital des entreprises réunionnaises </vt:lpstr>
      <vt:lpstr>Développer et transmettre, le double défi de l’entrepreneur réunionnais</vt:lpstr>
      <vt:lpstr>Capital d’amorçage et transmission, deux maillons pour un écosystème solide </vt:lpstr>
      <vt:lpstr>         Business angels, catalyseurs  de croissance et de confiance </vt:lpstr>
      <vt:lpstr>Les fonds régionaux au service du capital des entreprises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L’accompagnement des entreprises par la BPI</vt:lpstr>
      <vt:lpstr>L’accompagnement des porteurs de projet par le réseau Entreprendre</vt:lpstr>
      <vt:lpstr>Les outils financiers distribués par le Réseau France Active</vt:lpstr>
      <vt:lpstr>L’offre assurancielle</vt:lpstr>
      <vt:lpstr>Contexte</vt:lpstr>
      <vt:lpstr>Schéma du Marché</vt:lpstr>
      <vt:lpstr>Marché en Trois Segments</vt:lpstr>
      <vt:lpstr>Causes du Désengagement</vt:lpstr>
      <vt:lpstr>Conséquences</vt:lpstr>
      <vt:lpstr>Pistes d’Action – Émeutes</vt:lpstr>
      <vt:lpstr>Pistes d’Action – Cat’Nat &amp; Entreprises</vt:lpstr>
      <vt:lpstr>Défi Complémentaire</vt:lpstr>
      <vt:lpstr>Conclusion</vt:lpstr>
      <vt:lpstr>2ème SEQUENCE      Entreprises et banques : construire les conditions du financement privé</vt:lpstr>
      <vt:lpstr>Présentation PowerPoint</vt:lpstr>
      <vt:lpstr>Présentation PowerPoint</vt:lpstr>
      <vt:lpstr>Présentation PowerPoint</vt:lpstr>
      <vt:lpstr>Présentation PowerPoint</vt:lpstr>
      <vt:lpstr>Accélérer la transition écologique en Guadeloupe</vt:lpstr>
      <vt:lpstr>L’ADEME en bref…</vt:lpstr>
      <vt:lpstr>L’ADEME et les entreprises</vt:lpstr>
      <vt:lpstr>Présentation PowerPoint</vt:lpstr>
      <vt:lpstr>Présentation PowerPoint</vt:lpstr>
      <vt:lpstr>Présentation PowerPoint</vt:lpstr>
      <vt:lpstr>2 - Structuration de la démarche / stratégie</vt:lpstr>
      <vt:lpstr>Présentation PowerPoint</vt:lpstr>
      <vt:lpstr>Les aides à l’économie circulaire et à la mobilité</vt:lpstr>
      <vt:lpstr>AGIR</vt:lpstr>
      <vt:lpstr>Présentation PowerPoint</vt:lpstr>
      <vt:lpstr>3ème SEQUENCE      Subventions publiques : transformer le labyrinthe administratif en levier stratégique</vt:lpstr>
      <vt:lpstr>Présentation PowerPoint</vt:lpstr>
      <vt:lpstr>Présentation PowerPoint</vt:lpstr>
      <vt:lpstr>Présentation PowerPoint</vt:lpstr>
      <vt:lpstr>Présentation PowerPoint</vt:lpstr>
      <vt:lpstr>Conclusion des travaux</vt:lpstr>
      <vt:lpstr>Synthèse des travaux par Hervé MARITON, président de la FEDOM</vt:lpstr>
      <vt:lpstr>Intervention d'Huguette BELLO, présidente du Conseil régional de La Réunion 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·Introduction</dc:title>
  <dc:creator>Contact FEDOM</dc:creator>
  <cp:keywords>DAGzKOQrHdc,BAD_giCsJq0,0</cp:keywords>
  <cp:lastModifiedBy>COMMINGES FELIX</cp:lastModifiedBy>
  <cp:revision>1</cp:revision>
  <dcterms:created xsi:type="dcterms:W3CDTF">2025-09-17T11:54:12Z</dcterms:created>
  <dcterms:modified xsi:type="dcterms:W3CDTF">2025-12-04T15:42:47Z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2025-09-16T00:00:00Z</vt:filetime>
  </property>
  <property fmtid="{D5CDD505-2E9C-101B-9397-08002B2CF9AE}" pid="3" name="Creator">
    <vt:lpwstr>Canva</vt:lpwstr>
  </property>
  <property fmtid="{D5CDD505-2E9C-101B-9397-08002B2CF9AE}" pid="4" name="LastSaved">
    <vt:filetime>2025-09-17T00:00:00Z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0x010100E81B73159C58A5498961802845CF7041</vt:lpwstr>
  </property>
  <property fmtid="{D5CDD505-2E9C-101B-9397-08002B2CF9AE}" pid="7" name="MediaServiceImageTags">
    <vt:lpwstr/>
  </property>
</Properties>
</file>