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media/image19.jpg" ContentType="image/jpeg"/>
  <Override PartName="/ppt/ink/ink1.xml" ContentType="application/inkml+xml"/>
  <Override PartName="/ppt/ink/ink2.xml" ContentType="application/inkml+xml"/>
  <Override PartName="/ppt/media/image31.jpg" ContentType="image/jpeg"/>
  <Override PartName="/ppt/media/image32.jpg" ContentType="image/jpeg"/>
  <Override PartName="/ppt/media/image33.jpg" ContentType="image/jpeg"/>
  <Override PartName="/ppt/ink/ink3.xml" ContentType="application/inkml+xml"/>
  <Override PartName="/ppt/ink/ink4.xml" ContentType="application/inkml+xml"/>
  <Override PartName="/ppt/notesSlides/notesSlide1.xml" ContentType="application/vnd.openxmlformats-officedocument.presentationml.notesSlide+xml"/>
  <Override PartName="/ppt/media/image54.jpg" ContentType="image/jpeg"/>
  <Override PartName="/ppt/media/image59.jpg" ContentType="image/jpeg"/>
  <Override PartName="/ppt/media/image62.jpg" ContentType="image/jpeg"/>
  <Override PartName="/ppt/media/image63.jpg" ContentType="image/jpeg"/>
  <Override PartName="/ppt/media/image70.jpg" ContentType="image/jpeg"/>
  <Override PartName="/ppt/media/image72.jpg" ContentType="image/jpeg"/>
  <Override PartName="/ppt/notesSlides/notesSlide2.xml" ContentType="application/vnd.openxmlformats-officedocument.presentationml.notesSlide+xml"/>
  <Override PartName="/ppt/media/image9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media/image104.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4" r:id="rId6"/>
    <p:sldMasterId id="2147483697" r:id="rId7"/>
    <p:sldMasterId id="2147483648" r:id="rId8"/>
    <p:sldMasterId id="2147483713" r:id="rId9"/>
    <p:sldMasterId id="2147483719" r:id="rId10"/>
    <p:sldMasterId id="2147483752" r:id="rId11"/>
  </p:sldMasterIdLst>
  <p:notesMasterIdLst>
    <p:notesMasterId r:id="rId87"/>
  </p:notesMasterIdLst>
  <p:sldIdLst>
    <p:sldId id="256" r:id="rId12"/>
    <p:sldId id="257" r:id="rId13"/>
    <p:sldId id="258" r:id="rId14"/>
    <p:sldId id="262" r:id="rId15"/>
    <p:sldId id="259" r:id="rId16"/>
    <p:sldId id="260" r:id="rId17"/>
    <p:sldId id="261" r:id="rId18"/>
    <p:sldId id="268" r:id="rId19"/>
    <p:sldId id="263" r:id="rId20"/>
    <p:sldId id="264" r:id="rId21"/>
    <p:sldId id="418" r:id="rId22"/>
    <p:sldId id="422" r:id="rId23"/>
    <p:sldId id="423" r:id="rId24"/>
    <p:sldId id="424" r:id="rId25"/>
    <p:sldId id="265" r:id="rId26"/>
    <p:sldId id="283" r:id="rId27"/>
    <p:sldId id="284" r:id="rId28"/>
    <p:sldId id="285" r:id="rId29"/>
    <p:sldId id="286" r:id="rId30"/>
    <p:sldId id="287" r:id="rId31"/>
    <p:sldId id="288" r:id="rId32"/>
    <p:sldId id="266" r:id="rId33"/>
    <p:sldId id="425" r:id="rId34"/>
    <p:sldId id="294" r:id="rId35"/>
    <p:sldId id="297" r:id="rId36"/>
    <p:sldId id="299" r:id="rId37"/>
    <p:sldId id="301" r:id="rId38"/>
    <p:sldId id="303" r:id="rId39"/>
    <p:sldId id="305" r:id="rId40"/>
    <p:sldId id="267" r:id="rId41"/>
    <p:sldId id="280" r:id="rId42"/>
    <p:sldId id="279" r:id="rId43"/>
    <p:sldId id="318" r:id="rId44"/>
    <p:sldId id="278" r:id="rId45"/>
    <p:sldId id="281" r:id="rId46"/>
    <p:sldId id="282" r:id="rId47"/>
    <p:sldId id="269" r:id="rId48"/>
    <p:sldId id="271" r:id="rId49"/>
    <p:sldId id="270" r:id="rId50"/>
    <p:sldId id="306" r:id="rId51"/>
    <p:sldId id="319" r:id="rId52"/>
    <p:sldId id="308" r:id="rId53"/>
    <p:sldId id="309" r:id="rId54"/>
    <p:sldId id="310" r:id="rId55"/>
    <p:sldId id="311" r:id="rId56"/>
    <p:sldId id="312" r:id="rId57"/>
    <p:sldId id="313" r:id="rId58"/>
    <p:sldId id="314" r:id="rId59"/>
    <p:sldId id="315" r:id="rId60"/>
    <p:sldId id="316" r:id="rId61"/>
    <p:sldId id="317" r:id="rId62"/>
    <p:sldId id="272" r:id="rId63"/>
    <p:sldId id="426" r:id="rId64"/>
    <p:sldId id="558" r:id="rId65"/>
    <p:sldId id="648" r:id="rId66"/>
    <p:sldId id="630" r:id="rId67"/>
    <p:sldId id="579" r:id="rId68"/>
    <p:sldId id="647" r:id="rId69"/>
    <p:sldId id="595" r:id="rId70"/>
    <p:sldId id="651" r:id="rId71"/>
    <p:sldId id="669" r:id="rId72"/>
    <p:sldId id="586" r:id="rId73"/>
    <p:sldId id="671" r:id="rId74"/>
    <p:sldId id="668" r:id="rId75"/>
    <p:sldId id="427" r:id="rId76"/>
    <p:sldId id="273" r:id="rId77"/>
    <p:sldId id="672" r:id="rId78"/>
    <p:sldId id="417" r:id="rId79"/>
    <p:sldId id="411" r:id="rId80"/>
    <p:sldId id="414" r:id="rId81"/>
    <p:sldId id="412" r:id="rId82"/>
    <p:sldId id="415" r:id="rId83"/>
    <p:sldId id="673" r:id="rId84"/>
    <p:sldId id="274" r:id="rId85"/>
    <p:sldId id="275" r:id="rId8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5F5951-B975-4000-8770-09471FE3BC11}" v="1" dt="2024-02-05T14:47:32.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57" autoAdjust="0"/>
    <p:restoredTop sz="0" autoAdjust="0"/>
  </p:normalViewPr>
  <p:slideViewPr>
    <p:cSldViewPr snapToGrid="0">
      <p:cViewPr varScale="1">
        <p:scale>
          <a:sx n="82" d="100"/>
          <a:sy n="82" d="100"/>
        </p:scale>
        <p:origin x="81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viewProps" Target="viewProp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notesMaster" Target="notesMasters/notesMaster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nda JERCO" userId="d483c87d-48b9-4aae-903e-ee263f810b30" providerId="ADAL" clId="{DE5F5951-B975-4000-8770-09471FE3BC11}"/>
    <pc:docChg chg="addSld delSld modSld">
      <pc:chgData name="Melinda JERCO" userId="d483c87d-48b9-4aae-903e-ee263f810b30" providerId="ADAL" clId="{DE5F5951-B975-4000-8770-09471FE3BC11}" dt="2024-02-05T14:47:39.964" v="1" actId="2696"/>
      <pc:docMkLst>
        <pc:docMk/>
      </pc:docMkLst>
      <pc:sldChg chg="del">
        <pc:chgData name="Melinda JERCO" userId="d483c87d-48b9-4aae-903e-ee263f810b30" providerId="ADAL" clId="{DE5F5951-B975-4000-8770-09471FE3BC11}" dt="2024-02-05T14:47:39.964" v="1" actId="2696"/>
        <pc:sldMkLst>
          <pc:docMk/>
          <pc:sldMk cId="4228500902" sldId="416"/>
        </pc:sldMkLst>
      </pc:sldChg>
      <pc:sldChg chg="add">
        <pc:chgData name="Melinda JERCO" userId="d483c87d-48b9-4aae-903e-ee263f810b30" providerId="ADAL" clId="{DE5F5951-B975-4000-8770-09471FE3BC11}" dt="2024-02-05T14:47:32.674" v="0"/>
        <pc:sldMkLst>
          <pc:docMk/>
          <pc:sldMk cId="215870616" sldId="673"/>
        </pc:sldMkLst>
      </pc:sldChg>
    </pc:docChg>
  </pc:docChgLst>
  <pc:docChgLst>
    <pc:chgData name="Melinda JERCO" userId="d483c87d-48b9-4aae-903e-ee263f810b30" providerId="ADAL" clId="{09BD1073-64AB-41F6-A7F8-04EBEA09FD84}"/>
    <pc:docChg chg="modSld">
      <pc:chgData name="Melinda JERCO" userId="d483c87d-48b9-4aae-903e-ee263f810b30" providerId="ADAL" clId="{09BD1073-64AB-41F6-A7F8-04EBEA09FD84}" dt="2024-01-22T10:57:51.271" v="45" actId="20577"/>
      <pc:docMkLst>
        <pc:docMk/>
      </pc:docMkLst>
      <pc:sldChg chg="modSp mod">
        <pc:chgData name="Melinda JERCO" userId="d483c87d-48b9-4aae-903e-ee263f810b30" providerId="ADAL" clId="{09BD1073-64AB-41F6-A7F8-04EBEA09FD84}" dt="2024-01-22T10:57:51.271" v="45" actId="20577"/>
        <pc:sldMkLst>
          <pc:docMk/>
          <pc:sldMk cId="2010248748" sldId="261"/>
        </pc:sldMkLst>
        <pc:spChg chg="mod">
          <ac:chgData name="Melinda JERCO" userId="d483c87d-48b9-4aae-903e-ee263f810b30" providerId="ADAL" clId="{09BD1073-64AB-41F6-A7F8-04EBEA09FD84}" dt="2024-01-22T10:57:51.271" v="45" actId="20577"/>
          <ac:spMkLst>
            <pc:docMk/>
            <pc:sldMk cId="2010248748" sldId="261"/>
            <ac:spMk id="2" creationId="{529DA93A-5198-71D0-39ED-46E48A5E915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Construction de logements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Feuil1!$B$3</c:f>
              <c:strCache>
                <c:ptCount val="1"/>
                <c:pt idx="0">
                  <c:v>Nbre logements financés</c:v>
                </c:pt>
              </c:strCache>
            </c:strRef>
          </c:tx>
          <c:spPr>
            <a:solidFill>
              <a:schemeClr val="accent1"/>
            </a:solidFill>
            <a:ln>
              <a:noFill/>
            </a:ln>
            <a:effectLst/>
          </c:spPr>
          <c:invertIfNegative val="0"/>
          <c:cat>
            <c:numRef>
              <c:f>Feuil1!$C$2:$M$2</c:f>
              <c:numCache>
                <c:formatCode>General</c:formatCode>
                <c:ptCount val="8"/>
                <c:pt idx="0">
                  <c:v>2020</c:v>
                </c:pt>
                <c:pt idx="1">
                  <c:v>2021</c:v>
                </c:pt>
                <c:pt idx="2">
                  <c:v>2022</c:v>
                </c:pt>
                <c:pt idx="3">
                  <c:v>2023</c:v>
                </c:pt>
                <c:pt idx="4">
                  <c:v>2024</c:v>
                </c:pt>
                <c:pt idx="5">
                  <c:v>2025</c:v>
                </c:pt>
                <c:pt idx="6">
                  <c:v>2026</c:v>
                </c:pt>
                <c:pt idx="7">
                  <c:v>2027</c:v>
                </c:pt>
              </c:numCache>
            </c:numRef>
          </c:cat>
          <c:val>
            <c:numRef>
              <c:f>Feuil1!$C$3:$M$3</c:f>
              <c:numCache>
                <c:formatCode>General</c:formatCode>
                <c:ptCount val="8"/>
                <c:pt idx="0">
                  <c:v>255</c:v>
                </c:pt>
                <c:pt idx="1">
                  <c:v>498</c:v>
                </c:pt>
                <c:pt idx="2">
                  <c:v>98</c:v>
                </c:pt>
                <c:pt idx="3">
                  <c:v>190</c:v>
                </c:pt>
                <c:pt idx="4">
                  <c:v>226</c:v>
                </c:pt>
              </c:numCache>
            </c:numRef>
          </c:val>
          <c:extLst>
            <c:ext xmlns:c16="http://schemas.microsoft.com/office/drawing/2014/chart" uri="{C3380CC4-5D6E-409C-BE32-E72D297353CC}">
              <c16:uniqueId val="{00000000-5628-4189-90FF-250E70BA700F}"/>
            </c:ext>
          </c:extLst>
        </c:ser>
        <c:ser>
          <c:idx val="1"/>
          <c:order val="1"/>
          <c:tx>
            <c:strRef>
              <c:f>Feuil1!$B$4</c:f>
              <c:strCache>
                <c:ptCount val="1"/>
                <c:pt idx="0">
                  <c:v>Ordre de Service</c:v>
                </c:pt>
              </c:strCache>
            </c:strRef>
          </c:tx>
          <c:spPr>
            <a:solidFill>
              <a:schemeClr val="accent2"/>
            </a:solidFill>
            <a:ln>
              <a:noFill/>
            </a:ln>
            <a:effectLst/>
          </c:spPr>
          <c:invertIfNegative val="0"/>
          <c:cat>
            <c:numRef>
              <c:f>Feuil1!$C$2:$M$2</c:f>
              <c:numCache>
                <c:formatCode>General</c:formatCode>
                <c:ptCount val="8"/>
                <c:pt idx="0">
                  <c:v>2020</c:v>
                </c:pt>
                <c:pt idx="1">
                  <c:v>2021</c:v>
                </c:pt>
                <c:pt idx="2">
                  <c:v>2022</c:v>
                </c:pt>
                <c:pt idx="3">
                  <c:v>2023</c:v>
                </c:pt>
                <c:pt idx="4">
                  <c:v>2024</c:v>
                </c:pt>
                <c:pt idx="5">
                  <c:v>2025</c:v>
                </c:pt>
                <c:pt idx="6">
                  <c:v>2026</c:v>
                </c:pt>
                <c:pt idx="7">
                  <c:v>2027</c:v>
                </c:pt>
              </c:numCache>
            </c:numRef>
          </c:cat>
          <c:val>
            <c:numRef>
              <c:f>Feuil1!$C$4:$M$4</c:f>
              <c:numCache>
                <c:formatCode>General</c:formatCode>
                <c:ptCount val="8"/>
                <c:pt idx="0">
                  <c:v>280</c:v>
                </c:pt>
                <c:pt idx="1">
                  <c:v>344</c:v>
                </c:pt>
                <c:pt idx="2">
                  <c:v>314</c:v>
                </c:pt>
                <c:pt idx="3">
                  <c:v>325</c:v>
                </c:pt>
                <c:pt idx="4">
                  <c:v>308</c:v>
                </c:pt>
                <c:pt idx="5">
                  <c:v>355</c:v>
                </c:pt>
                <c:pt idx="6">
                  <c:v>336</c:v>
                </c:pt>
                <c:pt idx="7">
                  <c:v>353</c:v>
                </c:pt>
              </c:numCache>
            </c:numRef>
          </c:val>
          <c:extLst>
            <c:ext xmlns:c16="http://schemas.microsoft.com/office/drawing/2014/chart" uri="{C3380CC4-5D6E-409C-BE32-E72D297353CC}">
              <c16:uniqueId val="{00000001-5628-4189-90FF-250E70BA700F}"/>
            </c:ext>
          </c:extLst>
        </c:ser>
        <c:dLbls>
          <c:showLegendKey val="0"/>
          <c:showVal val="0"/>
          <c:showCatName val="0"/>
          <c:showSerName val="0"/>
          <c:showPercent val="0"/>
          <c:showBubbleSize val="0"/>
        </c:dLbls>
        <c:gapWidth val="219"/>
        <c:overlap val="-27"/>
        <c:axId val="1456732383"/>
        <c:axId val="1459150287"/>
      </c:barChart>
      <c:lineChart>
        <c:grouping val="standard"/>
        <c:varyColors val="0"/>
        <c:ser>
          <c:idx val="2"/>
          <c:order val="2"/>
          <c:tx>
            <c:strRef>
              <c:f>Feuil1!$B$5</c:f>
              <c:strCache>
                <c:ptCount val="1"/>
                <c:pt idx="0">
                  <c:v>Montant Investissement en M€</c:v>
                </c:pt>
              </c:strCache>
            </c:strRef>
          </c:tx>
          <c:spPr>
            <a:ln w="28575" cap="rnd">
              <a:solidFill>
                <a:srgbClr val="FF0000"/>
              </a:solidFill>
              <a:round/>
            </a:ln>
            <a:effectLst/>
          </c:spPr>
          <c:marker>
            <c:symbol val="none"/>
          </c:marker>
          <c:cat>
            <c:numRef>
              <c:f>Feuil1!$C$2:$M$2</c:f>
              <c:numCache>
                <c:formatCode>General</c:formatCode>
                <c:ptCount val="8"/>
                <c:pt idx="0">
                  <c:v>2020</c:v>
                </c:pt>
                <c:pt idx="1">
                  <c:v>2021</c:v>
                </c:pt>
                <c:pt idx="2">
                  <c:v>2022</c:v>
                </c:pt>
                <c:pt idx="3">
                  <c:v>2023</c:v>
                </c:pt>
                <c:pt idx="4">
                  <c:v>2024</c:v>
                </c:pt>
                <c:pt idx="5">
                  <c:v>2025</c:v>
                </c:pt>
                <c:pt idx="6">
                  <c:v>2026</c:v>
                </c:pt>
                <c:pt idx="7">
                  <c:v>2027</c:v>
                </c:pt>
              </c:numCache>
            </c:numRef>
          </c:cat>
          <c:val>
            <c:numRef>
              <c:f>Feuil1!$C$5:$M$5</c:f>
              <c:numCache>
                <c:formatCode>General</c:formatCode>
                <c:ptCount val="8"/>
                <c:pt idx="0">
                  <c:v>46.2</c:v>
                </c:pt>
                <c:pt idx="1">
                  <c:v>56.76</c:v>
                </c:pt>
                <c:pt idx="2">
                  <c:v>51.81</c:v>
                </c:pt>
                <c:pt idx="3">
                  <c:v>53.625</c:v>
                </c:pt>
                <c:pt idx="4">
                  <c:v>56.363999999999997</c:v>
                </c:pt>
                <c:pt idx="5">
                  <c:v>60.35</c:v>
                </c:pt>
                <c:pt idx="6">
                  <c:v>53.8</c:v>
                </c:pt>
                <c:pt idx="7">
                  <c:v>63</c:v>
                </c:pt>
              </c:numCache>
            </c:numRef>
          </c:val>
          <c:smooth val="0"/>
          <c:extLst>
            <c:ext xmlns:c16="http://schemas.microsoft.com/office/drawing/2014/chart" uri="{C3380CC4-5D6E-409C-BE32-E72D297353CC}">
              <c16:uniqueId val="{00000002-5628-4189-90FF-250E70BA700F}"/>
            </c:ext>
          </c:extLst>
        </c:ser>
        <c:dLbls>
          <c:showLegendKey val="0"/>
          <c:showVal val="0"/>
          <c:showCatName val="0"/>
          <c:showSerName val="0"/>
          <c:showPercent val="0"/>
          <c:showBubbleSize val="0"/>
        </c:dLbls>
        <c:marker val="1"/>
        <c:smooth val="0"/>
        <c:axId val="1456752783"/>
        <c:axId val="1459155279"/>
      </c:lineChart>
      <c:catAx>
        <c:axId val="145673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59150287"/>
        <c:crosses val="autoZero"/>
        <c:auto val="1"/>
        <c:lblAlgn val="ctr"/>
        <c:lblOffset val="100"/>
        <c:noMultiLvlLbl val="0"/>
      </c:catAx>
      <c:valAx>
        <c:axId val="145915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56732383"/>
        <c:crosses val="autoZero"/>
        <c:crossBetween val="between"/>
      </c:valAx>
      <c:valAx>
        <c:axId val="145915527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56752783"/>
        <c:crosses val="max"/>
        <c:crossBetween val="between"/>
      </c:valAx>
      <c:catAx>
        <c:axId val="1456752783"/>
        <c:scaling>
          <c:orientation val="minMax"/>
        </c:scaling>
        <c:delete val="1"/>
        <c:axPos val="b"/>
        <c:numFmt formatCode="General" sourceLinked="1"/>
        <c:majorTickMark val="out"/>
        <c:minorTickMark val="none"/>
        <c:tickLblPos val="nextTo"/>
        <c:crossAx val="14591552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Entretien et valorisation du patrimoine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Feuil1!$B$19</c:f>
              <c:strCache>
                <c:ptCount val="1"/>
                <c:pt idx="0">
                  <c:v>Ordre de Service</c:v>
                </c:pt>
              </c:strCache>
            </c:strRef>
          </c:tx>
          <c:spPr>
            <a:solidFill>
              <a:schemeClr val="accent1"/>
            </a:solidFill>
            <a:ln>
              <a:noFill/>
            </a:ln>
            <a:effectLst/>
          </c:spPr>
          <c:invertIfNegative val="0"/>
          <c:cat>
            <c:numRef>
              <c:f>Feuil1!$C$18:$J$18</c:f>
              <c:numCache>
                <c:formatCode>General</c:formatCode>
                <c:ptCount val="8"/>
                <c:pt idx="0">
                  <c:v>2020</c:v>
                </c:pt>
                <c:pt idx="1">
                  <c:v>2021</c:v>
                </c:pt>
                <c:pt idx="2">
                  <c:v>2022</c:v>
                </c:pt>
                <c:pt idx="3">
                  <c:v>2023</c:v>
                </c:pt>
                <c:pt idx="4">
                  <c:v>2024</c:v>
                </c:pt>
                <c:pt idx="5">
                  <c:v>2025</c:v>
                </c:pt>
                <c:pt idx="6">
                  <c:v>2026</c:v>
                </c:pt>
                <c:pt idx="7">
                  <c:v>2027</c:v>
                </c:pt>
              </c:numCache>
            </c:numRef>
          </c:cat>
          <c:val>
            <c:numRef>
              <c:f>Feuil1!$C$19:$J$19</c:f>
              <c:numCache>
                <c:formatCode>General</c:formatCode>
                <c:ptCount val="8"/>
                <c:pt idx="0">
                  <c:v>400</c:v>
                </c:pt>
                <c:pt idx="1">
                  <c:v>492</c:v>
                </c:pt>
                <c:pt idx="2">
                  <c:v>656</c:v>
                </c:pt>
                <c:pt idx="3">
                  <c:v>602</c:v>
                </c:pt>
                <c:pt idx="4">
                  <c:v>318</c:v>
                </c:pt>
                <c:pt idx="5">
                  <c:v>74</c:v>
                </c:pt>
                <c:pt idx="6">
                  <c:v>176</c:v>
                </c:pt>
                <c:pt idx="7">
                  <c:v>178</c:v>
                </c:pt>
              </c:numCache>
            </c:numRef>
          </c:val>
          <c:extLst>
            <c:ext xmlns:c16="http://schemas.microsoft.com/office/drawing/2014/chart" uri="{C3380CC4-5D6E-409C-BE32-E72D297353CC}">
              <c16:uniqueId val="{00000000-2B64-41AB-A7F2-5CD2BE3BC72F}"/>
            </c:ext>
          </c:extLst>
        </c:ser>
        <c:dLbls>
          <c:showLegendKey val="0"/>
          <c:showVal val="0"/>
          <c:showCatName val="0"/>
          <c:showSerName val="0"/>
          <c:showPercent val="0"/>
          <c:showBubbleSize val="0"/>
        </c:dLbls>
        <c:gapWidth val="219"/>
        <c:overlap val="-27"/>
        <c:axId val="507973583"/>
        <c:axId val="498060159"/>
      </c:barChart>
      <c:lineChart>
        <c:grouping val="standard"/>
        <c:varyColors val="0"/>
        <c:ser>
          <c:idx val="1"/>
          <c:order val="1"/>
          <c:tx>
            <c:strRef>
              <c:f>Feuil1!$B$20</c:f>
              <c:strCache>
                <c:ptCount val="1"/>
                <c:pt idx="0">
                  <c:v>Entretien et valorisation du patrimoine</c:v>
                </c:pt>
              </c:strCache>
            </c:strRef>
          </c:tx>
          <c:spPr>
            <a:ln w="28575" cap="rnd">
              <a:solidFill>
                <a:srgbClr val="FF0000"/>
              </a:solidFill>
              <a:round/>
            </a:ln>
            <a:effectLst/>
          </c:spPr>
          <c:marker>
            <c:symbol val="none"/>
          </c:marker>
          <c:cat>
            <c:numRef>
              <c:f>Feuil1!$C$18:$J$18</c:f>
              <c:numCache>
                <c:formatCode>General</c:formatCode>
                <c:ptCount val="8"/>
                <c:pt idx="0">
                  <c:v>2020</c:v>
                </c:pt>
                <c:pt idx="1">
                  <c:v>2021</c:v>
                </c:pt>
                <c:pt idx="2">
                  <c:v>2022</c:v>
                </c:pt>
                <c:pt idx="3">
                  <c:v>2023</c:v>
                </c:pt>
                <c:pt idx="4">
                  <c:v>2024</c:v>
                </c:pt>
                <c:pt idx="5">
                  <c:v>2025</c:v>
                </c:pt>
                <c:pt idx="6">
                  <c:v>2026</c:v>
                </c:pt>
                <c:pt idx="7">
                  <c:v>2027</c:v>
                </c:pt>
              </c:numCache>
            </c:numRef>
          </c:cat>
          <c:val>
            <c:numRef>
              <c:f>Feuil1!$C$20:$J$20</c:f>
              <c:numCache>
                <c:formatCode>General</c:formatCode>
                <c:ptCount val="8"/>
                <c:pt idx="0">
                  <c:v>11.955</c:v>
                </c:pt>
                <c:pt idx="1">
                  <c:v>12.808</c:v>
                </c:pt>
                <c:pt idx="2">
                  <c:v>13.536</c:v>
                </c:pt>
                <c:pt idx="3">
                  <c:v>20.100000000000001</c:v>
                </c:pt>
                <c:pt idx="4">
                  <c:v>18.7</c:v>
                </c:pt>
                <c:pt idx="5">
                  <c:v>21</c:v>
                </c:pt>
                <c:pt idx="6">
                  <c:v>27.4</c:v>
                </c:pt>
                <c:pt idx="7">
                  <c:v>20.3</c:v>
                </c:pt>
              </c:numCache>
            </c:numRef>
          </c:val>
          <c:smooth val="0"/>
          <c:extLst>
            <c:ext xmlns:c16="http://schemas.microsoft.com/office/drawing/2014/chart" uri="{C3380CC4-5D6E-409C-BE32-E72D297353CC}">
              <c16:uniqueId val="{00000001-2B64-41AB-A7F2-5CD2BE3BC72F}"/>
            </c:ext>
          </c:extLst>
        </c:ser>
        <c:dLbls>
          <c:showLegendKey val="0"/>
          <c:showVal val="0"/>
          <c:showCatName val="0"/>
          <c:showSerName val="0"/>
          <c:showPercent val="0"/>
          <c:showBubbleSize val="0"/>
        </c:dLbls>
        <c:marker val="1"/>
        <c:smooth val="0"/>
        <c:axId val="557875695"/>
        <c:axId val="552685039"/>
      </c:lineChart>
      <c:catAx>
        <c:axId val="507973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8060159"/>
        <c:crosses val="autoZero"/>
        <c:auto val="1"/>
        <c:lblAlgn val="ctr"/>
        <c:lblOffset val="100"/>
        <c:noMultiLvlLbl val="0"/>
      </c:catAx>
      <c:valAx>
        <c:axId val="4980601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07973583"/>
        <c:crosses val="autoZero"/>
        <c:crossBetween val="between"/>
      </c:valAx>
      <c:valAx>
        <c:axId val="552685039"/>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7875695"/>
        <c:crosses val="max"/>
        <c:crossBetween val="between"/>
      </c:valAx>
      <c:catAx>
        <c:axId val="557875695"/>
        <c:scaling>
          <c:orientation val="minMax"/>
        </c:scaling>
        <c:delete val="1"/>
        <c:axPos val="b"/>
        <c:numFmt formatCode="General" sourceLinked="1"/>
        <c:majorTickMark val="out"/>
        <c:minorTickMark val="none"/>
        <c:tickLblPos val="nextTo"/>
        <c:crossAx val="5526850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TOTAL INVESTISSEMENT SUR LE TERRITOIRE</a:t>
            </a:r>
          </a:p>
          <a:p>
            <a:pPr>
              <a:defRPr/>
            </a:pPr>
            <a:r>
              <a:rPr lang="fr-FR" dirty="0"/>
              <a:t>310 M€ de 2023 à 2027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Feuil1!$B$26</c:f>
              <c:strCache>
                <c:ptCount val="1"/>
                <c:pt idx="0">
                  <c:v>TOTAL INVESTISSEMENT</c:v>
                </c:pt>
              </c:strCache>
            </c:strRef>
          </c:tx>
          <c:spPr>
            <a:ln w="57150" cap="rnd">
              <a:solidFill>
                <a:srgbClr val="FF0000"/>
              </a:solidFill>
              <a:round/>
            </a:ln>
            <a:effectLst/>
          </c:spPr>
          <c:marker>
            <c:symbol val="none"/>
          </c:marker>
          <c:cat>
            <c:numRef>
              <c:f>Feuil1!$C$25:$J$25</c:f>
              <c:numCache>
                <c:formatCode>General</c:formatCode>
                <c:ptCount val="8"/>
                <c:pt idx="0">
                  <c:v>2020</c:v>
                </c:pt>
                <c:pt idx="1">
                  <c:v>2021</c:v>
                </c:pt>
                <c:pt idx="2">
                  <c:v>2022</c:v>
                </c:pt>
                <c:pt idx="3">
                  <c:v>2023</c:v>
                </c:pt>
                <c:pt idx="4">
                  <c:v>2024</c:v>
                </c:pt>
                <c:pt idx="5">
                  <c:v>2025</c:v>
                </c:pt>
                <c:pt idx="6">
                  <c:v>2026</c:v>
                </c:pt>
                <c:pt idx="7">
                  <c:v>2027</c:v>
                </c:pt>
              </c:numCache>
            </c:numRef>
          </c:cat>
          <c:val>
            <c:numRef>
              <c:f>Feuil1!$C$26:$J$26</c:f>
              <c:numCache>
                <c:formatCode>_-* #,##0\ [$€-40C]_-;\-* #,##0\ [$€-40C]_-;_-* "-"??\ [$€-40C]_-;_-@_-</c:formatCode>
                <c:ptCount val="8"/>
                <c:pt idx="0">
                  <c:v>58155000</c:v>
                </c:pt>
                <c:pt idx="1">
                  <c:v>69568000</c:v>
                </c:pt>
                <c:pt idx="2">
                  <c:v>65346000</c:v>
                </c:pt>
                <c:pt idx="3">
                  <c:v>73725000</c:v>
                </c:pt>
                <c:pt idx="4">
                  <c:v>75064000</c:v>
                </c:pt>
                <c:pt idx="5">
                  <c:v>81350000</c:v>
                </c:pt>
                <c:pt idx="6">
                  <c:v>81199999.999999985</c:v>
                </c:pt>
                <c:pt idx="7">
                  <c:v>83300000</c:v>
                </c:pt>
              </c:numCache>
            </c:numRef>
          </c:val>
          <c:smooth val="0"/>
          <c:extLst>
            <c:ext xmlns:c16="http://schemas.microsoft.com/office/drawing/2014/chart" uri="{C3380CC4-5D6E-409C-BE32-E72D297353CC}">
              <c16:uniqueId val="{00000000-0C8C-4C5A-A050-5D21634B33C4}"/>
            </c:ext>
          </c:extLst>
        </c:ser>
        <c:dLbls>
          <c:showLegendKey val="0"/>
          <c:showVal val="0"/>
          <c:showCatName val="0"/>
          <c:showSerName val="0"/>
          <c:showPercent val="0"/>
          <c:showBubbleSize val="0"/>
        </c:dLbls>
        <c:smooth val="0"/>
        <c:axId val="661878175"/>
        <c:axId val="663521599"/>
      </c:lineChart>
      <c:catAx>
        <c:axId val="661878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63521599"/>
        <c:crosses val="autoZero"/>
        <c:auto val="1"/>
        <c:lblAlgn val="ctr"/>
        <c:lblOffset val="100"/>
        <c:noMultiLvlLbl val="0"/>
      </c:catAx>
      <c:valAx>
        <c:axId val="663521599"/>
        <c:scaling>
          <c:orientation val="minMax"/>
        </c:scaling>
        <c:delete val="0"/>
        <c:axPos val="l"/>
        <c:majorGridlines>
          <c:spPr>
            <a:ln w="9525" cap="flat" cmpd="sng" algn="ctr">
              <a:solidFill>
                <a:schemeClr val="tx1">
                  <a:lumMod val="15000"/>
                  <a:lumOff val="85000"/>
                </a:schemeClr>
              </a:solidFill>
              <a:round/>
            </a:ln>
            <a:effectLst/>
          </c:spPr>
        </c:majorGridlines>
        <c:numFmt formatCode="_-* #,##0\ [$€-40C]_-;\-* #,##0\ [$€-40C]_-;_-* &quot;-&quot;??\ [$€-40C]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6187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23:01:51.465"/>
    </inkml:context>
    <inkml:brush xml:id="br0">
      <inkml:brushProperty name="width" value="0.1" units="cm"/>
      <inkml:brushProperty name="height" value="0.1" units="cm"/>
      <inkml:brushProperty name="color" value="#F6630D"/>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23:01:57.853"/>
    </inkml:context>
    <inkml:brush xml:id="br0">
      <inkml:brushProperty name="width" value="0.1" units="cm"/>
      <inkml:brushProperty name="height" value="0.1" units="cm"/>
      <inkml:brushProperty name="color" value="#F6630D"/>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23:01:51.465"/>
    </inkml:context>
    <inkml:brush xml:id="br0">
      <inkml:brushProperty name="width" value="0.1" units="cm"/>
      <inkml:brushProperty name="height" value="0.1" units="cm"/>
      <inkml:brushProperty name="color" value="#F6630D"/>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23:01:57.853"/>
    </inkml:context>
    <inkml:brush xml:id="br0">
      <inkml:brushProperty name="width" value="0.1" units="cm"/>
      <inkml:brushProperty name="height" value="0.1" units="cm"/>
      <inkml:brushProperty name="color" value="#F6630D"/>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B9454-0951-4025-8155-A4EC9067E5BC}" type="datetimeFigureOut">
              <a:rPr lang="fr-FR" smtClean="0"/>
              <a:t>05/02/2024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6BC1F-ED7B-4262-99B4-B0B3B34790AA}" type="slidenum">
              <a:rPr lang="fr-FR" smtClean="0"/>
              <a:t>‹N°›</a:t>
            </a:fld>
            <a:endParaRPr lang="fr-FR"/>
          </a:p>
        </p:txBody>
      </p:sp>
    </p:spTree>
    <p:extLst>
      <p:ext uri="{BB962C8B-B14F-4D97-AF65-F5344CB8AC3E}">
        <p14:creationId xmlns:p14="http://schemas.microsoft.com/office/powerpoint/2010/main" val="42815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46DFA82-CBAB-480E-8197-4B1DC5885805}" type="slidenum">
              <a:rPr lang="fr-FR" smtClean="0"/>
              <a:t>24</a:t>
            </a:fld>
            <a:endParaRPr lang="fr-FR"/>
          </a:p>
        </p:txBody>
      </p:sp>
    </p:spTree>
    <p:extLst>
      <p:ext uri="{BB962C8B-B14F-4D97-AF65-F5344CB8AC3E}">
        <p14:creationId xmlns:p14="http://schemas.microsoft.com/office/powerpoint/2010/main" val="159537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DBC34-3909-4921-B463-C9B3B719FD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30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DBC34-3909-4921-B463-C9B3B719FD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3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DBC34-3909-4921-B463-C9B3B719FD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85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DBC34-3909-4921-B463-C9B3B719FD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38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DBC34-3909-4921-B463-C9B3B719FD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34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DBC34-3909-4921-B463-C9B3B719FD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5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0DBC34-3909-4921-B463-C9B3B719FDBD}" type="slidenum">
              <a:rPr lang="fr-FR" smtClean="0"/>
              <a:t>73</a:t>
            </a:fld>
            <a:endParaRPr lang="fr-FR"/>
          </a:p>
        </p:txBody>
      </p:sp>
    </p:spTree>
    <p:extLst>
      <p:ext uri="{BB962C8B-B14F-4D97-AF65-F5344CB8AC3E}">
        <p14:creationId xmlns:p14="http://schemas.microsoft.com/office/powerpoint/2010/main" val="400315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7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fr-FR"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02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7388" y="1143000"/>
            <a:ext cx="5484812"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7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fr-FR"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00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7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fr-FR"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556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7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fr-FR"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925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18546-F4B9-4DDA-A641-9C743607D6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40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4713"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700" b="1"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fr-FR" sz="7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921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AE093-07E4-4A08-9DFF-4A996E98E45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69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www.martinique.cci.fr/" TargetMode="External"/><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2/5/2024</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298996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a:t>
            </a:fld>
            <a:endParaRPr lang="en-US" dirty="0"/>
          </a:p>
        </p:txBody>
      </p:sp>
    </p:spTree>
    <p:extLst>
      <p:ext uri="{BB962C8B-B14F-4D97-AF65-F5344CB8AC3E}">
        <p14:creationId xmlns:p14="http://schemas.microsoft.com/office/powerpoint/2010/main" val="19071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2/5/2024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‹N°›</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58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891A86-EFAD-8367-5BC3-D878751C019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32F878F-993D-027F-6731-3995450BC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CB7924E-1186-22E5-93FF-BB872A385D43}"/>
              </a:ext>
            </a:extLst>
          </p:cNvPr>
          <p:cNvSpPr>
            <a:spLocks noGrp="1"/>
          </p:cNvSpPr>
          <p:nvPr>
            <p:ph type="dt" sz="half" idx="10"/>
          </p:nvPr>
        </p:nvSpPr>
        <p:spPr/>
        <p:txBody>
          <a:bodyPr/>
          <a:lstStyle/>
          <a:p>
            <a:fld id="{28515363-BCB0-4DDC-8754-AE410EB3F32D}" type="datetime1">
              <a:rPr lang="fr-FR" smtClean="0"/>
              <a:t>05/02/2024</a:t>
            </a:fld>
            <a:endParaRPr lang="fr-FR"/>
          </a:p>
        </p:txBody>
      </p:sp>
      <p:sp>
        <p:nvSpPr>
          <p:cNvPr id="5" name="Espace réservé du pied de page 4">
            <a:extLst>
              <a:ext uri="{FF2B5EF4-FFF2-40B4-BE49-F238E27FC236}">
                <a16:creationId xmlns:a16="http://schemas.microsoft.com/office/drawing/2014/main" id="{E125DC46-6679-8674-BE56-B7FD8A6EA339}"/>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6" name="Espace réservé du numéro de diapositive 5">
            <a:extLst>
              <a:ext uri="{FF2B5EF4-FFF2-40B4-BE49-F238E27FC236}">
                <a16:creationId xmlns:a16="http://schemas.microsoft.com/office/drawing/2014/main" id="{A1D07DB3-C2A1-7D5F-8A41-5AA7871E5249}"/>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3774875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82A65-F10A-EFAE-4D26-A945762FBAE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468CD8-3374-820A-C56D-C22D701FAEA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18B4FB-41F6-1983-5267-478DB09BF24A}"/>
              </a:ext>
            </a:extLst>
          </p:cNvPr>
          <p:cNvSpPr>
            <a:spLocks noGrp="1"/>
          </p:cNvSpPr>
          <p:nvPr>
            <p:ph type="dt" sz="half" idx="10"/>
          </p:nvPr>
        </p:nvSpPr>
        <p:spPr/>
        <p:txBody>
          <a:bodyPr/>
          <a:lstStyle/>
          <a:p>
            <a:fld id="{AD101874-EED4-4385-AF84-8A1C2B0D7ECB}" type="datetime1">
              <a:rPr lang="fr-FR" smtClean="0"/>
              <a:t>05/02/2024</a:t>
            </a:fld>
            <a:endParaRPr lang="fr-FR"/>
          </a:p>
        </p:txBody>
      </p:sp>
      <p:sp>
        <p:nvSpPr>
          <p:cNvPr id="5" name="Espace réservé du pied de page 4">
            <a:extLst>
              <a:ext uri="{FF2B5EF4-FFF2-40B4-BE49-F238E27FC236}">
                <a16:creationId xmlns:a16="http://schemas.microsoft.com/office/drawing/2014/main" id="{D2341E55-A4C5-59F9-6542-A095E857072A}"/>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6" name="Espace réservé du numéro de diapositive 5">
            <a:extLst>
              <a:ext uri="{FF2B5EF4-FFF2-40B4-BE49-F238E27FC236}">
                <a16:creationId xmlns:a16="http://schemas.microsoft.com/office/drawing/2014/main" id="{39C15131-7E77-0B1A-E0DA-181CB6968F79}"/>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3531670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7CCFE-F011-577D-9E46-67092D5D02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594C9D8-AA81-5F90-85B3-7B08A3D390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337235-84A8-A897-4D78-822DA4D52C4D}"/>
              </a:ext>
            </a:extLst>
          </p:cNvPr>
          <p:cNvSpPr>
            <a:spLocks noGrp="1"/>
          </p:cNvSpPr>
          <p:nvPr>
            <p:ph type="dt" sz="half" idx="10"/>
          </p:nvPr>
        </p:nvSpPr>
        <p:spPr/>
        <p:txBody>
          <a:bodyPr/>
          <a:lstStyle/>
          <a:p>
            <a:fld id="{BA429AF7-C106-4D27-AAAF-78FE24E28D33}" type="datetime1">
              <a:rPr lang="fr-FR" smtClean="0"/>
              <a:t>05/02/2024</a:t>
            </a:fld>
            <a:endParaRPr lang="fr-FR"/>
          </a:p>
        </p:txBody>
      </p:sp>
      <p:sp>
        <p:nvSpPr>
          <p:cNvPr id="5" name="Espace réservé du pied de page 4">
            <a:extLst>
              <a:ext uri="{FF2B5EF4-FFF2-40B4-BE49-F238E27FC236}">
                <a16:creationId xmlns:a16="http://schemas.microsoft.com/office/drawing/2014/main" id="{494EA6B8-0F7D-893A-A142-DC6AC128A90F}"/>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6" name="Espace réservé du numéro de diapositive 5">
            <a:extLst>
              <a:ext uri="{FF2B5EF4-FFF2-40B4-BE49-F238E27FC236}">
                <a16:creationId xmlns:a16="http://schemas.microsoft.com/office/drawing/2014/main" id="{B644C38E-C659-BF12-8C5D-C698BB16FE87}"/>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3883699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4FE36D-3AF9-DB99-2F37-628F7B8789A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7B0260-8E05-88F2-23D8-21CFEA6C453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A473347-4853-AAB9-4AA1-4F515A4DFFB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BA61552-5FA9-4321-354E-1620D2DF533E}"/>
              </a:ext>
            </a:extLst>
          </p:cNvPr>
          <p:cNvSpPr>
            <a:spLocks noGrp="1"/>
          </p:cNvSpPr>
          <p:nvPr>
            <p:ph type="dt" sz="half" idx="10"/>
          </p:nvPr>
        </p:nvSpPr>
        <p:spPr/>
        <p:txBody>
          <a:bodyPr/>
          <a:lstStyle/>
          <a:p>
            <a:fld id="{FABA5908-24A0-4A00-9ED9-557EC2DE705E}" type="datetime1">
              <a:rPr lang="fr-FR" smtClean="0"/>
              <a:t>05/02/2024</a:t>
            </a:fld>
            <a:endParaRPr lang="fr-FR"/>
          </a:p>
        </p:txBody>
      </p:sp>
      <p:sp>
        <p:nvSpPr>
          <p:cNvPr id="6" name="Espace réservé du pied de page 5">
            <a:extLst>
              <a:ext uri="{FF2B5EF4-FFF2-40B4-BE49-F238E27FC236}">
                <a16:creationId xmlns:a16="http://schemas.microsoft.com/office/drawing/2014/main" id="{C2634905-F6E9-FB04-98B4-1F0E51F80470}"/>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7" name="Espace réservé du numéro de diapositive 6">
            <a:extLst>
              <a:ext uri="{FF2B5EF4-FFF2-40B4-BE49-F238E27FC236}">
                <a16:creationId xmlns:a16="http://schemas.microsoft.com/office/drawing/2014/main" id="{8F473E06-18DB-9F25-F7AA-816903EF4838}"/>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2778993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E8D39-3020-A8A8-0326-9ED97D80868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5A29D37-2F9A-93EC-FE29-0DF3C806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56314D-9BE6-D52F-D9D9-0F8FF362A8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1D1158D-A143-3EC0-CC8F-12346F751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8C8FC14-E14F-BA60-90E0-DCD39ABFDB6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F0534D2-D4F7-B964-E758-4CA2FEBBBF42}"/>
              </a:ext>
            </a:extLst>
          </p:cNvPr>
          <p:cNvSpPr>
            <a:spLocks noGrp="1"/>
          </p:cNvSpPr>
          <p:nvPr>
            <p:ph type="dt" sz="half" idx="10"/>
          </p:nvPr>
        </p:nvSpPr>
        <p:spPr/>
        <p:txBody>
          <a:bodyPr/>
          <a:lstStyle/>
          <a:p>
            <a:fld id="{4CF2161A-AD34-4B64-9E2F-1AD18B494160}" type="datetime1">
              <a:rPr lang="fr-FR" smtClean="0"/>
              <a:t>05/02/2024</a:t>
            </a:fld>
            <a:endParaRPr lang="fr-FR"/>
          </a:p>
        </p:txBody>
      </p:sp>
      <p:sp>
        <p:nvSpPr>
          <p:cNvPr id="8" name="Espace réservé du pied de page 7">
            <a:extLst>
              <a:ext uri="{FF2B5EF4-FFF2-40B4-BE49-F238E27FC236}">
                <a16:creationId xmlns:a16="http://schemas.microsoft.com/office/drawing/2014/main" id="{F29B5E0A-ABBF-08B5-AF8C-59F7F0079786}"/>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9" name="Espace réservé du numéro de diapositive 8">
            <a:extLst>
              <a:ext uri="{FF2B5EF4-FFF2-40B4-BE49-F238E27FC236}">
                <a16:creationId xmlns:a16="http://schemas.microsoft.com/office/drawing/2014/main" id="{458D5405-C8F1-F596-84B9-F93ADE3F2AB8}"/>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230962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F0CDD4-155A-4898-0314-C7AAC0BCEDA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F3CE141-9DF2-5A3E-F0BC-AD7731360C30}"/>
              </a:ext>
            </a:extLst>
          </p:cNvPr>
          <p:cNvSpPr>
            <a:spLocks noGrp="1"/>
          </p:cNvSpPr>
          <p:nvPr>
            <p:ph type="dt" sz="half" idx="10"/>
          </p:nvPr>
        </p:nvSpPr>
        <p:spPr/>
        <p:txBody>
          <a:bodyPr/>
          <a:lstStyle/>
          <a:p>
            <a:fld id="{7B1A7EBB-2ACD-4571-8DEB-DAD6FC1369B5}" type="datetime1">
              <a:rPr lang="fr-FR" smtClean="0"/>
              <a:t>05/02/2024</a:t>
            </a:fld>
            <a:endParaRPr lang="fr-FR"/>
          </a:p>
        </p:txBody>
      </p:sp>
      <p:sp>
        <p:nvSpPr>
          <p:cNvPr id="4" name="Espace réservé du pied de page 3">
            <a:extLst>
              <a:ext uri="{FF2B5EF4-FFF2-40B4-BE49-F238E27FC236}">
                <a16:creationId xmlns:a16="http://schemas.microsoft.com/office/drawing/2014/main" id="{B49FF37A-BE63-097E-0060-5010627E4F83}"/>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5" name="Espace réservé du numéro de diapositive 4">
            <a:extLst>
              <a:ext uri="{FF2B5EF4-FFF2-40B4-BE49-F238E27FC236}">
                <a16:creationId xmlns:a16="http://schemas.microsoft.com/office/drawing/2014/main" id="{FD8776E7-DD32-256E-5A1D-3E714106C8F0}"/>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892506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924C17F-3EA6-272A-F048-769871E72A66}"/>
              </a:ext>
            </a:extLst>
          </p:cNvPr>
          <p:cNvSpPr>
            <a:spLocks noGrp="1"/>
          </p:cNvSpPr>
          <p:nvPr>
            <p:ph type="dt" sz="half" idx="10"/>
          </p:nvPr>
        </p:nvSpPr>
        <p:spPr/>
        <p:txBody>
          <a:bodyPr/>
          <a:lstStyle/>
          <a:p>
            <a:fld id="{39C18A5F-C0C5-4316-A0C7-5909CA2BF8CB}" type="datetime1">
              <a:rPr lang="fr-FR" smtClean="0"/>
              <a:t>05/02/2024</a:t>
            </a:fld>
            <a:endParaRPr lang="fr-FR"/>
          </a:p>
        </p:txBody>
      </p:sp>
      <p:sp>
        <p:nvSpPr>
          <p:cNvPr id="3" name="Espace réservé du pied de page 2">
            <a:extLst>
              <a:ext uri="{FF2B5EF4-FFF2-40B4-BE49-F238E27FC236}">
                <a16:creationId xmlns:a16="http://schemas.microsoft.com/office/drawing/2014/main" id="{DAA7BB57-7C7D-7C0C-F757-7FF1756079D8}"/>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4" name="Espace réservé du numéro de diapositive 3">
            <a:extLst>
              <a:ext uri="{FF2B5EF4-FFF2-40B4-BE49-F238E27FC236}">
                <a16:creationId xmlns:a16="http://schemas.microsoft.com/office/drawing/2014/main" id="{78522F14-07DB-28F9-8C51-8729AC7ABA12}"/>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272352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03740-3565-D3E2-9720-9EC936D762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BAE7CA4-3840-0B12-9C41-94BC0BA94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D5F5068-C5D3-EDDF-5895-C0AB76AB1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1952DE-5244-A7A4-2467-BF27E2546302}"/>
              </a:ext>
            </a:extLst>
          </p:cNvPr>
          <p:cNvSpPr>
            <a:spLocks noGrp="1"/>
          </p:cNvSpPr>
          <p:nvPr>
            <p:ph type="dt" sz="half" idx="10"/>
          </p:nvPr>
        </p:nvSpPr>
        <p:spPr/>
        <p:txBody>
          <a:bodyPr/>
          <a:lstStyle/>
          <a:p>
            <a:fld id="{A67627E1-973E-4C4E-94F2-D82D1EB2FB9A}" type="datetime1">
              <a:rPr lang="fr-FR" smtClean="0"/>
              <a:t>05/02/2024</a:t>
            </a:fld>
            <a:endParaRPr lang="fr-FR"/>
          </a:p>
        </p:txBody>
      </p:sp>
      <p:sp>
        <p:nvSpPr>
          <p:cNvPr id="6" name="Espace réservé du pied de page 5">
            <a:extLst>
              <a:ext uri="{FF2B5EF4-FFF2-40B4-BE49-F238E27FC236}">
                <a16:creationId xmlns:a16="http://schemas.microsoft.com/office/drawing/2014/main" id="{9542054D-51E1-D07B-5A01-79A56898BCE1}"/>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7" name="Espace réservé du numéro de diapositive 6">
            <a:extLst>
              <a:ext uri="{FF2B5EF4-FFF2-40B4-BE49-F238E27FC236}">
                <a16:creationId xmlns:a16="http://schemas.microsoft.com/office/drawing/2014/main" id="{79F3189E-B490-CB67-861F-172504A47074}"/>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101082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a:t>
            </a:fld>
            <a:endParaRPr lang="en-US" dirty="0"/>
          </a:p>
        </p:txBody>
      </p:sp>
    </p:spTree>
    <p:extLst>
      <p:ext uri="{BB962C8B-B14F-4D97-AF65-F5344CB8AC3E}">
        <p14:creationId xmlns:p14="http://schemas.microsoft.com/office/powerpoint/2010/main" val="1244701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7502A-B4D0-634D-4D62-4CAB26F97F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FD52A46-4FB1-2B35-EFB2-69ED1A1DF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90A85D-ECE8-1466-AF25-C0390FF8F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43150A5-8D23-15D3-6304-E16865DF5B17}"/>
              </a:ext>
            </a:extLst>
          </p:cNvPr>
          <p:cNvSpPr>
            <a:spLocks noGrp="1"/>
          </p:cNvSpPr>
          <p:nvPr>
            <p:ph type="dt" sz="half" idx="10"/>
          </p:nvPr>
        </p:nvSpPr>
        <p:spPr/>
        <p:txBody>
          <a:bodyPr/>
          <a:lstStyle/>
          <a:p>
            <a:fld id="{DBEA3869-494C-457D-8E43-B8A7B3627ED2}" type="datetime1">
              <a:rPr lang="fr-FR" smtClean="0"/>
              <a:t>05/02/2024</a:t>
            </a:fld>
            <a:endParaRPr lang="fr-FR"/>
          </a:p>
        </p:txBody>
      </p:sp>
      <p:sp>
        <p:nvSpPr>
          <p:cNvPr id="6" name="Espace réservé du pied de page 5">
            <a:extLst>
              <a:ext uri="{FF2B5EF4-FFF2-40B4-BE49-F238E27FC236}">
                <a16:creationId xmlns:a16="http://schemas.microsoft.com/office/drawing/2014/main" id="{0B334336-21D2-5081-70DD-4833FD4102F1}"/>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7" name="Espace réservé du numéro de diapositive 6">
            <a:extLst>
              <a:ext uri="{FF2B5EF4-FFF2-40B4-BE49-F238E27FC236}">
                <a16:creationId xmlns:a16="http://schemas.microsoft.com/office/drawing/2014/main" id="{52A06B1D-089B-E70B-B5DE-948EBB66AF9A}"/>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272140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F20E9-BF6A-0D17-DF02-2443C7DD3C3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A305BEE-2311-3789-2191-FE3DD739B14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4443E4-9963-DAD5-5FD1-18FF9661AF4A}"/>
              </a:ext>
            </a:extLst>
          </p:cNvPr>
          <p:cNvSpPr>
            <a:spLocks noGrp="1"/>
          </p:cNvSpPr>
          <p:nvPr>
            <p:ph type="dt" sz="half" idx="10"/>
          </p:nvPr>
        </p:nvSpPr>
        <p:spPr/>
        <p:txBody>
          <a:bodyPr/>
          <a:lstStyle/>
          <a:p>
            <a:fld id="{B3C61A12-250D-4A6C-9075-19429FE2B323}" type="datetime1">
              <a:rPr lang="fr-FR" smtClean="0"/>
              <a:t>05/02/2024</a:t>
            </a:fld>
            <a:endParaRPr lang="fr-FR"/>
          </a:p>
        </p:txBody>
      </p:sp>
      <p:sp>
        <p:nvSpPr>
          <p:cNvPr id="5" name="Espace réservé du pied de page 4">
            <a:extLst>
              <a:ext uri="{FF2B5EF4-FFF2-40B4-BE49-F238E27FC236}">
                <a16:creationId xmlns:a16="http://schemas.microsoft.com/office/drawing/2014/main" id="{1B4622F5-E24B-6CCF-06C5-A282F6BD3F53}"/>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6" name="Espace réservé du numéro de diapositive 5">
            <a:extLst>
              <a:ext uri="{FF2B5EF4-FFF2-40B4-BE49-F238E27FC236}">
                <a16:creationId xmlns:a16="http://schemas.microsoft.com/office/drawing/2014/main" id="{20E56F02-0BD5-0F32-F7C1-C2F33053E0A3}"/>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1468768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219ADD7-378F-30E9-AA3A-BCE083E2384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CF778D4-7F4F-0BBD-BF37-1122DC8C7AA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7D9459-8300-0766-E7F9-183716DC6540}"/>
              </a:ext>
            </a:extLst>
          </p:cNvPr>
          <p:cNvSpPr>
            <a:spLocks noGrp="1"/>
          </p:cNvSpPr>
          <p:nvPr>
            <p:ph type="dt" sz="half" idx="10"/>
          </p:nvPr>
        </p:nvSpPr>
        <p:spPr/>
        <p:txBody>
          <a:bodyPr/>
          <a:lstStyle/>
          <a:p>
            <a:fld id="{D9E318AE-DC4A-43DA-9025-2B244611D0B9}" type="datetime1">
              <a:rPr lang="fr-FR" smtClean="0"/>
              <a:t>05/02/2024</a:t>
            </a:fld>
            <a:endParaRPr lang="fr-FR"/>
          </a:p>
        </p:txBody>
      </p:sp>
      <p:sp>
        <p:nvSpPr>
          <p:cNvPr id="5" name="Espace réservé du pied de page 4">
            <a:extLst>
              <a:ext uri="{FF2B5EF4-FFF2-40B4-BE49-F238E27FC236}">
                <a16:creationId xmlns:a16="http://schemas.microsoft.com/office/drawing/2014/main" id="{E9E61A51-0B53-EBEC-5ACA-05C3511B88B9}"/>
              </a:ext>
            </a:extLst>
          </p:cNvPr>
          <p:cNvSpPr>
            <a:spLocks noGrp="1"/>
          </p:cNvSpPr>
          <p:nvPr>
            <p:ph type="ftr" sz="quarter" idx="11"/>
          </p:nvPr>
        </p:nvSpPr>
        <p:spPr/>
        <p:txBody>
          <a:bodyPr/>
          <a:lstStyle/>
          <a:p>
            <a:r>
              <a:rPr lang="fr-FR"/>
              <a:t>Séminaire Logement : les entreprises d'engagent - FEDOM / CERC Martinique – 11 janvier 2024</a:t>
            </a:r>
          </a:p>
        </p:txBody>
      </p:sp>
      <p:sp>
        <p:nvSpPr>
          <p:cNvPr id="6" name="Espace réservé du numéro de diapositive 5">
            <a:extLst>
              <a:ext uri="{FF2B5EF4-FFF2-40B4-BE49-F238E27FC236}">
                <a16:creationId xmlns:a16="http://schemas.microsoft.com/office/drawing/2014/main" id="{97D31185-CD3D-D936-1FAB-D3365F25C3A7}"/>
              </a:ext>
            </a:extLst>
          </p:cNvPr>
          <p:cNvSpPr>
            <a:spLocks noGrp="1"/>
          </p:cNvSpPr>
          <p:nvPr>
            <p:ph type="sldNum" sz="quarter" idx="12"/>
          </p:nvPr>
        </p:nvSpPr>
        <p:spPr/>
        <p:txBody>
          <a:bodyPr/>
          <a:lstStyle/>
          <a:p>
            <a:fld id="{253BB9BF-BE47-4FCF-A911-4CCF7EDAC4D8}" type="slidenum">
              <a:rPr lang="fr-FR" smtClean="0"/>
              <a:t>‹N°›</a:t>
            </a:fld>
            <a:endParaRPr lang="fr-FR"/>
          </a:p>
        </p:txBody>
      </p:sp>
    </p:spTree>
    <p:extLst>
      <p:ext uri="{BB962C8B-B14F-4D97-AF65-F5344CB8AC3E}">
        <p14:creationId xmlns:p14="http://schemas.microsoft.com/office/powerpoint/2010/main" val="2477115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2596FD-0C7A-4B6B-574C-5D967EBAFAC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939A0BC-03EE-DEAF-D99E-7B167E2849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1B00925-881E-8E08-5EF2-14D2444AE47D}"/>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45008430-29F6-4605-0FAD-0D18E70D9E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1724F3-4D06-66E6-5793-706139249F67}"/>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3949675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F4DB4-F38B-821B-E93B-2273BE2085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53A27F-799F-C8CE-DFB0-4E02CF4B0C6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93DD9F-A92F-DE0F-D556-B8C897AD2D3A}"/>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BF5CE692-64BC-318A-6D7E-5D1C8FB4E5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E8CA1E-AD5B-1919-7F55-70BA53D05D8A}"/>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2434727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CDB7F-9C6A-8874-B0D8-74C2E914355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5F6CC6E-E28E-7213-29FC-07D7755F1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362365B-B6A0-DFF6-99BD-F67A4D8000BE}"/>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9DBE5FDE-2005-087C-F1EE-294A0C96B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AE3FF8-3470-7EFF-8CC4-1CA1A680AB7C}"/>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375238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8B3054-12D3-A185-B5B3-EF3C7DF293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01A0C58-B382-C938-FA28-E66CD05F1F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87597BC-D803-DC6B-5B24-39CF992FF28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ABA2FD1-6442-EB14-D820-08BACC1535C8}"/>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6" name="Espace réservé du pied de page 5">
            <a:extLst>
              <a:ext uri="{FF2B5EF4-FFF2-40B4-BE49-F238E27FC236}">
                <a16:creationId xmlns:a16="http://schemas.microsoft.com/office/drawing/2014/main" id="{BA603019-3CCA-7B6F-41DE-63D47D6D2E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C063AE-4C94-2D80-1750-A4DD7FF8C24C}"/>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1945953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554B7-4DA2-BB9F-E2FF-69E9A5CE163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B0E701E-0FFF-3882-3AF1-D601B46BE3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640907E-3B57-3505-884F-916D1200E0E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096B561-481A-9EB4-CE10-749BEB8A4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6BD7EE9-BBA4-3325-E93C-ED797D7DC54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2371943-5BFC-4D14-F8AF-5016B7A817AE}"/>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8" name="Espace réservé du pied de page 7">
            <a:extLst>
              <a:ext uri="{FF2B5EF4-FFF2-40B4-BE49-F238E27FC236}">
                <a16:creationId xmlns:a16="http://schemas.microsoft.com/office/drawing/2014/main" id="{B2E588E9-AFD6-5DC8-F0A0-8E695E4D5C7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DF0E51F-389D-6726-1CEB-099CE17F547D}"/>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2733380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589E9-68F8-0460-5FE2-2ADB9BA157B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2984CC-6531-AAE4-3EFC-241B4A3DA881}"/>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4" name="Espace réservé du pied de page 3">
            <a:extLst>
              <a:ext uri="{FF2B5EF4-FFF2-40B4-BE49-F238E27FC236}">
                <a16:creationId xmlns:a16="http://schemas.microsoft.com/office/drawing/2014/main" id="{4F14DA2A-B36C-6426-319A-84C43513CDE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8B0933E-5BC6-A04D-19FA-38A3958FEE8F}"/>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825080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3D1BF14-742C-98F8-5FAE-EC3F076FA4FF}"/>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3" name="Espace réservé du pied de page 2">
            <a:extLst>
              <a:ext uri="{FF2B5EF4-FFF2-40B4-BE49-F238E27FC236}">
                <a16:creationId xmlns:a16="http://schemas.microsoft.com/office/drawing/2014/main" id="{39A2D81A-417B-2127-85A9-1AFC795019E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5130427-2A87-8001-0162-A4B214FE64B1}"/>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16341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2/5/2024</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‹N°›</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038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EA6AC-7091-2F6C-779E-92BE43B018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4373031-F9DF-1443-DD6E-E47602826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8BDFAF9-2341-6594-71ED-A1992AD8F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1454EE3-405F-BC1E-3029-BEADADCC2039}"/>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6" name="Espace réservé du pied de page 5">
            <a:extLst>
              <a:ext uri="{FF2B5EF4-FFF2-40B4-BE49-F238E27FC236}">
                <a16:creationId xmlns:a16="http://schemas.microsoft.com/office/drawing/2014/main" id="{4593001F-7556-DA55-ABAF-32B00E69F2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D6D3B08-BCF1-2BA7-1BE8-5660035913F3}"/>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651243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245AA-0F4F-C465-08D6-BD872D1FD1D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44AC376-DB19-6270-552F-822DADB5BE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490F045-28D2-0D06-98D7-EB302B2DF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06D298-9D27-F9E3-EA5D-D4FF4D33FBFA}"/>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6" name="Espace réservé du pied de page 5">
            <a:extLst>
              <a:ext uri="{FF2B5EF4-FFF2-40B4-BE49-F238E27FC236}">
                <a16:creationId xmlns:a16="http://schemas.microsoft.com/office/drawing/2014/main" id="{9DDB3FA7-0908-A7CE-4655-E6E84D8ABD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10112E2-3A38-046C-69CB-0229FE1B0985}"/>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2004158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D6F780-5239-CA2B-D1F5-C99300A1EE9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60D58BF-2C60-FD61-77CB-0ECC36D44B8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C77C42-2594-1612-548F-460EB2B812CD}"/>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555878CD-1E53-CD1E-48ED-2079BC24EA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73E266-9874-ABE7-1B66-ADEE04EB57C4}"/>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26699325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2A6C16-6C88-E64F-BC33-45B0242735D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D59A107-2E20-F8F1-8318-46A94EAADD8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1E7CF4-33D2-1320-95A2-0092C3D6AFDA}"/>
              </a:ext>
            </a:extLst>
          </p:cNvPr>
          <p:cNvSpPr>
            <a:spLocks noGrp="1"/>
          </p:cNvSpPr>
          <p:nvPr>
            <p:ph type="dt" sz="half" idx="10"/>
          </p:nvPr>
        </p:nvSpPr>
        <p:spPr/>
        <p:txBody>
          <a:bodyPr/>
          <a:lstStyle/>
          <a:p>
            <a:fld id="{D2E08FB1-AF9B-41DC-ADCC-DDBDE2BDF686}"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385BD42C-042C-FF3A-CFB4-DB85EC2DB7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35E950-C341-9B6E-1C0E-B811DF1D6F85}"/>
              </a:ext>
            </a:extLst>
          </p:cNvPr>
          <p:cNvSpPr>
            <a:spLocks noGrp="1"/>
          </p:cNvSpPr>
          <p:nvPr>
            <p:ph type="sldNum" sz="quarter" idx="12"/>
          </p:nvPr>
        </p:nvSpPr>
        <p:spPr/>
        <p:txBody>
          <a:bodyPr/>
          <a:lstStyle/>
          <a:p>
            <a:fld id="{16C6E09A-9B27-41BC-8EAA-FF85E9F73868}" type="slidenum">
              <a:rPr lang="fr-FR" smtClean="0"/>
              <a:t>‹N°›</a:t>
            </a:fld>
            <a:endParaRPr lang="fr-FR"/>
          </a:p>
        </p:txBody>
      </p:sp>
    </p:spTree>
    <p:extLst>
      <p:ext uri="{BB962C8B-B14F-4D97-AF65-F5344CB8AC3E}">
        <p14:creationId xmlns:p14="http://schemas.microsoft.com/office/powerpoint/2010/main" val="1641779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26486" y="700657"/>
            <a:ext cx="464077" cy="5453578"/>
          </a:xfrm>
          <a:custGeom>
            <a:avLst/>
            <a:gdLst/>
            <a:ahLst/>
            <a:cxnLst/>
            <a:rect l="l" t="t" r="r" b="b"/>
            <a:pathLst>
              <a:path w="407034" h="6014084">
                <a:moveTo>
                  <a:pt x="0" y="6013703"/>
                </a:moveTo>
                <a:lnTo>
                  <a:pt x="406907" y="6013703"/>
                </a:lnTo>
                <a:lnTo>
                  <a:pt x="406907" y="0"/>
                </a:lnTo>
                <a:lnTo>
                  <a:pt x="0" y="0"/>
                </a:lnTo>
                <a:lnTo>
                  <a:pt x="0" y="6013703"/>
                </a:lnTo>
                <a:close/>
              </a:path>
            </a:pathLst>
          </a:custGeom>
          <a:solidFill>
            <a:srgbClr val="89DB64"/>
          </a:solidFill>
        </p:spPr>
        <p:txBody>
          <a:bodyPr wrap="square" lIns="0" tIns="0" rIns="0" bIns="0" rtlCol="0"/>
          <a:lstStyle/>
          <a:p>
            <a:endParaRPr sz="1632"/>
          </a:p>
        </p:txBody>
      </p:sp>
      <p:sp>
        <p:nvSpPr>
          <p:cNvPr id="17" name="bk object 17"/>
          <p:cNvSpPr/>
          <p:nvPr/>
        </p:nvSpPr>
        <p:spPr>
          <a:xfrm>
            <a:off x="10727802" y="700657"/>
            <a:ext cx="498829" cy="5453578"/>
          </a:xfrm>
          <a:custGeom>
            <a:avLst/>
            <a:gdLst/>
            <a:ahLst/>
            <a:cxnLst/>
            <a:rect l="l" t="t" r="r" b="b"/>
            <a:pathLst>
              <a:path w="437515" h="6014084">
                <a:moveTo>
                  <a:pt x="0" y="0"/>
                </a:moveTo>
                <a:lnTo>
                  <a:pt x="437387" y="0"/>
                </a:lnTo>
                <a:lnTo>
                  <a:pt x="437387" y="6013703"/>
                </a:lnTo>
                <a:lnTo>
                  <a:pt x="0" y="6013703"/>
                </a:lnTo>
                <a:lnTo>
                  <a:pt x="0" y="0"/>
                </a:lnTo>
                <a:close/>
              </a:path>
            </a:pathLst>
          </a:custGeom>
          <a:solidFill>
            <a:srgbClr val="72C6E4"/>
          </a:solidFill>
        </p:spPr>
        <p:txBody>
          <a:bodyPr wrap="square" lIns="0" tIns="0" rIns="0" bIns="0" rtlCol="0"/>
          <a:lstStyle/>
          <a:p>
            <a:endParaRPr sz="1632"/>
          </a:p>
        </p:txBody>
      </p:sp>
      <p:sp>
        <p:nvSpPr>
          <p:cNvPr id="18" name="bk object 18"/>
          <p:cNvSpPr/>
          <p:nvPr/>
        </p:nvSpPr>
        <p:spPr>
          <a:xfrm>
            <a:off x="11690418" y="700657"/>
            <a:ext cx="501001" cy="5453578"/>
          </a:xfrm>
          <a:custGeom>
            <a:avLst/>
            <a:gdLst/>
            <a:ahLst/>
            <a:cxnLst/>
            <a:rect l="l" t="t" r="r" b="b"/>
            <a:pathLst>
              <a:path w="439420" h="6014084">
                <a:moveTo>
                  <a:pt x="0" y="0"/>
                </a:moveTo>
                <a:lnTo>
                  <a:pt x="438912" y="0"/>
                </a:lnTo>
                <a:lnTo>
                  <a:pt x="438912" y="6013703"/>
                </a:lnTo>
                <a:lnTo>
                  <a:pt x="0" y="6013703"/>
                </a:lnTo>
                <a:lnTo>
                  <a:pt x="0" y="0"/>
                </a:lnTo>
                <a:close/>
              </a:path>
            </a:pathLst>
          </a:custGeom>
          <a:solidFill>
            <a:srgbClr val="EFEB72"/>
          </a:solidFill>
        </p:spPr>
        <p:txBody>
          <a:bodyPr wrap="square" lIns="0" tIns="0" rIns="0" bIns="0" rtlCol="0"/>
          <a:lstStyle/>
          <a:p>
            <a:endParaRPr sz="163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24780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E9F4A-6072-89E8-4E3E-44138E4F646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D27A489-62AE-04C2-E691-82D5486A2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5C9368C-F24B-5D48-C86B-4A43F423234A}"/>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C0AD42B8-4846-C7CE-E0D6-26AD2DFEB6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CDD47D-E32C-A98B-44BD-F8017228C63F}"/>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708571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AE099D-EE2E-C3B3-5E18-9FBA5DA39FB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668D760-370B-31A7-52ED-43FCD2928FD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049D67-D3B7-37B1-1B54-68DFD87042A9}"/>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135C0923-C3B6-AF6F-7E44-3B8FD7B2E8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51A4FA-B867-46FD-31D7-810F0C1BD7B0}"/>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3200653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5D8E6-54F6-DC1C-787B-55EF6D838EF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7708380-B8BD-5D78-6052-2BDA59918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9884BC2-1FB9-ADD6-0A1E-60D09258C440}"/>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F1D7BB8B-6E47-1FE7-0B0C-689C42CCC7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D23D27-9546-1E71-A38D-22DC7D85FEE8}"/>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1222451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402BEC-154F-F8FD-92D0-EC7AA88EBE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626EE9-56C0-2F83-6CB5-1EDB8E70650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7A9F716-508F-DFBC-DFB8-BAD88D980E0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7178DB5-F687-63C3-B904-99E5912985A1}"/>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6" name="Espace réservé du pied de page 5">
            <a:extLst>
              <a:ext uri="{FF2B5EF4-FFF2-40B4-BE49-F238E27FC236}">
                <a16:creationId xmlns:a16="http://schemas.microsoft.com/office/drawing/2014/main" id="{5C41D133-F593-BFCD-AC02-317E2F0343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48894C-2F83-65F9-9203-B9DB235DE847}"/>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655540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8F3E84-99B5-C397-1C3E-B7A914EBA50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BFE5B4F-6AFC-8ECF-2905-9F915B7FC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8B01696-FFAF-6CDC-D0BD-EB490945513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786DBFF-25C4-3FD9-B3F4-DC053F4B8E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F1A400E-4030-229C-7EF9-80FA0B0990C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396C7D5-9C11-C6F4-314A-29BF7A4D1501}"/>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8" name="Espace réservé du pied de page 7">
            <a:extLst>
              <a:ext uri="{FF2B5EF4-FFF2-40B4-BE49-F238E27FC236}">
                <a16:creationId xmlns:a16="http://schemas.microsoft.com/office/drawing/2014/main" id="{F4D76713-F0EB-F023-C120-2F807476C3D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D59D973-7CD1-653E-095D-239FF615A861}"/>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399423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‹N°›</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1959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90E83A-74D5-1DAE-F333-AEF84283B1D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B0422F8-66A7-C45C-63FD-3BD2AACFA793}"/>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4" name="Espace réservé du pied de page 3">
            <a:extLst>
              <a:ext uri="{FF2B5EF4-FFF2-40B4-BE49-F238E27FC236}">
                <a16:creationId xmlns:a16="http://schemas.microsoft.com/office/drawing/2014/main" id="{8808A21D-A1AF-A7DF-B2BD-78DDC31485A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C51D6B3-52B2-3141-FC9A-AED5BB42E30B}"/>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937009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6D9AC5F-1373-2857-4944-AA8FDA344733}"/>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3" name="Espace réservé du pied de page 2">
            <a:extLst>
              <a:ext uri="{FF2B5EF4-FFF2-40B4-BE49-F238E27FC236}">
                <a16:creationId xmlns:a16="http://schemas.microsoft.com/office/drawing/2014/main" id="{18882A36-1DDF-5026-A65A-7EA0915F07D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66A8C62-E06F-2840-64B2-8B1899683D7B}"/>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4227368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66FA6-8DDF-BADA-F4C6-01A5C6EA60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6FF4A31-87F4-F23D-838A-00DE41EF48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9618A8B-2113-D07B-4496-B4B2BBC6A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9C2DE9-FB0D-4AD9-8DE5-A5CEC399B7D0}"/>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6" name="Espace réservé du pied de page 5">
            <a:extLst>
              <a:ext uri="{FF2B5EF4-FFF2-40B4-BE49-F238E27FC236}">
                <a16:creationId xmlns:a16="http://schemas.microsoft.com/office/drawing/2014/main" id="{BB246CC2-93E4-6AB8-4C0F-6A6A885703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7BFCCC-F54F-E23F-0A1A-29E97F962D3C}"/>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3715045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80F63-6FF6-CF9C-1093-32DE3B36620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FACEC8E-454F-0970-4A77-DE7A5107DE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1122A2A-D57E-3D50-1C40-F9505F665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14416C-F498-2E29-6FC6-11EC212048F2}"/>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6" name="Espace réservé du pied de page 5">
            <a:extLst>
              <a:ext uri="{FF2B5EF4-FFF2-40B4-BE49-F238E27FC236}">
                <a16:creationId xmlns:a16="http://schemas.microsoft.com/office/drawing/2014/main" id="{28FC361A-41DB-CA37-95F4-ED348309BC9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FB95F5-DA7B-F294-3F3E-70249BF8D47D}"/>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1792288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94CF8B-BF03-CD81-1D47-29BD8273D09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6A365FB-631F-1637-DCD0-778C215A96C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B1D244-487A-94F6-DCF9-4741B71C8837}"/>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5AB06677-17F2-C9BB-08AE-09A1DD795B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197CF2-87E5-5F20-CF07-3D00F7465414}"/>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586801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BCFEA55-A6F7-3E49-5D7B-D1B5BBB56D1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C9EACAF-8E06-299B-FCA7-1D662883653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B6DA65-5366-500F-2DD0-B6A4740B623F}"/>
              </a:ext>
            </a:extLst>
          </p:cNvPr>
          <p:cNvSpPr>
            <a:spLocks noGrp="1"/>
          </p:cNvSpPr>
          <p:nvPr>
            <p:ph type="dt" sz="half" idx="10"/>
          </p:nvPr>
        </p:nvSpPr>
        <p:spPr/>
        <p:txBody>
          <a:bodyPr/>
          <a:lstStyle/>
          <a:p>
            <a:fld id="{6735FFE9-ABCA-4ED7-99AD-768F0D5FBC52}"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5CD3A237-EE7C-D78A-73CF-CB61E43CC2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FB3C7A-CF6A-02B4-9443-7E3575D5C40D}"/>
              </a:ext>
            </a:extLst>
          </p:cNvPr>
          <p:cNvSpPr>
            <a:spLocks noGrp="1"/>
          </p:cNvSpPr>
          <p:nvPr>
            <p:ph type="sldNum" sz="quarter" idx="12"/>
          </p:nvPr>
        </p:nvSpPr>
        <p:spPr/>
        <p:txBody>
          <a:bodyPr/>
          <a:lstStyle/>
          <a:p>
            <a:fld id="{1D390FAB-7CF7-4DFD-9EE2-EC6C54AAD65F}" type="slidenum">
              <a:rPr lang="fr-FR" smtClean="0"/>
              <a:t>‹N°›</a:t>
            </a:fld>
            <a:endParaRPr lang="fr-FR"/>
          </a:p>
        </p:txBody>
      </p:sp>
    </p:spTree>
    <p:extLst>
      <p:ext uri="{BB962C8B-B14F-4D97-AF65-F5344CB8AC3E}">
        <p14:creationId xmlns:p14="http://schemas.microsoft.com/office/powerpoint/2010/main" val="783021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12095" y="326458"/>
            <a:ext cx="11367012" cy="429272"/>
          </a:xfrm>
          <a:prstGeom prst="rect">
            <a:avLst/>
          </a:prstGeom>
        </p:spPr>
      </p:pic>
      <p:pic>
        <p:nvPicPr>
          <p:cNvPr id="17" name="bg object 17"/>
          <p:cNvPicPr/>
          <p:nvPr/>
        </p:nvPicPr>
        <p:blipFill>
          <a:blip r:embed="rId3" cstate="print"/>
          <a:stretch>
            <a:fillRect/>
          </a:stretch>
        </p:blipFill>
        <p:spPr>
          <a:xfrm>
            <a:off x="1064700" y="353221"/>
            <a:ext cx="1340526" cy="394020"/>
          </a:xfrm>
          <a:prstGeom prst="rect">
            <a:avLst/>
          </a:prstGeom>
        </p:spPr>
      </p:pic>
      <p:pic>
        <p:nvPicPr>
          <p:cNvPr id="18" name="bg object 18"/>
          <p:cNvPicPr/>
          <p:nvPr/>
        </p:nvPicPr>
        <p:blipFill>
          <a:blip r:embed="rId4" cstate="print"/>
          <a:stretch>
            <a:fillRect/>
          </a:stretch>
        </p:blipFill>
        <p:spPr>
          <a:xfrm>
            <a:off x="9896385" y="378684"/>
            <a:ext cx="818021" cy="32350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44307" y="626781"/>
            <a:ext cx="1223964" cy="453768"/>
          </a:xfrm>
          <a:prstGeom prst="rect">
            <a:avLst/>
          </a:prstGeom>
        </p:spPr>
      </p:pic>
      <p:pic>
        <p:nvPicPr>
          <p:cNvPr id="17" name="bg object 17"/>
          <p:cNvPicPr/>
          <p:nvPr/>
        </p:nvPicPr>
        <p:blipFill>
          <a:blip r:embed="rId3" cstate="print"/>
          <a:stretch>
            <a:fillRect/>
          </a:stretch>
        </p:blipFill>
        <p:spPr>
          <a:xfrm>
            <a:off x="10106950" y="586301"/>
            <a:ext cx="1316721" cy="508608"/>
          </a:xfrm>
          <a:prstGeom prst="rect">
            <a:avLst/>
          </a:prstGeom>
        </p:spPr>
      </p:pic>
      <p:sp>
        <p:nvSpPr>
          <p:cNvPr id="2" name="Holder 2"/>
          <p:cNvSpPr>
            <a:spLocks noGrp="1"/>
          </p:cNvSpPr>
          <p:nvPr>
            <p:ph type="title"/>
          </p:nvPr>
        </p:nvSpPr>
        <p:spPr/>
        <p:txBody>
          <a:bodyPr lIns="0" tIns="0" rIns="0" bIns="0"/>
          <a:lstStyle>
            <a:lvl1pPr>
              <a:defRPr sz="2358" b="0" i="0">
                <a:solidFill>
                  <a:srgbClr val="3F89A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144307" y="626781"/>
            <a:ext cx="1223964" cy="453768"/>
          </a:xfrm>
          <a:prstGeom prst="rect">
            <a:avLst/>
          </a:prstGeom>
        </p:spPr>
      </p:pic>
      <p:pic>
        <p:nvPicPr>
          <p:cNvPr id="17" name="bg object 17"/>
          <p:cNvPicPr/>
          <p:nvPr/>
        </p:nvPicPr>
        <p:blipFill>
          <a:blip r:embed="rId3" cstate="print"/>
          <a:stretch>
            <a:fillRect/>
          </a:stretch>
        </p:blipFill>
        <p:spPr>
          <a:xfrm>
            <a:off x="10106950" y="586301"/>
            <a:ext cx="1316721" cy="508608"/>
          </a:xfrm>
          <a:prstGeom prst="rect">
            <a:avLst/>
          </a:prstGeom>
        </p:spPr>
      </p:pic>
      <p:sp>
        <p:nvSpPr>
          <p:cNvPr id="2" name="Holder 2"/>
          <p:cNvSpPr>
            <a:spLocks noGrp="1"/>
          </p:cNvSpPr>
          <p:nvPr>
            <p:ph type="ctrTitle"/>
          </p:nvPr>
        </p:nvSpPr>
        <p:spPr>
          <a:xfrm>
            <a:off x="6317555" y="1937057"/>
            <a:ext cx="781910" cy="686375"/>
          </a:xfrm>
          <a:prstGeom prst="rect">
            <a:avLst/>
          </a:prstGeom>
        </p:spPr>
        <p:txBody>
          <a:bodyPr wrap="square" lIns="0" tIns="0" rIns="0" bIns="0">
            <a:spAutoFit/>
          </a:bodyPr>
          <a:lstStyle>
            <a:lvl1pPr>
              <a:defRPr sz="2358" b="0" i="0">
                <a:solidFill>
                  <a:srgbClr val="3F89A1"/>
                </a:solidFill>
                <a:latin typeface="Arial MT"/>
                <a:cs typeface="Arial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358" b="0" i="0">
                <a:solidFill>
                  <a:schemeClr val="bg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8" b="0" i="0">
                <a:solidFill>
                  <a:srgbClr val="3F89A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sz="2358" b="0" i="0">
                <a:solidFill>
                  <a:schemeClr val="bg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‹N°›</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618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defRPr sz="1867" b="0" i="0">
                <a:solidFill>
                  <a:schemeClr val="tx1"/>
                </a:solidFill>
                <a:latin typeface="Arial MT"/>
                <a:cs typeface="Arial MT"/>
              </a:defRPr>
            </a:lvl1pPr>
          </a:lstStyle>
          <a:p>
            <a:pPr marL="50799">
              <a:lnSpc>
                <a:spcPts val="2193"/>
              </a:lnSpc>
            </a:pPr>
            <a:fld id="{81D60167-4931-47E6-BA6A-407CBD079E47}" type="slidenum">
              <a:rPr lang="fr-FR" smtClean="0"/>
              <a:pPr marL="50799">
                <a:lnSpc>
                  <a:spcPts val="2193"/>
                </a:lnSpc>
              </a:pPr>
              <a:t>‹N°›</a:t>
            </a:fld>
            <a:endParaRPr lang="fr-FR" dirty="0"/>
          </a:p>
        </p:txBody>
      </p:sp>
    </p:spTree>
    <p:extLst>
      <p:ext uri="{BB962C8B-B14F-4D97-AF65-F5344CB8AC3E}">
        <p14:creationId xmlns:p14="http://schemas.microsoft.com/office/powerpoint/2010/main" val="853736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57365" y="633112"/>
            <a:ext cx="10077267" cy="615553"/>
          </a:xfrm>
        </p:spPr>
        <p:txBody>
          <a:bodyPr lIns="0" tIns="0" rIns="0" bIns="0"/>
          <a:lstStyle>
            <a:lvl1pPr>
              <a:defRPr sz="4000" b="0" i="0">
                <a:solidFill>
                  <a:srgbClr val="455A64"/>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defRPr sz="1867" b="0" i="0">
                <a:solidFill>
                  <a:schemeClr val="tx1"/>
                </a:solidFill>
                <a:latin typeface="Arial MT"/>
                <a:cs typeface="Arial MT"/>
              </a:defRPr>
            </a:lvl1pPr>
          </a:lstStyle>
          <a:p>
            <a:pPr marL="50799">
              <a:lnSpc>
                <a:spcPts val="2193"/>
              </a:lnSpc>
            </a:pPr>
            <a:fld id="{81D60167-4931-47E6-BA6A-407CBD079E47}" type="slidenum">
              <a:rPr lang="fr-FR" smtClean="0"/>
              <a:pPr marL="50799">
                <a:lnSpc>
                  <a:spcPts val="2193"/>
                </a:lnSpc>
              </a:pPr>
              <a:t>‹N°›</a:t>
            </a:fld>
            <a:endParaRPr lang="fr-FR" dirty="0"/>
          </a:p>
        </p:txBody>
      </p:sp>
    </p:spTree>
    <p:extLst>
      <p:ext uri="{BB962C8B-B14F-4D97-AF65-F5344CB8AC3E}">
        <p14:creationId xmlns:p14="http://schemas.microsoft.com/office/powerpoint/2010/main" val="2819262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57365" y="633112"/>
            <a:ext cx="10077267" cy="615553"/>
          </a:xfrm>
        </p:spPr>
        <p:txBody>
          <a:bodyPr lIns="0" tIns="0" rIns="0" bIns="0"/>
          <a:lstStyle>
            <a:lvl1pPr>
              <a:defRPr sz="4000" b="0" i="0">
                <a:solidFill>
                  <a:srgbClr val="455A64"/>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7" name="Holder 7"/>
          <p:cNvSpPr>
            <a:spLocks noGrp="1"/>
          </p:cNvSpPr>
          <p:nvPr>
            <p:ph type="sldNum" sz="quarter" idx="7"/>
          </p:nvPr>
        </p:nvSpPr>
        <p:spPr/>
        <p:txBody>
          <a:bodyPr lIns="0" tIns="0" rIns="0" bIns="0"/>
          <a:lstStyle>
            <a:lvl1pPr>
              <a:defRPr sz="1867" b="0" i="0">
                <a:solidFill>
                  <a:schemeClr val="tx1"/>
                </a:solidFill>
                <a:latin typeface="Arial MT"/>
                <a:cs typeface="Arial MT"/>
              </a:defRPr>
            </a:lvl1pPr>
          </a:lstStyle>
          <a:p>
            <a:pPr marL="50799">
              <a:lnSpc>
                <a:spcPts val="2193"/>
              </a:lnSpc>
            </a:pPr>
            <a:fld id="{81D60167-4931-47E6-BA6A-407CBD079E47}" type="slidenum">
              <a:rPr lang="fr-FR" smtClean="0"/>
              <a:pPr marL="50799">
                <a:lnSpc>
                  <a:spcPts val="2193"/>
                </a:lnSpc>
              </a:pPr>
              <a:t>‹N°›</a:t>
            </a:fld>
            <a:endParaRPr lang="fr-FR" dirty="0"/>
          </a:p>
        </p:txBody>
      </p:sp>
    </p:spTree>
    <p:extLst>
      <p:ext uri="{BB962C8B-B14F-4D97-AF65-F5344CB8AC3E}">
        <p14:creationId xmlns:p14="http://schemas.microsoft.com/office/powerpoint/2010/main" val="3183890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57365" y="633112"/>
            <a:ext cx="10077267" cy="615553"/>
          </a:xfrm>
        </p:spPr>
        <p:txBody>
          <a:bodyPr lIns="0" tIns="0" rIns="0" bIns="0"/>
          <a:lstStyle>
            <a:lvl1pPr>
              <a:defRPr sz="4000" b="0" i="0">
                <a:solidFill>
                  <a:srgbClr val="455A64"/>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5" name="Holder 5"/>
          <p:cNvSpPr>
            <a:spLocks noGrp="1"/>
          </p:cNvSpPr>
          <p:nvPr>
            <p:ph type="sldNum" sz="quarter" idx="7"/>
          </p:nvPr>
        </p:nvSpPr>
        <p:spPr/>
        <p:txBody>
          <a:bodyPr lIns="0" tIns="0" rIns="0" bIns="0"/>
          <a:lstStyle>
            <a:lvl1pPr>
              <a:defRPr sz="1867" b="0" i="0">
                <a:solidFill>
                  <a:schemeClr val="tx1"/>
                </a:solidFill>
                <a:latin typeface="Arial MT"/>
                <a:cs typeface="Arial MT"/>
              </a:defRPr>
            </a:lvl1pPr>
          </a:lstStyle>
          <a:p>
            <a:pPr marL="50799">
              <a:lnSpc>
                <a:spcPts val="2193"/>
              </a:lnSpc>
            </a:pPr>
            <a:fld id="{81D60167-4931-47E6-BA6A-407CBD079E47}" type="slidenum">
              <a:rPr lang="fr-FR" smtClean="0"/>
              <a:pPr marL="50799">
                <a:lnSpc>
                  <a:spcPts val="2193"/>
                </a:lnSpc>
              </a:pPr>
              <a:t>‹N°›</a:t>
            </a:fld>
            <a:endParaRPr lang="fr-FR" dirty="0"/>
          </a:p>
        </p:txBody>
      </p:sp>
    </p:spTree>
    <p:extLst>
      <p:ext uri="{BB962C8B-B14F-4D97-AF65-F5344CB8AC3E}">
        <p14:creationId xmlns:p14="http://schemas.microsoft.com/office/powerpoint/2010/main" val="273557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4" name="Holder 4"/>
          <p:cNvSpPr>
            <a:spLocks noGrp="1"/>
          </p:cNvSpPr>
          <p:nvPr>
            <p:ph type="sldNum" sz="quarter" idx="7"/>
          </p:nvPr>
        </p:nvSpPr>
        <p:spPr/>
        <p:txBody>
          <a:bodyPr lIns="0" tIns="0" rIns="0" bIns="0"/>
          <a:lstStyle>
            <a:lvl1pPr>
              <a:defRPr sz="1867" b="0" i="0">
                <a:solidFill>
                  <a:schemeClr val="tx1"/>
                </a:solidFill>
                <a:latin typeface="Arial MT"/>
                <a:cs typeface="Arial MT"/>
              </a:defRPr>
            </a:lvl1pPr>
          </a:lstStyle>
          <a:p>
            <a:pPr marL="50799">
              <a:lnSpc>
                <a:spcPts val="2193"/>
              </a:lnSpc>
            </a:pPr>
            <a:fld id="{81D60167-4931-47E6-BA6A-407CBD079E47}" type="slidenum">
              <a:rPr lang="fr-FR" smtClean="0"/>
              <a:pPr marL="50799">
                <a:lnSpc>
                  <a:spcPts val="2193"/>
                </a:lnSpc>
              </a:pPr>
              <a:t>‹N°›</a:t>
            </a:fld>
            <a:endParaRPr lang="fr-FR" dirty="0"/>
          </a:p>
        </p:txBody>
      </p:sp>
    </p:spTree>
    <p:extLst>
      <p:ext uri="{BB962C8B-B14F-4D97-AF65-F5344CB8AC3E}">
        <p14:creationId xmlns:p14="http://schemas.microsoft.com/office/powerpoint/2010/main" val="3982910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380B0404-A2AE-4171-BFA6-2216316B418D}"/>
              </a:ext>
            </a:extLst>
          </p:cNvPr>
          <p:cNvSpPr/>
          <p:nvPr userDrawn="1"/>
        </p:nvSpPr>
        <p:spPr>
          <a:xfrm>
            <a:off x="469901" y="889687"/>
            <a:ext cx="4841876" cy="5078626"/>
          </a:xfrm>
          <a:prstGeom prst="roundRect">
            <a:avLst>
              <a:gd name="adj" fmla="val 1181"/>
            </a:avLst>
          </a:prstGeom>
          <a:solidFill>
            <a:schemeClr val="bg1"/>
          </a:solidFill>
          <a:ln>
            <a:noFill/>
          </a:ln>
          <a:effectLst>
            <a:outerShdw blurRad="152400" algn="ctr" rotWithShape="0">
              <a:schemeClr val="accent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dirty="0">
              <a:solidFill>
                <a:prstClr val="white"/>
              </a:solidFill>
            </a:endParaRPr>
          </a:p>
        </p:txBody>
      </p:sp>
      <p:sp>
        <p:nvSpPr>
          <p:cNvPr id="2" name="Titre 1">
            <a:extLst>
              <a:ext uri="{FF2B5EF4-FFF2-40B4-BE49-F238E27FC236}">
                <a16:creationId xmlns:a16="http://schemas.microsoft.com/office/drawing/2014/main" id="{493C5DCB-129C-417B-BD01-6403B98BE7C3}"/>
              </a:ext>
            </a:extLst>
          </p:cNvPr>
          <p:cNvSpPr>
            <a:spLocks noGrp="1"/>
          </p:cNvSpPr>
          <p:nvPr>
            <p:ph type="ctrTitle"/>
          </p:nvPr>
        </p:nvSpPr>
        <p:spPr>
          <a:xfrm>
            <a:off x="770403" y="2181600"/>
            <a:ext cx="4359600" cy="1386000"/>
          </a:xfrm>
        </p:spPr>
        <p:txBody>
          <a:bodyPr anchor="b">
            <a:normAutofit/>
          </a:bodyPr>
          <a:lstStyle>
            <a:lvl1pPr algn="l">
              <a:defRPr lang="fr-FR" sz="5001" kern="1200" spc="-80" smtClean="0">
                <a:solidFill>
                  <a:schemeClr val="accent1"/>
                </a:solidFill>
                <a:latin typeface="Arial" panose="020B0604020202020204" pitchFamily="34" charset="0"/>
                <a:ea typeface="+mn-ea"/>
                <a:cs typeface="Arial" panose="020B0604020202020204" pitchFamily="34" charset="0"/>
              </a:defRPr>
            </a:lvl1pPr>
          </a:lstStyle>
          <a:p>
            <a:r>
              <a:rPr lang="fr-FR"/>
              <a:t>Modifiez le style du titre</a:t>
            </a:r>
          </a:p>
        </p:txBody>
      </p:sp>
      <p:sp>
        <p:nvSpPr>
          <p:cNvPr id="3" name="Sous-titre 2">
            <a:extLst>
              <a:ext uri="{FF2B5EF4-FFF2-40B4-BE49-F238E27FC236}">
                <a16:creationId xmlns:a16="http://schemas.microsoft.com/office/drawing/2014/main" id="{1B484E0C-6165-4F83-BFC2-8F14C26BA396}"/>
              </a:ext>
            </a:extLst>
          </p:cNvPr>
          <p:cNvSpPr>
            <a:spLocks noGrp="1"/>
          </p:cNvSpPr>
          <p:nvPr>
            <p:ph type="subTitle" idx="1" hasCustomPrompt="1"/>
          </p:nvPr>
        </p:nvSpPr>
        <p:spPr>
          <a:xfrm>
            <a:off x="770403" y="3744000"/>
            <a:ext cx="4359600" cy="1386000"/>
          </a:xfrm>
        </p:spPr>
        <p:txBody>
          <a:bodyPr>
            <a:normAutofit/>
          </a:bodyPr>
          <a:lstStyle>
            <a:lvl1pPr marL="0" indent="0" algn="l">
              <a:lnSpc>
                <a:spcPct val="90000"/>
              </a:lnSpc>
              <a:buNone/>
              <a:defRPr kumimoji="0" lang="en-US" sz="2000" b="0"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a:t>Sous-titre de votre présentation ou entité</a:t>
            </a:r>
          </a:p>
        </p:txBody>
      </p:sp>
      <p:pic>
        <p:nvPicPr>
          <p:cNvPr id="15" name="Graphique 14">
            <a:extLst>
              <a:ext uri="{FF2B5EF4-FFF2-40B4-BE49-F238E27FC236}">
                <a16:creationId xmlns:a16="http://schemas.microsoft.com/office/drawing/2014/main" id="{757286D3-8D72-4338-852F-9C1622B3E3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09988" y="5309936"/>
            <a:ext cx="1800738" cy="399556"/>
          </a:xfrm>
          <a:prstGeom prst="rect">
            <a:avLst/>
          </a:prstGeom>
        </p:spPr>
      </p:pic>
      <p:pic>
        <p:nvPicPr>
          <p:cNvPr id="16" name="Graphique 15">
            <a:extLst>
              <a:ext uri="{FF2B5EF4-FFF2-40B4-BE49-F238E27FC236}">
                <a16:creationId xmlns:a16="http://schemas.microsoft.com/office/drawing/2014/main" id="{2C1B6055-FF21-4B32-8F73-A4D841EF0A0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3165" y="1144415"/>
            <a:ext cx="1607572" cy="397749"/>
          </a:xfrm>
          <a:prstGeom prst="rect">
            <a:avLst/>
          </a:prstGeom>
        </p:spPr>
      </p:pic>
    </p:spTree>
    <p:extLst>
      <p:ext uri="{BB962C8B-B14F-4D97-AF65-F5344CB8AC3E}">
        <p14:creationId xmlns:p14="http://schemas.microsoft.com/office/powerpoint/2010/main" val="4072599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6E467B-9E65-429F-9386-E709D5C957A1}"/>
              </a:ext>
            </a:extLst>
          </p:cNvPr>
          <p:cNvSpPr>
            <a:spLocks noGrp="1"/>
          </p:cNvSpPr>
          <p:nvPr>
            <p:ph idx="1"/>
          </p:nvPr>
        </p:nvSpPr>
        <p:spPr>
          <a:xfrm>
            <a:off x="474053" y="1594886"/>
            <a:ext cx="11248046" cy="4691615"/>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buFont typeface="Arial" panose="020B0604020202020204" pitchFamily="34" charset="0"/>
              <a:buChar char="□"/>
              <a:defRPr sz="1100" b="0" i="0" cap="none" baseline="0">
                <a:solidFill>
                  <a:schemeClr val="tx1"/>
                </a:solidFill>
              </a:defRPr>
            </a:lvl6pPr>
            <a:lvl7pPr marL="1620040" indent="-180004">
              <a:buFontTx/>
              <a:buBlip>
                <a:blip r:embed="rId4"/>
              </a:buBlip>
              <a:defRPr sz="1051" b="0" i="0" cap="none" baseline="0">
                <a:solidFill>
                  <a:schemeClr val="tx2"/>
                </a:solidFill>
              </a:defRPr>
            </a:lvl7pPr>
            <a:lvl8pPr marL="1800046" indent="-180004">
              <a:buFont typeface="Wingdings" panose="05000000000000000000" pitchFamily="2" charset="2"/>
              <a:buChar char="§"/>
              <a:defRPr sz="1001" b="0" i="0" cap="none" baseline="0">
                <a:solidFill>
                  <a:schemeClr val="tx2"/>
                </a:solidFill>
              </a:defRPr>
            </a:lvl8pPr>
            <a:lvl9pPr marL="1980050" indent="-180004">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7" name="Espace réservé du pied de page 6">
            <a:extLst>
              <a:ext uri="{FF2B5EF4-FFF2-40B4-BE49-F238E27FC236}">
                <a16:creationId xmlns:a16="http://schemas.microsoft.com/office/drawing/2014/main" id="{E317BEA9-8626-4D58-9089-9507A535BD70}"/>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8" name="Espace réservé du numéro de diapositive 7">
            <a:extLst>
              <a:ext uri="{FF2B5EF4-FFF2-40B4-BE49-F238E27FC236}">
                <a16:creationId xmlns:a16="http://schemas.microsoft.com/office/drawing/2014/main" id="{0E48E53F-73A0-48F7-A9C2-C274A4A6BD1D}"/>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sp>
        <p:nvSpPr>
          <p:cNvPr id="9" name="Titre 8">
            <a:extLst>
              <a:ext uri="{FF2B5EF4-FFF2-40B4-BE49-F238E27FC236}">
                <a16:creationId xmlns:a16="http://schemas.microsoft.com/office/drawing/2014/main" id="{C9F0B456-8584-4975-9A3E-260612BF5B0F}"/>
              </a:ext>
            </a:extLst>
          </p:cNvPr>
          <p:cNvSpPr>
            <a:spLocks noGrp="1"/>
          </p:cNvSpPr>
          <p:nvPr>
            <p:ph type="title"/>
          </p:nvPr>
        </p:nvSpPr>
        <p:spPr>
          <a:xfrm>
            <a:off x="474053" y="385527"/>
            <a:ext cx="11248046" cy="609398"/>
          </a:xfrm>
        </p:spPr>
        <p:txBody>
          <a:bodyPr/>
          <a:lstStyle/>
          <a:p>
            <a:r>
              <a:rPr lang="fr-FR"/>
              <a:t>Modifiez le style du titre</a:t>
            </a:r>
          </a:p>
        </p:txBody>
      </p:sp>
      <p:cxnSp>
        <p:nvCxnSpPr>
          <p:cNvPr id="10" name="Connecteur droit 9">
            <a:extLst>
              <a:ext uri="{FF2B5EF4-FFF2-40B4-BE49-F238E27FC236}">
                <a16:creationId xmlns:a16="http://schemas.microsoft.com/office/drawing/2014/main" id="{D619B167-A162-451F-BC4A-A2C91B8DA1E6}"/>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276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3585ACD4-C32E-4C91-8BC5-74303AA81AE4}"/>
              </a:ext>
            </a:extLst>
          </p:cNvPr>
          <p:cNvSpPr/>
          <p:nvPr userDrawn="1"/>
        </p:nvSpPr>
        <p:spPr>
          <a:xfrm>
            <a:off x="0" y="0"/>
            <a:ext cx="3375026"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2" name="Titre 1">
            <a:extLst>
              <a:ext uri="{FF2B5EF4-FFF2-40B4-BE49-F238E27FC236}">
                <a16:creationId xmlns:a16="http://schemas.microsoft.com/office/drawing/2014/main" id="{7710E06F-D17B-409C-B71B-C14F0458D5B0}"/>
              </a:ext>
            </a:extLst>
          </p:cNvPr>
          <p:cNvSpPr>
            <a:spLocks noGrp="1"/>
          </p:cNvSpPr>
          <p:nvPr>
            <p:ph type="title"/>
          </p:nvPr>
        </p:nvSpPr>
        <p:spPr>
          <a:xfrm>
            <a:off x="3975100" y="279402"/>
            <a:ext cx="7747001" cy="3284903"/>
          </a:xfrm>
        </p:spPr>
        <p:txBody>
          <a:bodyPr anchor="b">
            <a:normAutofit/>
          </a:bodyPr>
          <a:lstStyle>
            <a:lvl1pPr>
              <a:defRPr kumimoji="0" lang="fr-FR" sz="4400" b="0" i="0" u="none" strike="noStrike" kern="1200" cap="none" spc="-80" normalizeH="0" baseline="0" smtClean="0">
                <a:ln>
                  <a:noFill/>
                </a:ln>
                <a:solidFill>
                  <a:srgbClr val="4B4B4B"/>
                </a:solidFill>
                <a:effectLst/>
                <a:uLnTx/>
                <a:uFillTx/>
                <a:latin typeface="Arial" panose="020B0604020202020204" pitchFamily="34" charset="0"/>
                <a:ea typeface="+mn-ea"/>
                <a:cs typeface="Arial" panose="020B0604020202020204" pitchFamily="34" charset="0"/>
              </a:defRPr>
            </a:lvl1pPr>
          </a:lstStyle>
          <a:p>
            <a:r>
              <a:rPr lang="fr-FR"/>
              <a:t>Modifiez le style du titre</a:t>
            </a:r>
          </a:p>
        </p:txBody>
      </p:sp>
      <p:sp>
        <p:nvSpPr>
          <p:cNvPr id="3" name="Espace réservé du texte 2">
            <a:extLst>
              <a:ext uri="{FF2B5EF4-FFF2-40B4-BE49-F238E27FC236}">
                <a16:creationId xmlns:a16="http://schemas.microsoft.com/office/drawing/2014/main" id="{5C1BABAF-12D3-4E38-A635-DF1549D7BAC3}"/>
              </a:ext>
            </a:extLst>
          </p:cNvPr>
          <p:cNvSpPr>
            <a:spLocks noGrp="1"/>
          </p:cNvSpPr>
          <p:nvPr>
            <p:ph type="body" idx="1"/>
          </p:nvPr>
        </p:nvSpPr>
        <p:spPr>
          <a:xfrm>
            <a:off x="3975100" y="4130302"/>
            <a:ext cx="7747001" cy="2156197"/>
          </a:xfrm>
        </p:spPr>
        <p:txBody>
          <a:bodyPr>
            <a:normAutofit/>
          </a:bodyPr>
          <a:lstStyle>
            <a:lvl1pPr marL="0" indent="0">
              <a:buNone/>
              <a:defRPr kumimoji="0" lang="fr-FR" sz="1801" b="0" i="0" u="none" strike="noStrike" kern="1200" cap="none" spc="-41" normalizeH="0" baseline="0" dirty="0" smtClean="0">
                <a:ln>
                  <a:noFill/>
                </a:ln>
                <a:solidFill>
                  <a:srgbClr val="4B4B4B"/>
                </a:solidFill>
                <a:effectLst/>
                <a:uLnTx/>
                <a:uFillTx/>
                <a:latin typeface="Arial" panose="020B0604020202020204" pitchFamily="34" charset="0"/>
                <a:ea typeface="+mn-ea"/>
                <a:cs typeface="Arial" panose="020B0604020202020204" pitchFamily="34"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Cliquez pour modifier les styles du texte du masque</a:t>
            </a:r>
          </a:p>
        </p:txBody>
      </p:sp>
      <p:sp>
        <p:nvSpPr>
          <p:cNvPr id="7" name="Espace réservé du pied de page 6">
            <a:extLst>
              <a:ext uri="{FF2B5EF4-FFF2-40B4-BE49-F238E27FC236}">
                <a16:creationId xmlns:a16="http://schemas.microsoft.com/office/drawing/2014/main" id="{F4B2C4BE-5739-482A-9994-49505816CA57}"/>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8" name="Espace réservé du numéro de diapositive 7">
            <a:extLst>
              <a:ext uri="{FF2B5EF4-FFF2-40B4-BE49-F238E27FC236}">
                <a16:creationId xmlns:a16="http://schemas.microsoft.com/office/drawing/2014/main" id="{10958BCE-D542-46D7-8226-0084714BF6FA}"/>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cxnSp>
        <p:nvCxnSpPr>
          <p:cNvPr id="10" name="Connecteur droit 9">
            <a:extLst>
              <a:ext uri="{FF2B5EF4-FFF2-40B4-BE49-F238E27FC236}">
                <a16:creationId xmlns:a16="http://schemas.microsoft.com/office/drawing/2014/main" id="{7DC46EAA-42B1-4AA8-BB5E-016A124A1DD0}"/>
              </a:ext>
            </a:extLst>
          </p:cNvPr>
          <p:cNvCxnSpPr/>
          <p:nvPr userDrawn="1"/>
        </p:nvCxnSpPr>
        <p:spPr>
          <a:xfrm>
            <a:off x="3979254" y="374015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341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EFDAA-AC33-47BC-8B73-FAFA63EA9B70}"/>
              </a:ext>
            </a:extLst>
          </p:cNvPr>
          <p:cNvSpPr>
            <a:spLocks noGrp="1"/>
          </p:cNvSpPr>
          <p:nvPr>
            <p:ph type="title"/>
          </p:nvPr>
        </p:nvSpPr>
        <p:spPr/>
        <p:txBody>
          <a:bodyPr>
            <a:normAutofit/>
          </a:bodyPr>
          <a:lstStyle/>
          <a:p>
            <a:r>
              <a:rPr lang="fr-FR"/>
              <a:t>Modifiez le style du titre</a:t>
            </a:r>
          </a:p>
        </p:txBody>
      </p:sp>
      <p:sp>
        <p:nvSpPr>
          <p:cNvPr id="3" name="Espace réservé du contenu 2">
            <a:extLst>
              <a:ext uri="{FF2B5EF4-FFF2-40B4-BE49-F238E27FC236}">
                <a16:creationId xmlns:a16="http://schemas.microsoft.com/office/drawing/2014/main" id="{22A4B152-26ED-4285-8F8E-52903BD9D6DA}"/>
              </a:ext>
            </a:extLst>
          </p:cNvPr>
          <p:cNvSpPr>
            <a:spLocks noGrp="1"/>
          </p:cNvSpPr>
          <p:nvPr>
            <p:ph sz="half" idx="1"/>
          </p:nvPr>
        </p:nvSpPr>
        <p:spPr>
          <a:xfrm>
            <a:off x="474052" y="1594886"/>
            <a:ext cx="4842000" cy="4691615"/>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4" name="Espace réservé du contenu 3">
            <a:extLst>
              <a:ext uri="{FF2B5EF4-FFF2-40B4-BE49-F238E27FC236}">
                <a16:creationId xmlns:a16="http://schemas.microsoft.com/office/drawing/2014/main" id="{CEC8A69C-4FB0-4189-AD0A-09972E573F38}"/>
              </a:ext>
            </a:extLst>
          </p:cNvPr>
          <p:cNvSpPr>
            <a:spLocks noGrp="1"/>
          </p:cNvSpPr>
          <p:nvPr>
            <p:ph sz="half" idx="2"/>
          </p:nvPr>
        </p:nvSpPr>
        <p:spPr>
          <a:xfrm>
            <a:off x="6284303" y="1594886"/>
            <a:ext cx="4842000" cy="4691615"/>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8" name="Espace réservé du pied de page 7">
            <a:extLst>
              <a:ext uri="{FF2B5EF4-FFF2-40B4-BE49-F238E27FC236}">
                <a16:creationId xmlns:a16="http://schemas.microsoft.com/office/drawing/2014/main" id="{2793B9A2-A2B5-46A1-92D5-E1D35D3C73A8}"/>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9" name="Espace réservé du numéro de diapositive 8">
            <a:extLst>
              <a:ext uri="{FF2B5EF4-FFF2-40B4-BE49-F238E27FC236}">
                <a16:creationId xmlns:a16="http://schemas.microsoft.com/office/drawing/2014/main" id="{7BF9A649-707B-4CCE-A7B7-61CDF8E57BAF}"/>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cxnSp>
        <p:nvCxnSpPr>
          <p:cNvPr id="10" name="Connecteur droit 9">
            <a:extLst>
              <a:ext uri="{FF2B5EF4-FFF2-40B4-BE49-F238E27FC236}">
                <a16:creationId xmlns:a16="http://schemas.microsoft.com/office/drawing/2014/main" id="{79CEB328-CF46-475A-A3A3-C65D94FFF5C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020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E7B3F39-3554-4E76-A4AA-E21EC06071EA}"/>
              </a:ext>
            </a:extLst>
          </p:cNvPr>
          <p:cNvSpPr>
            <a:spLocks noGrp="1"/>
          </p:cNvSpPr>
          <p:nvPr>
            <p:ph type="body" idx="1"/>
          </p:nvPr>
        </p:nvSpPr>
        <p:spPr>
          <a:xfrm>
            <a:off x="475203" y="1477926"/>
            <a:ext cx="4842000" cy="793232"/>
          </a:xfrm>
        </p:spPr>
        <p:txBody>
          <a:bodyPr anchor="b">
            <a:normAutofit/>
          </a:bodyPr>
          <a:lstStyle>
            <a:lvl1pPr marL="0" indent="0">
              <a:spcAft>
                <a:spcPts val="0"/>
              </a:spcAft>
              <a:buNone/>
              <a:defRPr sz="2000" b="0"/>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BE14F2B-EE10-466B-A555-BAF9DAAD36AC}"/>
              </a:ext>
            </a:extLst>
          </p:cNvPr>
          <p:cNvSpPr>
            <a:spLocks noGrp="1"/>
          </p:cNvSpPr>
          <p:nvPr>
            <p:ph sz="half" idx="2"/>
          </p:nvPr>
        </p:nvSpPr>
        <p:spPr>
          <a:xfrm>
            <a:off x="475203" y="2505076"/>
            <a:ext cx="4842000" cy="3684588"/>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5" name="Espace réservé du texte 4">
            <a:extLst>
              <a:ext uri="{FF2B5EF4-FFF2-40B4-BE49-F238E27FC236}">
                <a16:creationId xmlns:a16="http://schemas.microsoft.com/office/drawing/2014/main" id="{0C340870-612C-4BD0-8D84-173430FDCB2D}"/>
              </a:ext>
            </a:extLst>
          </p:cNvPr>
          <p:cNvSpPr>
            <a:spLocks noGrp="1"/>
          </p:cNvSpPr>
          <p:nvPr>
            <p:ph type="body" sz="quarter" idx="3"/>
          </p:nvPr>
        </p:nvSpPr>
        <p:spPr>
          <a:xfrm>
            <a:off x="6285603" y="1477926"/>
            <a:ext cx="4842000" cy="793232"/>
          </a:xfrm>
        </p:spPr>
        <p:txBody>
          <a:bodyPr anchor="b">
            <a:normAutofit/>
          </a:bodyPr>
          <a:lstStyle>
            <a:lvl1pPr marL="0" indent="0">
              <a:spcAft>
                <a:spcPts val="0"/>
              </a:spcAft>
              <a:buNone/>
              <a:defRPr sz="2000" b="0"/>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6A25694-5628-436D-B838-7B02A60257B5}"/>
              </a:ext>
            </a:extLst>
          </p:cNvPr>
          <p:cNvSpPr>
            <a:spLocks noGrp="1"/>
          </p:cNvSpPr>
          <p:nvPr>
            <p:ph sz="quarter" idx="4"/>
          </p:nvPr>
        </p:nvSpPr>
        <p:spPr>
          <a:xfrm>
            <a:off x="6285603" y="2505076"/>
            <a:ext cx="4842000" cy="3684588"/>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10" name="Espace réservé du pied de page 9">
            <a:extLst>
              <a:ext uri="{FF2B5EF4-FFF2-40B4-BE49-F238E27FC236}">
                <a16:creationId xmlns:a16="http://schemas.microsoft.com/office/drawing/2014/main" id="{F3D4872C-5A2B-4A22-B5ED-0F567790F8DD}"/>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11" name="Espace réservé du numéro de diapositive 10">
            <a:extLst>
              <a:ext uri="{FF2B5EF4-FFF2-40B4-BE49-F238E27FC236}">
                <a16:creationId xmlns:a16="http://schemas.microsoft.com/office/drawing/2014/main" id="{2B171F3B-2774-4CAD-88CB-364326C4A8D2}"/>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sp>
        <p:nvSpPr>
          <p:cNvPr id="13" name="Titre 12">
            <a:extLst>
              <a:ext uri="{FF2B5EF4-FFF2-40B4-BE49-F238E27FC236}">
                <a16:creationId xmlns:a16="http://schemas.microsoft.com/office/drawing/2014/main" id="{DDB3021F-13FF-4794-846B-6683DEF08F4D}"/>
              </a:ext>
            </a:extLst>
          </p:cNvPr>
          <p:cNvSpPr>
            <a:spLocks noGrp="1"/>
          </p:cNvSpPr>
          <p:nvPr>
            <p:ph type="title"/>
          </p:nvPr>
        </p:nvSpPr>
        <p:spPr/>
        <p:txBody>
          <a:bodyPr>
            <a:normAutofit/>
          </a:bodyPr>
          <a:lstStyle/>
          <a:p>
            <a:r>
              <a:rPr lang="fr-FR"/>
              <a:t>Modifiez le style du titre</a:t>
            </a:r>
          </a:p>
        </p:txBody>
      </p:sp>
      <p:cxnSp>
        <p:nvCxnSpPr>
          <p:cNvPr id="14" name="Connecteur droit 13">
            <a:extLst>
              <a:ext uri="{FF2B5EF4-FFF2-40B4-BE49-F238E27FC236}">
                <a16:creationId xmlns:a16="http://schemas.microsoft.com/office/drawing/2014/main" id="{909BBFA9-1248-4413-8F02-9E2E63B09107}"/>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2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‹N°›</a:t>
            </a:fld>
            <a:endParaRPr lang="en-US" dirty="0"/>
          </a:p>
        </p:txBody>
      </p:sp>
    </p:spTree>
    <p:extLst>
      <p:ext uri="{BB962C8B-B14F-4D97-AF65-F5344CB8AC3E}">
        <p14:creationId xmlns:p14="http://schemas.microsoft.com/office/powerpoint/2010/main" val="2235234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925AD-F63E-4E98-94FF-23BE807B53AA}"/>
              </a:ext>
            </a:extLst>
          </p:cNvPr>
          <p:cNvSpPr>
            <a:spLocks noGrp="1"/>
          </p:cNvSpPr>
          <p:nvPr>
            <p:ph type="title"/>
          </p:nvPr>
        </p:nvSpPr>
        <p:spPr/>
        <p:txBody>
          <a:bodyPr>
            <a:normAutofit/>
          </a:bodyPr>
          <a:lstStyle/>
          <a:p>
            <a:r>
              <a:rPr lang="fr-FR"/>
              <a:t>Modifiez le style du titre</a:t>
            </a:r>
          </a:p>
        </p:txBody>
      </p:sp>
      <p:sp>
        <p:nvSpPr>
          <p:cNvPr id="6" name="Espace réservé du pied de page 5">
            <a:extLst>
              <a:ext uri="{FF2B5EF4-FFF2-40B4-BE49-F238E27FC236}">
                <a16:creationId xmlns:a16="http://schemas.microsoft.com/office/drawing/2014/main" id="{77E46DB7-988B-4DB1-82FB-D1289CC6BE61}"/>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7" name="Espace réservé du numéro de diapositive 6">
            <a:extLst>
              <a:ext uri="{FF2B5EF4-FFF2-40B4-BE49-F238E27FC236}">
                <a16:creationId xmlns:a16="http://schemas.microsoft.com/office/drawing/2014/main" id="{19EFFB5E-71CF-492C-B8E4-FB2720863EC2}"/>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cxnSp>
        <p:nvCxnSpPr>
          <p:cNvPr id="8" name="Connecteur droit 7">
            <a:extLst>
              <a:ext uri="{FF2B5EF4-FFF2-40B4-BE49-F238E27FC236}">
                <a16:creationId xmlns:a16="http://schemas.microsoft.com/office/drawing/2014/main" id="{3CE6028F-778A-4AD5-87F7-FE7FEEE4A7C7}"/>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182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883BA6-9F90-45F6-90EB-697E77627757}"/>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FA32C5E4-A972-4D37-9401-1F6545F95981}"/>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3692721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2F0AC6BD-B85C-4EDD-A6D9-C2711B30B6A9}"/>
              </a:ext>
            </a:extLst>
          </p:cNvPr>
          <p:cNvSpPr/>
          <p:nvPr userDrawn="1"/>
        </p:nvSpPr>
        <p:spPr>
          <a:xfrm>
            <a:off x="3"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2" name="Titre 1">
            <a:extLst>
              <a:ext uri="{FF2B5EF4-FFF2-40B4-BE49-F238E27FC236}">
                <a16:creationId xmlns:a16="http://schemas.microsoft.com/office/drawing/2014/main" id="{8F805F00-7AF4-459E-9FC8-556912ACBF46}"/>
              </a:ext>
            </a:extLst>
          </p:cNvPr>
          <p:cNvSpPr>
            <a:spLocks noGrp="1"/>
          </p:cNvSpPr>
          <p:nvPr>
            <p:ph type="title"/>
          </p:nvPr>
        </p:nvSpPr>
        <p:spPr>
          <a:xfrm>
            <a:off x="475203" y="1447200"/>
            <a:ext cx="3870000" cy="443198"/>
          </a:xfrm>
        </p:spPr>
        <p:txBody>
          <a:bodyPr anchor="b">
            <a:normAutofit/>
          </a:bodyPr>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47A28B8-C442-4D0F-96EC-FE4A1611880A}"/>
              </a:ext>
            </a:extLst>
          </p:cNvPr>
          <p:cNvSpPr>
            <a:spLocks noGrp="1"/>
          </p:cNvSpPr>
          <p:nvPr>
            <p:ph idx="1"/>
          </p:nvPr>
        </p:nvSpPr>
        <p:spPr>
          <a:xfrm>
            <a:off x="5911849" y="279400"/>
            <a:ext cx="5810251" cy="6006200"/>
          </a:xfrm>
          <a:noFill/>
        </p:spPr>
        <p:txBody>
          <a:bodyPr anchor="ctr">
            <a:normAutofit/>
          </a:bodyPr>
          <a:lstStyle>
            <a:lvl1pPr marL="432011" indent="-432011">
              <a:spcAft>
                <a:spcPts val="1200"/>
              </a:spcAft>
              <a:buFontTx/>
              <a:buBlip>
                <a:blip r:embed="rId2"/>
              </a:buBlip>
              <a:defRPr sz="2800" b="0" i="0" cap="none" baseline="0">
                <a:solidFill>
                  <a:schemeClr val="tx1"/>
                </a:solidFill>
              </a:defRPr>
            </a:lvl1pPr>
            <a:lvl2pPr marL="720018" indent="-288007">
              <a:spcAft>
                <a:spcPts val="1200"/>
              </a:spcAft>
              <a:buClr>
                <a:schemeClr val="accent1"/>
              </a:buClr>
              <a:buFont typeface="Wingdings" panose="05000000000000000000" pitchFamily="2" charset="2"/>
              <a:buChar char="§"/>
              <a:defRPr sz="2400" b="0" i="0" cap="none" baseline="0">
                <a:solidFill>
                  <a:schemeClr val="tx1"/>
                </a:solidFill>
              </a:defRPr>
            </a:lvl2pPr>
            <a:lvl3pPr marL="972025" indent="-252007">
              <a:spcAft>
                <a:spcPts val="1200"/>
              </a:spcAft>
              <a:buClr>
                <a:schemeClr val="accent1"/>
              </a:buClr>
              <a:buSzPct val="80000"/>
              <a:buFont typeface="Arial" panose="020B0604020202020204" pitchFamily="34" charset="0"/>
              <a:buChar char="□"/>
              <a:defRPr sz="2000" b="0" i="0" cap="none" baseline="0">
                <a:solidFill>
                  <a:schemeClr val="tx1"/>
                </a:solidFill>
              </a:defRPr>
            </a:lvl3pPr>
            <a:lvl4pPr marL="1296032" indent="-288007">
              <a:spcAft>
                <a:spcPts val="1200"/>
              </a:spcAft>
              <a:buFontTx/>
              <a:buBlip>
                <a:blip r:embed="rId3"/>
              </a:buBlip>
              <a:defRPr sz="1801" b="0" i="0" cap="none" baseline="0">
                <a:solidFill>
                  <a:schemeClr val="tx1"/>
                </a:solidFill>
              </a:defRPr>
            </a:lvl4pPr>
            <a:lvl5pPr marL="1476038" indent="-180004">
              <a:spcAft>
                <a:spcPts val="1200"/>
              </a:spcAft>
              <a:buFont typeface="Wingdings" panose="05000000000000000000" pitchFamily="2" charset="2"/>
              <a:buChar char="§"/>
              <a:defRPr sz="1600" b="0" i="0" cap="none" baseline="0">
                <a:solidFill>
                  <a:schemeClr val="tx1"/>
                </a:solidFill>
              </a:defRPr>
            </a:lvl5pPr>
            <a:lvl6pPr marL="1692042" indent="-216006">
              <a:spcAft>
                <a:spcPts val="1200"/>
              </a:spcAft>
              <a:buFont typeface="Arial" panose="020B0604020202020204" pitchFamily="34" charset="0"/>
              <a:buChar char="□"/>
              <a:defRPr sz="1401" b="0" i="0" cap="none" baseline="0">
                <a:solidFill>
                  <a:schemeClr val="tx1"/>
                </a:solidFill>
              </a:defRPr>
            </a:lvl6pPr>
            <a:lvl7pPr marL="1872048" indent="-180004">
              <a:spcAft>
                <a:spcPts val="1200"/>
              </a:spcAft>
              <a:buFontTx/>
              <a:buBlip>
                <a:blip r:embed="rId4"/>
              </a:buBlip>
              <a:defRPr sz="1200" b="0" i="0" cap="none" baseline="0">
                <a:solidFill>
                  <a:schemeClr val="tx2"/>
                </a:solidFill>
              </a:defRPr>
            </a:lvl7pPr>
            <a:lvl8pPr marL="2016050" indent="-144004">
              <a:spcAft>
                <a:spcPts val="1200"/>
              </a:spcAft>
              <a:buFont typeface="Wingdings" panose="05000000000000000000" pitchFamily="2" charset="2"/>
              <a:buChar char="§"/>
              <a:defRPr sz="1100" b="0" i="0" cap="none" baseline="0">
                <a:solidFill>
                  <a:schemeClr val="tx2"/>
                </a:solidFill>
              </a:defRPr>
            </a:lvl8pPr>
            <a:lvl9pPr marL="2160054" indent="-144004">
              <a:spcAft>
                <a:spcPts val="1200"/>
              </a:spcAft>
              <a:buSzPct val="95000"/>
              <a:buFont typeface="Arial" panose="020B0604020202020204" pitchFamily="34" charset="0"/>
              <a:buChar char="□"/>
              <a:defRPr sz="1051"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4" name="Espace réservé du texte 3">
            <a:extLst>
              <a:ext uri="{FF2B5EF4-FFF2-40B4-BE49-F238E27FC236}">
                <a16:creationId xmlns:a16="http://schemas.microsoft.com/office/drawing/2014/main" id="{CF8BC1B3-D66D-4C0F-A4AF-35D9E4407D98}"/>
              </a:ext>
            </a:extLst>
          </p:cNvPr>
          <p:cNvSpPr>
            <a:spLocks noGrp="1"/>
          </p:cNvSpPr>
          <p:nvPr>
            <p:ph type="body" sz="half" idx="2"/>
          </p:nvPr>
        </p:nvSpPr>
        <p:spPr>
          <a:xfrm>
            <a:off x="475203" y="2358000"/>
            <a:ext cx="3870000" cy="3927600"/>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02</a:t>
            </a:r>
          </a:p>
          <a:p>
            <a:pPr lvl="2"/>
            <a:r>
              <a:rPr lang="fr-FR"/>
              <a:t>03</a:t>
            </a:r>
          </a:p>
          <a:p>
            <a:pPr lvl="3"/>
            <a:r>
              <a:rPr lang="fr-FR"/>
              <a:t>04</a:t>
            </a:r>
          </a:p>
          <a:p>
            <a:pPr lvl="4"/>
            <a:r>
              <a:rPr lang="fr-FR"/>
              <a:t>05</a:t>
            </a:r>
          </a:p>
          <a:p>
            <a:pPr lvl="5"/>
            <a:r>
              <a:rPr lang="fr-FR"/>
              <a:t>06</a:t>
            </a:r>
          </a:p>
          <a:p>
            <a:pPr lvl="6"/>
            <a:r>
              <a:rPr lang="fr-FR"/>
              <a:t>07</a:t>
            </a:r>
          </a:p>
          <a:p>
            <a:pPr lvl="7"/>
            <a:r>
              <a:rPr lang="fr-FR"/>
              <a:t>08</a:t>
            </a:r>
          </a:p>
          <a:p>
            <a:pPr lvl="8"/>
            <a:r>
              <a:rPr lang="fr-FR"/>
              <a:t>09</a:t>
            </a:r>
          </a:p>
        </p:txBody>
      </p:sp>
      <p:sp>
        <p:nvSpPr>
          <p:cNvPr id="8" name="Espace réservé du pied de page 7">
            <a:extLst>
              <a:ext uri="{FF2B5EF4-FFF2-40B4-BE49-F238E27FC236}">
                <a16:creationId xmlns:a16="http://schemas.microsoft.com/office/drawing/2014/main" id="{F94ACB23-A2D7-40D8-833F-0205BFE6E1FC}"/>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9" name="Espace réservé du numéro de diapositive 8">
            <a:extLst>
              <a:ext uri="{FF2B5EF4-FFF2-40B4-BE49-F238E27FC236}">
                <a16:creationId xmlns:a16="http://schemas.microsoft.com/office/drawing/2014/main" id="{C5A01323-81E3-4702-A574-FD0EA6A001BF}"/>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cxnSp>
        <p:nvCxnSpPr>
          <p:cNvPr id="13" name="Connecteur droit 12">
            <a:extLst>
              <a:ext uri="{FF2B5EF4-FFF2-40B4-BE49-F238E27FC236}">
                <a16:creationId xmlns:a16="http://schemas.microsoft.com/office/drawing/2014/main" id="{EE53198E-BA27-4EDF-AE3A-F6CDF4C620EA}"/>
              </a:ext>
            </a:extLst>
          </p:cNvPr>
          <p:cNvCxnSpPr/>
          <p:nvPr userDrawn="1"/>
        </p:nvCxnSpPr>
        <p:spPr>
          <a:xfrm>
            <a:off x="474054" y="2113275"/>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584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188D2971-3186-412C-B7FB-85932E856CE4}"/>
              </a:ext>
            </a:extLst>
          </p:cNvPr>
          <p:cNvSpPr/>
          <p:nvPr userDrawn="1"/>
        </p:nvSpPr>
        <p:spPr>
          <a:xfrm>
            <a:off x="3"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2" name="Titre 1">
            <a:extLst>
              <a:ext uri="{FF2B5EF4-FFF2-40B4-BE49-F238E27FC236}">
                <a16:creationId xmlns:a16="http://schemas.microsoft.com/office/drawing/2014/main" id="{C4207767-7E51-4A0B-87E2-601F59B61EDB}"/>
              </a:ext>
            </a:extLst>
          </p:cNvPr>
          <p:cNvSpPr>
            <a:spLocks noGrp="1"/>
          </p:cNvSpPr>
          <p:nvPr>
            <p:ph type="title"/>
          </p:nvPr>
        </p:nvSpPr>
        <p:spPr>
          <a:xfrm>
            <a:off x="474054" y="1447200"/>
            <a:ext cx="3870000" cy="443198"/>
          </a:xfrm>
        </p:spPr>
        <p:txBody>
          <a:bodyPr anchor="b">
            <a:normAutofit/>
          </a:bodyPr>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13782B-5996-4639-A8EB-FAF9863B7869}"/>
              </a:ext>
            </a:extLst>
          </p:cNvPr>
          <p:cNvSpPr>
            <a:spLocks noGrp="1"/>
          </p:cNvSpPr>
          <p:nvPr>
            <p:ph type="pic" idx="1" hasCustomPrompt="1"/>
          </p:nvPr>
        </p:nvSpPr>
        <p:spPr>
          <a:xfrm>
            <a:off x="5911849" y="987425"/>
            <a:ext cx="5810251" cy="4873625"/>
          </a:xfrm>
          <a:prstGeom prst="roundRect">
            <a:avLst>
              <a:gd name="adj" fmla="val 2142"/>
            </a:avLst>
          </a:prstGeom>
          <a:solidFill>
            <a:schemeClr val="bg1"/>
          </a:solidFill>
          <a:effectLst>
            <a:outerShdw blurRad="152400" algn="ctr" rotWithShape="0">
              <a:schemeClr val="bg1">
                <a:lumMod val="75000"/>
                <a:alpha val="40000"/>
              </a:schemeClr>
            </a:outerShdw>
          </a:effectLst>
        </p:spPr>
        <p:txBody>
          <a:bodyPr anchor="ctr"/>
          <a:lstStyle>
            <a:lvl1pPr marL="0" indent="0" algn="ctr">
              <a:buNone/>
              <a:defRPr sz="1401">
                <a:solidFill>
                  <a:schemeClr val="tx1"/>
                </a:solidFill>
              </a:defRPr>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r>
              <a:rPr lang="fr-FR" dirty="0"/>
              <a:t>Image</a:t>
            </a:r>
          </a:p>
        </p:txBody>
      </p:sp>
      <p:sp>
        <p:nvSpPr>
          <p:cNvPr id="4" name="Espace réservé du texte 3">
            <a:extLst>
              <a:ext uri="{FF2B5EF4-FFF2-40B4-BE49-F238E27FC236}">
                <a16:creationId xmlns:a16="http://schemas.microsoft.com/office/drawing/2014/main" id="{D45F36A0-2BC1-4A31-A5A5-423614E2B528}"/>
              </a:ext>
            </a:extLst>
          </p:cNvPr>
          <p:cNvSpPr>
            <a:spLocks noGrp="1"/>
          </p:cNvSpPr>
          <p:nvPr>
            <p:ph type="body" sz="half" idx="2"/>
          </p:nvPr>
        </p:nvSpPr>
        <p:spPr>
          <a:xfrm>
            <a:off x="474054" y="2358000"/>
            <a:ext cx="3870000" cy="3927553"/>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02</a:t>
            </a:r>
          </a:p>
          <a:p>
            <a:pPr lvl="2"/>
            <a:r>
              <a:rPr lang="fr-FR"/>
              <a:t>03</a:t>
            </a:r>
          </a:p>
          <a:p>
            <a:pPr lvl="3"/>
            <a:r>
              <a:rPr lang="fr-FR"/>
              <a:t>04</a:t>
            </a:r>
          </a:p>
          <a:p>
            <a:pPr lvl="4"/>
            <a:r>
              <a:rPr lang="fr-FR"/>
              <a:t>05</a:t>
            </a:r>
          </a:p>
          <a:p>
            <a:pPr lvl="5"/>
            <a:r>
              <a:rPr lang="fr-FR"/>
              <a:t>06</a:t>
            </a:r>
          </a:p>
          <a:p>
            <a:pPr lvl="6"/>
            <a:r>
              <a:rPr lang="fr-FR"/>
              <a:t>07</a:t>
            </a:r>
          </a:p>
          <a:p>
            <a:pPr lvl="7"/>
            <a:r>
              <a:rPr lang="fr-FR"/>
              <a:t>08</a:t>
            </a:r>
          </a:p>
          <a:p>
            <a:pPr lvl="8"/>
            <a:r>
              <a:rPr lang="fr-FR"/>
              <a:t>09</a:t>
            </a:r>
          </a:p>
        </p:txBody>
      </p:sp>
      <p:sp>
        <p:nvSpPr>
          <p:cNvPr id="8" name="Espace réservé du pied de page 7">
            <a:extLst>
              <a:ext uri="{FF2B5EF4-FFF2-40B4-BE49-F238E27FC236}">
                <a16:creationId xmlns:a16="http://schemas.microsoft.com/office/drawing/2014/main" id="{D63DE939-9ACF-4407-B3BB-7207C111FF3F}"/>
              </a:ext>
            </a:extLst>
          </p:cNvPr>
          <p:cNvSpPr>
            <a:spLocks noGrp="1"/>
          </p:cNvSpPr>
          <p:nvPr>
            <p:ph type="ftr" sz="quarter" idx="1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9" name="Espace réservé du numéro de diapositive 8">
            <a:extLst>
              <a:ext uri="{FF2B5EF4-FFF2-40B4-BE49-F238E27FC236}">
                <a16:creationId xmlns:a16="http://schemas.microsoft.com/office/drawing/2014/main" id="{F96D79CA-D33C-4404-B611-07FF72113106}"/>
              </a:ext>
            </a:extLst>
          </p:cNvPr>
          <p:cNvSpPr>
            <a:spLocks noGrp="1"/>
          </p:cNvSpPr>
          <p:nvPr>
            <p:ph type="sldNum" sz="quarter" idx="11"/>
          </p:nvPr>
        </p:nvSpPr>
        <p:spPr/>
        <p:txBody>
          <a:bodyPr/>
          <a:lstStyle/>
          <a:p>
            <a:fld id="{E4074C58-32D7-471B-8E65-879FBC7E4FD8}" type="slidenum">
              <a:rPr>
                <a:solidFill>
                  <a:prstClr val="white"/>
                </a:solidFill>
              </a:rPr>
              <a:pPr/>
              <a:t>‹N°›</a:t>
            </a:fld>
            <a:endParaRPr dirty="0">
              <a:solidFill>
                <a:prstClr val="white"/>
              </a:solidFill>
            </a:endParaRPr>
          </a:p>
        </p:txBody>
      </p:sp>
      <p:cxnSp>
        <p:nvCxnSpPr>
          <p:cNvPr id="12" name="Connecteur droit 11">
            <a:extLst>
              <a:ext uri="{FF2B5EF4-FFF2-40B4-BE49-F238E27FC236}">
                <a16:creationId xmlns:a16="http://schemas.microsoft.com/office/drawing/2014/main" id="{849D99D4-2D6B-474F-8D72-EB890A0C53E9}"/>
              </a:ext>
            </a:extLst>
          </p:cNvPr>
          <p:cNvCxnSpPr/>
          <p:nvPr userDrawn="1"/>
        </p:nvCxnSpPr>
        <p:spPr>
          <a:xfrm>
            <a:off x="474054" y="2113275"/>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22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mmaire simplifié">
    <p:bg>
      <p:bgPr>
        <a:solidFill>
          <a:schemeClr val="bg1"/>
        </a:solidFill>
        <a:effectLst/>
      </p:bgPr>
    </p:bg>
    <p:spTree>
      <p:nvGrpSpPr>
        <p:cNvPr id="1" name=""/>
        <p:cNvGrpSpPr/>
        <p:nvPr/>
      </p:nvGrpSpPr>
      <p:grpSpPr>
        <a:xfrm>
          <a:off x="0" y="0"/>
          <a:ext cx="0" cy="0"/>
          <a:chOff x="0" y="0"/>
          <a:chExt cx="0" cy="0"/>
        </a:xfrm>
      </p:grpSpPr>
      <p:sp>
        <p:nvSpPr>
          <p:cNvPr id="46" name="Espace réservé pour une image  45">
            <a:extLst>
              <a:ext uri="{FF2B5EF4-FFF2-40B4-BE49-F238E27FC236}">
                <a16:creationId xmlns:a16="http://schemas.microsoft.com/office/drawing/2014/main" id="{4CBAED1E-41A9-4A40-B28B-84C6253B12CB}"/>
              </a:ext>
            </a:extLst>
          </p:cNvPr>
          <p:cNvSpPr>
            <a:spLocks noGrp="1"/>
          </p:cNvSpPr>
          <p:nvPr>
            <p:ph type="pic" sz="quarter" idx="13" hasCustomPrompt="1"/>
          </p:nvPr>
        </p:nvSpPr>
        <p:spPr>
          <a:xfrm>
            <a:off x="6880229" y="0"/>
            <a:ext cx="5311774" cy="6858000"/>
          </a:xfrm>
          <a:custGeom>
            <a:avLst/>
            <a:gdLst>
              <a:gd name="connsiteX0" fmla="*/ 0 w 5311775"/>
              <a:gd name="connsiteY0" fmla="*/ 0 h 6858000"/>
              <a:gd name="connsiteX1" fmla="*/ 5311775 w 5311775"/>
              <a:gd name="connsiteY1" fmla="*/ 0 h 6858000"/>
              <a:gd name="connsiteX2" fmla="*/ 5311775 w 5311775"/>
              <a:gd name="connsiteY2" fmla="*/ 6858000 h 6858000"/>
              <a:gd name="connsiteX3" fmla="*/ 0 w 5311775"/>
              <a:gd name="connsiteY3" fmla="*/ 6858000 h 6858000"/>
              <a:gd name="connsiteX4" fmla="*/ 0 w 5311775"/>
              <a:gd name="connsiteY4" fmla="*/ 5791200 h 6858000"/>
              <a:gd name="connsiteX5" fmla="*/ 2046761 w 5311775"/>
              <a:gd name="connsiteY5" fmla="*/ 5791200 h 6858000"/>
              <a:gd name="connsiteX6" fmla="*/ 2111375 w 5311775"/>
              <a:gd name="connsiteY6" fmla="*/ 5726586 h 6858000"/>
              <a:gd name="connsiteX7" fmla="*/ 2111375 w 5311775"/>
              <a:gd name="connsiteY7" fmla="*/ 1968091 h 6858000"/>
              <a:gd name="connsiteX8" fmla="*/ 2046761 w 5311775"/>
              <a:gd name="connsiteY8" fmla="*/ 1903477 h 6858000"/>
              <a:gd name="connsiteX9" fmla="*/ 0 w 5311775"/>
              <a:gd name="connsiteY9" fmla="*/ 1903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75" h="6858000">
                <a:moveTo>
                  <a:pt x="0" y="0"/>
                </a:moveTo>
                <a:lnTo>
                  <a:pt x="5311775" y="0"/>
                </a:lnTo>
                <a:lnTo>
                  <a:pt x="5311775" y="6858000"/>
                </a:lnTo>
                <a:lnTo>
                  <a:pt x="0" y="6858000"/>
                </a:lnTo>
                <a:lnTo>
                  <a:pt x="0" y="5791200"/>
                </a:lnTo>
                <a:lnTo>
                  <a:pt x="2046761" y="5791200"/>
                </a:lnTo>
                <a:cubicBezTo>
                  <a:pt x="2082446" y="5791200"/>
                  <a:pt x="2111375" y="5762271"/>
                  <a:pt x="2111375" y="5726586"/>
                </a:cubicBezTo>
                <a:lnTo>
                  <a:pt x="2111375" y="1968091"/>
                </a:lnTo>
                <a:cubicBezTo>
                  <a:pt x="2111375" y="1932406"/>
                  <a:pt x="2082446" y="1903477"/>
                  <a:pt x="2046761" y="1903477"/>
                </a:cubicBezTo>
                <a:lnTo>
                  <a:pt x="0" y="1903477"/>
                </a:lnTo>
                <a:close/>
              </a:path>
            </a:pathLst>
          </a:custGeom>
          <a:noFill/>
          <a:effectLst/>
        </p:spPr>
        <p:txBody>
          <a:bodyPr vert="horz" wrap="square" lIns="0" tIns="0" rIns="0" bIns="0" rtlCol="0" anchor="ctr">
            <a:noAutofit/>
          </a:bodyPr>
          <a:lstStyle>
            <a:lvl1pPr algn="ctr">
              <a:defRPr lang="fr-FR">
                <a:solidFill>
                  <a:schemeClr val="tx1"/>
                </a:solidFill>
              </a:defRPr>
            </a:lvl1pPr>
          </a:lstStyle>
          <a:p>
            <a:pPr lvl="0" algn="ctr"/>
            <a:r>
              <a:rPr lang="fr-FR" dirty="0"/>
              <a:t>Image</a:t>
            </a:r>
          </a:p>
        </p:txBody>
      </p:sp>
      <p:sp>
        <p:nvSpPr>
          <p:cNvPr id="39" name="Titre 38">
            <a:extLst>
              <a:ext uri="{FF2B5EF4-FFF2-40B4-BE49-F238E27FC236}">
                <a16:creationId xmlns:a16="http://schemas.microsoft.com/office/drawing/2014/main" id="{E57A2590-C176-48C7-9D62-7F04E2A39CA5}"/>
              </a:ext>
            </a:extLst>
          </p:cNvPr>
          <p:cNvSpPr>
            <a:spLocks noGrp="1"/>
          </p:cNvSpPr>
          <p:nvPr>
            <p:ph type="title" hasCustomPrompt="1"/>
          </p:nvPr>
        </p:nvSpPr>
        <p:spPr>
          <a:xfrm>
            <a:off x="474055" y="771121"/>
            <a:ext cx="5437796" cy="609398"/>
          </a:xfrm>
        </p:spPr>
        <p:txBody>
          <a:bodyPr>
            <a:normAutofit/>
          </a:bodyPr>
          <a:lstStyle>
            <a:lvl1pPr>
              <a:defRPr/>
            </a:lvl1pPr>
          </a:lstStyle>
          <a:p>
            <a:r>
              <a:rPr lang="fr-FR"/>
              <a:t>Sommaire</a:t>
            </a:r>
          </a:p>
        </p:txBody>
      </p:sp>
      <p:cxnSp>
        <p:nvCxnSpPr>
          <p:cNvPr id="40" name="Connecteur droit 39">
            <a:extLst>
              <a:ext uri="{FF2B5EF4-FFF2-40B4-BE49-F238E27FC236}">
                <a16:creationId xmlns:a16="http://schemas.microsoft.com/office/drawing/2014/main" id="{F34E5E43-1C8C-46CA-B1EA-DA42B85D8790}"/>
              </a:ext>
            </a:extLst>
          </p:cNvPr>
          <p:cNvCxnSpPr/>
          <p:nvPr/>
        </p:nvCxnSpPr>
        <p:spPr>
          <a:xfrm>
            <a:off x="474054" y="1500856"/>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5A722B97-646A-42D7-A8AB-D26830749BC2}"/>
              </a:ext>
            </a:extLst>
          </p:cNvPr>
          <p:cNvSpPr>
            <a:spLocks noGrp="1"/>
          </p:cNvSpPr>
          <p:nvPr>
            <p:ph type="ftr" sz="quarter" idx="26"/>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3" name="Espace réservé du numéro de diapositive 2">
            <a:extLst>
              <a:ext uri="{FF2B5EF4-FFF2-40B4-BE49-F238E27FC236}">
                <a16:creationId xmlns:a16="http://schemas.microsoft.com/office/drawing/2014/main" id="{203D93F9-182D-48AD-9CEA-5102E054F9D3}"/>
              </a:ext>
            </a:extLst>
          </p:cNvPr>
          <p:cNvSpPr>
            <a:spLocks noGrp="1"/>
          </p:cNvSpPr>
          <p:nvPr>
            <p:ph type="sldNum" sz="quarter" idx="27"/>
          </p:nvPr>
        </p:nvSpPr>
        <p:spPr/>
        <p:txBody>
          <a:bodyPr/>
          <a:lstStyle/>
          <a:p>
            <a:fld id="{E4074C58-32D7-471B-8E65-879FBC7E4FD8}" type="slidenum">
              <a:rPr>
                <a:solidFill>
                  <a:prstClr val="white"/>
                </a:solidFill>
              </a:rPr>
              <a:pPr/>
              <a:t>‹N°›</a:t>
            </a:fld>
            <a:endParaRPr dirty="0">
              <a:solidFill>
                <a:prstClr val="white"/>
              </a:solidFill>
            </a:endParaRPr>
          </a:p>
        </p:txBody>
      </p:sp>
      <p:sp>
        <p:nvSpPr>
          <p:cNvPr id="6" name="Espace réservé du texte 5">
            <a:extLst>
              <a:ext uri="{FF2B5EF4-FFF2-40B4-BE49-F238E27FC236}">
                <a16:creationId xmlns:a16="http://schemas.microsoft.com/office/drawing/2014/main" id="{875F20E7-FBB7-4EDA-B4CB-394758D93915}"/>
              </a:ext>
            </a:extLst>
          </p:cNvPr>
          <p:cNvSpPr>
            <a:spLocks noGrp="1"/>
          </p:cNvSpPr>
          <p:nvPr>
            <p:ph type="body" sz="quarter" idx="28" hasCustomPrompt="1"/>
          </p:nvPr>
        </p:nvSpPr>
        <p:spPr>
          <a:xfrm>
            <a:off x="474053" y="2164469"/>
            <a:ext cx="2532672" cy="4122030"/>
          </a:xfrm>
        </p:spPr>
        <p:txBody>
          <a:bodyPr anchor="t"/>
          <a:lstStyle>
            <a:lvl1pPr>
              <a:spcBef>
                <a:spcPts val="1200"/>
              </a:spcBef>
              <a:spcAft>
                <a:spcPts val="0"/>
              </a:spcAft>
              <a:defRPr sz="2000" cap="none" baseline="0"/>
            </a:lvl1pPr>
            <a:lvl2pPr>
              <a:spcAft>
                <a:spcPts val="601"/>
              </a:spcAft>
              <a:defRPr kumimoji="0" lang="fr-FR" sz="1401" b="0" i="0" u="none" strike="noStrike" kern="1200" cap="none" spc="-8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defRPr>
            </a:lvl2pPr>
            <a:lvl3pPr>
              <a:spcAft>
                <a:spcPts val="0"/>
              </a:spcAft>
              <a:defRPr sz="1100" cap="none" baseline="0"/>
            </a:lvl3pPr>
            <a:lvl4pPr marL="0" indent="0">
              <a:spcAft>
                <a:spcPts val="0"/>
              </a:spcAft>
              <a:buNone/>
              <a:defRPr sz="1100" cap="none" baseline="0"/>
            </a:lvl4pPr>
            <a:lvl5pPr marL="0" indent="0">
              <a:spcAft>
                <a:spcPts val="0"/>
              </a:spcAft>
              <a:buFont typeface="Arial" panose="020B0604020202020204" pitchFamily="34" charset="0"/>
              <a:buNone/>
              <a:defRPr sz="1051" cap="none" baseline="0"/>
            </a:lvl5pPr>
            <a:lvl6pPr marL="0" indent="0">
              <a:spcAft>
                <a:spcPts val="0"/>
              </a:spcAft>
              <a:buNone/>
              <a:defRPr sz="1051" cap="none" baseline="0"/>
            </a:lvl6pPr>
            <a:lvl7pPr marL="0" indent="0">
              <a:spcAft>
                <a:spcPts val="0"/>
              </a:spcAft>
              <a:buFont typeface="Arial" panose="020B0604020202020204" pitchFamily="34" charset="0"/>
              <a:buNone/>
              <a:defRPr sz="1001" cap="none" baseline="0"/>
            </a:lvl7pPr>
            <a:lvl8pPr marL="0" indent="0">
              <a:spcAft>
                <a:spcPts val="0"/>
              </a:spcAft>
              <a:buFont typeface="Arial" panose="020B0604020202020204" pitchFamily="34" charset="0"/>
              <a:buNone/>
              <a:defRPr sz="800" cap="none" baseline="0"/>
            </a:lvl8pPr>
            <a:lvl9pPr marL="0" indent="0">
              <a:spcAft>
                <a:spcPts val="0"/>
              </a:spcAft>
              <a:buFont typeface="Arial" panose="020B0604020202020204" pitchFamily="34" charset="0"/>
              <a:buNone/>
              <a:defRPr sz="800" cap="none" baseline="0"/>
            </a:lvl9pPr>
          </a:lstStyle>
          <a:p>
            <a:pPr lvl="0"/>
            <a:r>
              <a:rPr lang="fr-FR"/>
              <a:t>01</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29" name="Espace réservé du texte 5">
            <a:extLst>
              <a:ext uri="{FF2B5EF4-FFF2-40B4-BE49-F238E27FC236}">
                <a16:creationId xmlns:a16="http://schemas.microsoft.com/office/drawing/2014/main" id="{D373DBA9-EB1B-43CE-A9BE-3313201CA7E2}"/>
              </a:ext>
            </a:extLst>
          </p:cNvPr>
          <p:cNvSpPr>
            <a:spLocks noGrp="1"/>
          </p:cNvSpPr>
          <p:nvPr>
            <p:ph type="body" sz="quarter" idx="29" hasCustomPrompt="1"/>
          </p:nvPr>
        </p:nvSpPr>
        <p:spPr>
          <a:xfrm>
            <a:off x="3379179" y="2164469"/>
            <a:ext cx="2534400" cy="4122030"/>
          </a:xfrm>
        </p:spPr>
        <p:txBody>
          <a:bodyPr anchor="t">
            <a:normAutofit/>
          </a:bodyPr>
          <a:lstStyle>
            <a:lvl1pPr>
              <a:spcBef>
                <a:spcPts val="1200"/>
              </a:spcBef>
              <a:spcAft>
                <a:spcPts val="0"/>
              </a:spcAft>
              <a:defRPr sz="2000" cap="none" baseline="0"/>
            </a:lvl1pPr>
            <a:lvl2pPr>
              <a:spcAft>
                <a:spcPts val="601"/>
              </a:spcAft>
              <a:defRPr kumimoji="0" lang="fr-FR" sz="1401" b="0" i="0" u="none" strike="noStrike" kern="1200" cap="none" spc="-8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defRPr>
            </a:lvl2pPr>
            <a:lvl3pPr>
              <a:spcAft>
                <a:spcPts val="0"/>
              </a:spcAft>
              <a:defRPr sz="1100" cap="none" baseline="0"/>
            </a:lvl3pPr>
            <a:lvl4pPr marL="0" indent="0">
              <a:spcAft>
                <a:spcPts val="0"/>
              </a:spcAft>
              <a:buNone/>
              <a:defRPr sz="1100" cap="none" baseline="0"/>
            </a:lvl4pPr>
            <a:lvl5pPr marL="0" indent="0">
              <a:spcAft>
                <a:spcPts val="0"/>
              </a:spcAft>
              <a:buFont typeface="Arial" panose="020B0604020202020204" pitchFamily="34" charset="0"/>
              <a:buNone/>
              <a:defRPr sz="1051" cap="none" baseline="0"/>
            </a:lvl5pPr>
            <a:lvl6pPr marL="0" indent="0">
              <a:spcAft>
                <a:spcPts val="0"/>
              </a:spcAft>
              <a:buNone/>
              <a:defRPr sz="1051" cap="none" baseline="0"/>
            </a:lvl6pPr>
            <a:lvl7pPr marL="0" indent="0">
              <a:spcAft>
                <a:spcPts val="0"/>
              </a:spcAft>
              <a:buFont typeface="Arial" panose="020B0604020202020204" pitchFamily="34" charset="0"/>
              <a:buNone/>
              <a:defRPr sz="1001" cap="none" baseline="0"/>
            </a:lvl7pPr>
            <a:lvl8pPr marL="0" indent="0">
              <a:spcAft>
                <a:spcPts val="0"/>
              </a:spcAft>
              <a:buFont typeface="Arial" panose="020B0604020202020204" pitchFamily="34" charset="0"/>
              <a:buNone/>
              <a:defRPr sz="800" cap="none" baseline="0"/>
            </a:lvl8pPr>
            <a:lvl9pPr marL="0" indent="0">
              <a:spcAft>
                <a:spcPts val="0"/>
              </a:spcAft>
              <a:buFont typeface="Arial" panose="020B0604020202020204" pitchFamily="34" charset="0"/>
              <a:buNone/>
              <a:defRPr sz="800" cap="none" baseline="0"/>
            </a:lvl9pPr>
          </a:lstStyle>
          <a:p>
            <a:pPr lvl="0"/>
            <a:r>
              <a:rPr lang="fr-FR"/>
              <a:t>01</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30" name="Espace réservé du texte 5">
            <a:extLst>
              <a:ext uri="{FF2B5EF4-FFF2-40B4-BE49-F238E27FC236}">
                <a16:creationId xmlns:a16="http://schemas.microsoft.com/office/drawing/2014/main" id="{E1FE5C78-5319-4ECA-BAFA-1627D0C2B925}"/>
              </a:ext>
            </a:extLst>
          </p:cNvPr>
          <p:cNvSpPr>
            <a:spLocks noGrp="1"/>
          </p:cNvSpPr>
          <p:nvPr>
            <p:ph type="body" sz="quarter" idx="30" hasCustomPrompt="1"/>
          </p:nvPr>
        </p:nvSpPr>
        <p:spPr>
          <a:xfrm>
            <a:off x="6286034" y="2145671"/>
            <a:ext cx="2534400" cy="3467478"/>
          </a:xfrm>
        </p:spPr>
        <p:txBody>
          <a:bodyPr anchor="t">
            <a:normAutofit/>
          </a:bodyPr>
          <a:lstStyle>
            <a:lvl1pPr>
              <a:spcBef>
                <a:spcPts val="1200"/>
              </a:spcBef>
              <a:spcAft>
                <a:spcPts val="0"/>
              </a:spcAft>
              <a:defRPr sz="2000" cap="none" baseline="0"/>
            </a:lvl1pPr>
            <a:lvl2pPr>
              <a:spcAft>
                <a:spcPts val="601"/>
              </a:spcAft>
              <a:defRPr kumimoji="0" lang="fr-FR" sz="1401" b="0" i="0" u="none" strike="noStrike" kern="1200" cap="none" spc="-8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defRPr>
            </a:lvl2pPr>
            <a:lvl3pPr>
              <a:spcAft>
                <a:spcPts val="0"/>
              </a:spcAft>
              <a:defRPr sz="1100" cap="none" baseline="0"/>
            </a:lvl3pPr>
            <a:lvl4pPr marL="0" indent="0">
              <a:spcAft>
                <a:spcPts val="0"/>
              </a:spcAft>
              <a:buNone/>
              <a:defRPr sz="1100" cap="none" baseline="0"/>
            </a:lvl4pPr>
            <a:lvl5pPr marL="0" indent="0">
              <a:spcAft>
                <a:spcPts val="0"/>
              </a:spcAft>
              <a:buFont typeface="Arial" panose="020B0604020202020204" pitchFamily="34" charset="0"/>
              <a:buNone/>
              <a:defRPr sz="1051" cap="none" baseline="0"/>
            </a:lvl5pPr>
            <a:lvl6pPr marL="0" indent="0">
              <a:spcAft>
                <a:spcPts val="0"/>
              </a:spcAft>
              <a:buNone/>
              <a:defRPr sz="1051" cap="none" baseline="0"/>
            </a:lvl6pPr>
            <a:lvl7pPr marL="0" indent="0">
              <a:spcAft>
                <a:spcPts val="0"/>
              </a:spcAft>
              <a:buFont typeface="Arial" panose="020B0604020202020204" pitchFamily="34" charset="0"/>
              <a:buNone/>
              <a:defRPr sz="1001" cap="none" baseline="0"/>
            </a:lvl7pPr>
            <a:lvl8pPr marL="0" indent="0">
              <a:spcAft>
                <a:spcPts val="0"/>
              </a:spcAft>
              <a:buFont typeface="Arial" panose="020B0604020202020204" pitchFamily="34" charset="0"/>
              <a:buNone/>
              <a:defRPr sz="800" cap="none" baseline="0"/>
            </a:lvl8pPr>
            <a:lvl9pPr marL="0" indent="0">
              <a:spcAft>
                <a:spcPts val="0"/>
              </a:spcAft>
              <a:buFont typeface="Arial" panose="020B0604020202020204" pitchFamily="34" charset="0"/>
              <a:buNone/>
              <a:defRPr sz="800" cap="none" baseline="0"/>
            </a:lvl9pPr>
          </a:lstStyle>
          <a:p>
            <a:pPr lvl="0"/>
            <a:r>
              <a:rPr lang="fr-FR"/>
              <a:t>01</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Tree>
    <p:extLst>
      <p:ext uri="{BB962C8B-B14F-4D97-AF65-F5344CB8AC3E}">
        <p14:creationId xmlns:p14="http://schemas.microsoft.com/office/powerpoint/2010/main" val="356272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mmaire complexe">
    <p:bg>
      <p:bgPr>
        <a:solidFill>
          <a:schemeClr val="bg1">
            <a:alpha val="50000"/>
          </a:schemeClr>
        </a:solidFill>
        <a:effectLst/>
      </p:bgPr>
    </p:bg>
    <p:spTree>
      <p:nvGrpSpPr>
        <p:cNvPr id="1" name=""/>
        <p:cNvGrpSpPr/>
        <p:nvPr/>
      </p:nvGrpSpPr>
      <p:grpSpPr>
        <a:xfrm>
          <a:off x="0" y="0"/>
          <a:ext cx="0" cy="0"/>
          <a:chOff x="0" y="0"/>
          <a:chExt cx="0" cy="0"/>
        </a:xfrm>
      </p:grpSpPr>
      <p:sp>
        <p:nvSpPr>
          <p:cNvPr id="47" name="Rectangle : coins arrondis 46">
            <a:extLst>
              <a:ext uri="{FF2B5EF4-FFF2-40B4-BE49-F238E27FC236}">
                <a16:creationId xmlns:a16="http://schemas.microsoft.com/office/drawing/2014/main" id="{3DDFF507-9198-4A61-8033-1ECD10E2725D}"/>
              </a:ext>
            </a:extLst>
          </p:cNvPr>
          <p:cNvSpPr/>
          <p:nvPr userDrawn="1"/>
        </p:nvSpPr>
        <p:spPr>
          <a:xfrm>
            <a:off x="474054" y="1903479"/>
            <a:ext cx="8517548" cy="3887723"/>
          </a:xfrm>
          <a:prstGeom prst="roundRect">
            <a:avLst>
              <a:gd name="adj" fmla="val 1662"/>
            </a:avLst>
          </a:prstGeom>
          <a:solidFill>
            <a:schemeClr val="bg1"/>
          </a:solidFill>
          <a:ln>
            <a:noFill/>
          </a:ln>
          <a:effectLst>
            <a:outerShdw blurRad="152400" sx="102000" sy="102000" algn="ctr"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dirty="0">
              <a:solidFill>
                <a:prstClr val="white"/>
              </a:solidFill>
            </a:endParaRPr>
          </a:p>
        </p:txBody>
      </p:sp>
      <p:sp>
        <p:nvSpPr>
          <p:cNvPr id="46" name="Espace réservé pour une image  45">
            <a:extLst>
              <a:ext uri="{FF2B5EF4-FFF2-40B4-BE49-F238E27FC236}">
                <a16:creationId xmlns:a16="http://schemas.microsoft.com/office/drawing/2014/main" id="{4CBAED1E-41A9-4A40-B28B-84C6253B12CB}"/>
              </a:ext>
            </a:extLst>
          </p:cNvPr>
          <p:cNvSpPr>
            <a:spLocks noGrp="1"/>
          </p:cNvSpPr>
          <p:nvPr>
            <p:ph type="pic" sz="quarter" idx="13" hasCustomPrompt="1"/>
          </p:nvPr>
        </p:nvSpPr>
        <p:spPr>
          <a:xfrm>
            <a:off x="6880229" y="0"/>
            <a:ext cx="5311774" cy="6858000"/>
          </a:xfrm>
          <a:custGeom>
            <a:avLst/>
            <a:gdLst>
              <a:gd name="connsiteX0" fmla="*/ 0 w 5311775"/>
              <a:gd name="connsiteY0" fmla="*/ 0 h 6858000"/>
              <a:gd name="connsiteX1" fmla="*/ 5311775 w 5311775"/>
              <a:gd name="connsiteY1" fmla="*/ 0 h 6858000"/>
              <a:gd name="connsiteX2" fmla="*/ 5311775 w 5311775"/>
              <a:gd name="connsiteY2" fmla="*/ 6858000 h 6858000"/>
              <a:gd name="connsiteX3" fmla="*/ 0 w 5311775"/>
              <a:gd name="connsiteY3" fmla="*/ 6858000 h 6858000"/>
              <a:gd name="connsiteX4" fmla="*/ 0 w 5311775"/>
              <a:gd name="connsiteY4" fmla="*/ 5791200 h 6858000"/>
              <a:gd name="connsiteX5" fmla="*/ 2046761 w 5311775"/>
              <a:gd name="connsiteY5" fmla="*/ 5791200 h 6858000"/>
              <a:gd name="connsiteX6" fmla="*/ 2111375 w 5311775"/>
              <a:gd name="connsiteY6" fmla="*/ 5726586 h 6858000"/>
              <a:gd name="connsiteX7" fmla="*/ 2111375 w 5311775"/>
              <a:gd name="connsiteY7" fmla="*/ 1968091 h 6858000"/>
              <a:gd name="connsiteX8" fmla="*/ 2046761 w 5311775"/>
              <a:gd name="connsiteY8" fmla="*/ 1903477 h 6858000"/>
              <a:gd name="connsiteX9" fmla="*/ 0 w 5311775"/>
              <a:gd name="connsiteY9" fmla="*/ 1903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75" h="6858000">
                <a:moveTo>
                  <a:pt x="0" y="0"/>
                </a:moveTo>
                <a:lnTo>
                  <a:pt x="5311775" y="0"/>
                </a:lnTo>
                <a:lnTo>
                  <a:pt x="5311775" y="6858000"/>
                </a:lnTo>
                <a:lnTo>
                  <a:pt x="0" y="6858000"/>
                </a:lnTo>
                <a:lnTo>
                  <a:pt x="0" y="5791200"/>
                </a:lnTo>
                <a:lnTo>
                  <a:pt x="2046761" y="5791200"/>
                </a:lnTo>
                <a:cubicBezTo>
                  <a:pt x="2082446" y="5791200"/>
                  <a:pt x="2111375" y="5762271"/>
                  <a:pt x="2111375" y="5726586"/>
                </a:cubicBezTo>
                <a:lnTo>
                  <a:pt x="2111375" y="1968091"/>
                </a:lnTo>
                <a:cubicBezTo>
                  <a:pt x="2111375" y="1932406"/>
                  <a:pt x="2082446" y="1903477"/>
                  <a:pt x="2046761" y="1903477"/>
                </a:cubicBezTo>
                <a:lnTo>
                  <a:pt x="0" y="1903477"/>
                </a:lnTo>
                <a:close/>
              </a:path>
            </a:pathLst>
          </a:custGeom>
          <a:noFill/>
          <a:effectLst/>
        </p:spPr>
        <p:txBody>
          <a:bodyPr vert="horz" wrap="square" lIns="0" tIns="0" rIns="0" bIns="0" rtlCol="0" anchor="ctr">
            <a:noAutofit/>
          </a:bodyPr>
          <a:lstStyle>
            <a:lvl1pPr algn="ctr">
              <a:defRPr lang="fr-FR">
                <a:solidFill>
                  <a:schemeClr val="tx1"/>
                </a:solidFill>
              </a:defRPr>
            </a:lvl1pPr>
          </a:lstStyle>
          <a:p>
            <a:pPr lvl="0" algn="ctr"/>
            <a:r>
              <a:rPr lang="fr-FR" dirty="0"/>
              <a:t>Image</a:t>
            </a:r>
          </a:p>
        </p:txBody>
      </p:sp>
      <p:grpSp>
        <p:nvGrpSpPr>
          <p:cNvPr id="12" name="Groupe 11">
            <a:extLst>
              <a:ext uri="{FF2B5EF4-FFF2-40B4-BE49-F238E27FC236}">
                <a16:creationId xmlns:a16="http://schemas.microsoft.com/office/drawing/2014/main" id="{21C55401-418A-4E45-9BE3-C88920D88B0C}"/>
              </a:ext>
            </a:extLst>
          </p:cNvPr>
          <p:cNvGrpSpPr/>
          <p:nvPr/>
        </p:nvGrpSpPr>
        <p:grpSpPr>
          <a:xfrm>
            <a:off x="1036146" y="3243484"/>
            <a:ext cx="7288220" cy="0"/>
            <a:chOff x="484179" y="3338745"/>
            <a:chExt cx="7288221" cy="0"/>
          </a:xfrm>
        </p:grpSpPr>
        <p:cxnSp>
          <p:nvCxnSpPr>
            <p:cNvPr id="16" name="Connecteur droit 15">
              <a:extLst>
                <a:ext uri="{FF2B5EF4-FFF2-40B4-BE49-F238E27FC236}">
                  <a16:creationId xmlns:a16="http://schemas.microsoft.com/office/drawing/2014/main" id="{548391E2-3379-4B88-8DB5-8682CD77E0E1}"/>
                </a:ext>
              </a:extLst>
            </p:cNvPr>
            <p:cNvCxnSpPr>
              <a:cxnSpLocks/>
            </p:cNvCxnSpPr>
            <p:nvPr/>
          </p:nvCxnSpPr>
          <p:spPr>
            <a:xfrm>
              <a:off x="4435693" y="3338745"/>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098C5F3-CAE0-461D-8DBC-CDF10E8BEA17}"/>
                </a:ext>
              </a:extLst>
            </p:cNvPr>
            <p:cNvCxnSpPr>
              <a:cxnSpLocks/>
            </p:cNvCxnSpPr>
            <p:nvPr/>
          </p:nvCxnSpPr>
          <p:spPr>
            <a:xfrm>
              <a:off x="484179" y="3338745"/>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 name="Groupe 12">
            <a:extLst>
              <a:ext uri="{FF2B5EF4-FFF2-40B4-BE49-F238E27FC236}">
                <a16:creationId xmlns:a16="http://schemas.microsoft.com/office/drawing/2014/main" id="{2CA5EE32-9936-4870-A8F3-6466612280EF}"/>
              </a:ext>
            </a:extLst>
          </p:cNvPr>
          <p:cNvGrpSpPr/>
          <p:nvPr/>
        </p:nvGrpSpPr>
        <p:grpSpPr>
          <a:xfrm>
            <a:off x="1036146" y="4407217"/>
            <a:ext cx="7288220" cy="0"/>
            <a:chOff x="484179" y="4502478"/>
            <a:chExt cx="7288221" cy="0"/>
          </a:xfrm>
        </p:grpSpPr>
        <p:cxnSp>
          <p:nvCxnSpPr>
            <p:cNvPr id="14" name="Connecteur droit 13">
              <a:extLst>
                <a:ext uri="{FF2B5EF4-FFF2-40B4-BE49-F238E27FC236}">
                  <a16:creationId xmlns:a16="http://schemas.microsoft.com/office/drawing/2014/main" id="{C99EC210-BB55-4FC9-B808-8FE5B4D3D2F1}"/>
                </a:ext>
              </a:extLst>
            </p:cNvPr>
            <p:cNvCxnSpPr>
              <a:cxnSpLocks/>
            </p:cNvCxnSpPr>
            <p:nvPr/>
          </p:nvCxnSpPr>
          <p:spPr>
            <a:xfrm>
              <a:off x="4435693" y="4502478"/>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91A895A-9CB3-4652-B466-461B091B9E9B}"/>
                </a:ext>
              </a:extLst>
            </p:cNvPr>
            <p:cNvCxnSpPr>
              <a:cxnSpLocks/>
            </p:cNvCxnSpPr>
            <p:nvPr/>
          </p:nvCxnSpPr>
          <p:spPr>
            <a:xfrm>
              <a:off x="484179" y="4502478"/>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9" name="Titre 38">
            <a:extLst>
              <a:ext uri="{FF2B5EF4-FFF2-40B4-BE49-F238E27FC236}">
                <a16:creationId xmlns:a16="http://schemas.microsoft.com/office/drawing/2014/main" id="{E57A2590-C176-48C7-9D62-7F04E2A39CA5}"/>
              </a:ext>
            </a:extLst>
          </p:cNvPr>
          <p:cNvSpPr>
            <a:spLocks noGrp="1"/>
          </p:cNvSpPr>
          <p:nvPr>
            <p:ph type="title" hasCustomPrompt="1"/>
          </p:nvPr>
        </p:nvSpPr>
        <p:spPr>
          <a:xfrm>
            <a:off x="474055" y="771121"/>
            <a:ext cx="5437796" cy="609398"/>
          </a:xfrm>
        </p:spPr>
        <p:txBody>
          <a:bodyPr>
            <a:normAutofit/>
          </a:bodyPr>
          <a:lstStyle>
            <a:lvl1pPr>
              <a:defRPr/>
            </a:lvl1pPr>
          </a:lstStyle>
          <a:p>
            <a:r>
              <a:rPr lang="fr-FR"/>
              <a:t>Sommaire</a:t>
            </a:r>
          </a:p>
        </p:txBody>
      </p:sp>
      <p:cxnSp>
        <p:nvCxnSpPr>
          <p:cNvPr id="40" name="Connecteur droit 39">
            <a:extLst>
              <a:ext uri="{FF2B5EF4-FFF2-40B4-BE49-F238E27FC236}">
                <a16:creationId xmlns:a16="http://schemas.microsoft.com/office/drawing/2014/main" id="{F34E5E43-1C8C-46CA-B1EA-DA42B85D8790}"/>
              </a:ext>
            </a:extLst>
          </p:cNvPr>
          <p:cNvCxnSpPr/>
          <p:nvPr/>
        </p:nvCxnSpPr>
        <p:spPr>
          <a:xfrm>
            <a:off x="474054" y="1500856"/>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Espace réservé du texte 8">
            <a:extLst>
              <a:ext uri="{FF2B5EF4-FFF2-40B4-BE49-F238E27FC236}">
                <a16:creationId xmlns:a16="http://schemas.microsoft.com/office/drawing/2014/main" id="{4175DB75-BB25-4F34-893C-E8A8A0D72E6D}"/>
              </a:ext>
            </a:extLst>
          </p:cNvPr>
          <p:cNvSpPr>
            <a:spLocks noGrp="1"/>
          </p:cNvSpPr>
          <p:nvPr>
            <p:ph type="body" sz="quarter" idx="14" hasCustomPrompt="1"/>
          </p:nvPr>
        </p:nvSpPr>
        <p:spPr>
          <a:xfrm>
            <a:off x="1035316" y="2505991"/>
            <a:ext cx="759182" cy="593945"/>
          </a:xfrm>
        </p:spPr>
        <p:txBody>
          <a:bodyPr wrap="none" anchor="ctr">
            <a:norm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01</a:t>
            </a:r>
          </a:p>
        </p:txBody>
      </p:sp>
      <p:sp>
        <p:nvSpPr>
          <p:cNvPr id="50" name="Espace réservé du texte 8">
            <a:extLst>
              <a:ext uri="{FF2B5EF4-FFF2-40B4-BE49-F238E27FC236}">
                <a16:creationId xmlns:a16="http://schemas.microsoft.com/office/drawing/2014/main" id="{84164EA8-3F93-4E36-957D-A08C98C63264}"/>
              </a:ext>
            </a:extLst>
          </p:cNvPr>
          <p:cNvSpPr>
            <a:spLocks noGrp="1"/>
          </p:cNvSpPr>
          <p:nvPr>
            <p:ph type="body" sz="quarter" idx="15" hasCustomPrompt="1"/>
          </p:nvPr>
        </p:nvSpPr>
        <p:spPr>
          <a:xfrm>
            <a:off x="2042812" y="2108070"/>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51" name="Espace réservé du texte 8">
            <a:extLst>
              <a:ext uri="{FF2B5EF4-FFF2-40B4-BE49-F238E27FC236}">
                <a16:creationId xmlns:a16="http://schemas.microsoft.com/office/drawing/2014/main" id="{8701AE56-0EA4-480F-B3AB-D7197FD8ECE0}"/>
              </a:ext>
            </a:extLst>
          </p:cNvPr>
          <p:cNvSpPr>
            <a:spLocks noGrp="1"/>
          </p:cNvSpPr>
          <p:nvPr>
            <p:ph type="body" sz="quarter" idx="16" hasCustomPrompt="1"/>
          </p:nvPr>
        </p:nvSpPr>
        <p:spPr>
          <a:xfrm>
            <a:off x="1035316" y="4928146"/>
            <a:ext cx="759182" cy="593945"/>
          </a:xfrm>
        </p:spPr>
        <p:txBody>
          <a:bodyPr wrap="none" anchor="ctr">
            <a:norm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05</a:t>
            </a:r>
          </a:p>
        </p:txBody>
      </p:sp>
      <p:sp>
        <p:nvSpPr>
          <p:cNvPr id="52" name="Espace réservé du texte 8">
            <a:extLst>
              <a:ext uri="{FF2B5EF4-FFF2-40B4-BE49-F238E27FC236}">
                <a16:creationId xmlns:a16="http://schemas.microsoft.com/office/drawing/2014/main" id="{A908FFC5-E14E-4B2F-BB70-A4CF8D09F8F9}"/>
              </a:ext>
            </a:extLst>
          </p:cNvPr>
          <p:cNvSpPr>
            <a:spLocks noGrp="1"/>
          </p:cNvSpPr>
          <p:nvPr>
            <p:ph type="body" sz="quarter" idx="17" hasCustomPrompt="1"/>
          </p:nvPr>
        </p:nvSpPr>
        <p:spPr>
          <a:xfrm>
            <a:off x="1035316" y="3717070"/>
            <a:ext cx="759182" cy="593945"/>
          </a:xfrm>
        </p:spPr>
        <p:txBody>
          <a:bodyPr wrap="none" anchor="ctr">
            <a:norm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03</a:t>
            </a:r>
          </a:p>
        </p:txBody>
      </p:sp>
      <p:sp>
        <p:nvSpPr>
          <p:cNvPr id="53" name="Espace réservé du texte 8">
            <a:extLst>
              <a:ext uri="{FF2B5EF4-FFF2-40B4-BE49-F238E27FC236}">
                <a16:creationId xmlns:a16="http://schemas.microsoft.com/office/drawing/2014/main" id="{D6030C18-849A-4A03-B7AC-FFABB4B7FFB2}"/>
              </a:ext>
            </a:extLst>
          </p:cNvPr>
          <p:cNvSpPr>
            <a:spLocks noGrp="1"/>
          </p:cNvSpPr>
          <p:nvPr>
            <p:ph type="body" sz="quarter" idx="18" hasCustomPrompt="1"/>
          </p:nvPr>
        </p:nvSpPr>
        <p:spPr>
          <a:xfrm>
            <a:off x="4914789" y="2505960"/>
            <a:ext cx="758926" cy="594009"/>
          </a:xfrm>
        </p:spPr>
        <p:txBody>
          <a:bodyPr wrap="none" anchor="ctr">
            <a:sp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02</a:t>
            </a:r>
          </a:p>
        </p:txBody>
      </p:sp>
      <p:sp>
        <p:nvSpPr>
          <p:cNvPr id="54" name="Espace réservé du texte 8">
            <a:extLst>
              <a:ext uri="{FF2B5EF4-FFF2-40B4-BE49-F238E27FC236}">
                <a16:creationId xmlns:a16="http://schemas.microsoft.com/office/drawing/2014/main" id="{041F612A-F1D7-4376-8FBD-F2DFF0BA08E6}"/>
              </a:ext>
            </a:extLst>
          </p:cNvPr>
          <p:cNvSpPr>
            <a:spLocks noGrp="1"/>
          </p:cNvSpPr>
          <p:nvPr>
            <p:ph type="body" sz="quarter" idx="19" hasCustomPrompt="1"/>
          </p:nvPr>
        </p:nvSpPr>
        <p:spPr>
          <a:xfrm>
            <a:off x="4914789" y="4928115"/>
            <a:ext cx="758926" cy="594009"/>
          </a:xfrm>
        </p:spPr>
        <p:txBody>
          <a:bodyPr wrap="none" anchor="ctr">
            <a:sp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06</a:t>
            </a:r>
          </a:p>
        </p:txBody>
      </p:sp>
      <p:sp>
        <p:nvSpPr>
          <p:cNvPr id="55" name="Espace réservé du texte 8">
            <a:extLst>
              <a:ext uri="{FF2B5EF4-FFF2-40B4-BE49-F238E27FC236}">
                <a16:creationId xmlns:a16="http://schemas.microsoft.com/office/drawing/2014/main" id="{79E97387-852A-43F2-9B50-B404E0A890D1}"/>
              </a:ext>
            </a:extLst>
          </p:cNvPr>
          <p:cNvSpPr>
            <a:spLocks noGrp="1"/>
          </p:cNvSpPr>
          <p:nvPr>
            <p:ph type="body" sz="quarter" idx="20" hasCustomPrompt="1"/>
          </p:nvPr>
        </p:nvSpPr>
        <p:spPr>
          <a:xfrm>
            <a:off x="4914789" y="3717038"/>
            <a:ext cx="758926" cy="594009"/>
          </a:xfrm>
        </p:spPr>
        <p:txBody>
          <a:bodyPr wrap="none" anchor="ctr">
            <a:sp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04</a:t>
            </a:r>
          </a:p>
        </p:txBody>
      </p:sp>
      <p:sp>
        <p:nvSpPr>
          <p:cNvPr id="56" name="Espace réservé du texte 8">
            <a:extLst>
              <a:ext uri="{FF2B5EF4-FFF2-40B4-BE49-F238E27FC236}">
                <a16:creationId xmlns:a16="http://schemas.microsoft.com/office/drawing/2014/main" id="{A74266F2-8FD7-4C22-9A14-932E9F25771F}"/>
              </a:ext>
            </a:extLst>
          </p:cNvPr>
          <p:cNvSpPr>
            <a:spLocks noGrp="1"/>
          </p:cNvSpPr>
          <p:nvPr>
            <p:ph type="body" sz="quarter" idx="21" hasCustomPrompt="1"/>
          </p:nvPr>
        </p:nvSpPr>
        <p:spPr>
          <a:xfrm>
            <a:off x="5916216" y="2108070"/>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57" name="Espace réservé du texte 8">
            <a:extLst>
              <a:ext uri="{FF2B5EF4-FFF2-40B4-BE49-F238E27FC236}">
                <a16:creationId xmlns:a16="http://schemas.microsoft.com/office/drawing/2014/main" id="{49C31515-A836-4E04-82E2-FF6A471B4B78}"/>
              </a:ext>
            </a:extLst>
          </p:cNvPr>
          <p:cNvSpPr>
            <a:spLocks noGrp="1"/>
          </p:cNvSpPr>
          <p:nvPr>
            <p:ph type="body" sz="quarter" idx="22" hasCustomPrompt="1"/>
          </p:nvPr>
        </p:nvSpPr>
        <p:spPr>
          <a:xfrm>
            <a:off x="2042812" y="3319147"/>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58" name="Espace réservé du texte 8">
            <a:extLst>
              <a:ext uri="{FF2B5EF4-FFF2-40B4-BE49-F238E27FC236}">
                <a16:creationId xmlns:a16="http://schemas.microsoft.com/office/drawing/2014/main" id="{2512A7D7-EA56-4DB4-9B9E-396EEFBEBA76}"/>
              </a:ext>
            </a:extLst>
          </p:cNvPr>
          <p:cNvSpPr>
            <a:spLocks noGrp="1"/>
          </p:cNvSpPr>
          <p:nvPr>
            <p:ph type="body" sz="quarter" idx="23" hasCustomPrompt="1"/>
          </p:nvPr>
        </p:nvSpPr>
        <p:spPr>
          <a:xfrm>
            <a:off x="5916216" y="3319147"/>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67" name="Espace réservé du texte 8">
            <a:extLst>
              <a:ext uri="{FF2B5EF4-FFF2-40B4-BE49-F238E27FC236}">
                <a16:creationId xmlns:a16="http://schemas.microsoft.com/office/drawing/2014/main" id="{D51D1DB6-03E5-4E2A-BCA9-F35CC3E6F55A}"/>
              </a:ext>
            </a:extLst>
          </p:cNvPr>
          <p:cNvSpPr>
            <a:spLocks noGrp="1"/>
          </p:cNvSpPr>
          <p:nvPr>
            <p:ph type="body" sz="quarter" idx="24" hasCustomPrompt="1"/>
          </p:nvPr>
        </p:nvSpPr>
        <p:spPr>
          <a:xfrm>
            <a:off x="2042812" y="4530224"/>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68" name="Espace réservé du texte 8">
            <a:extLst>
              <a:ext uri="{FF2B5EF4-FFF2-40B4-BE49-F238E27FC236}">
                <a16:creationId xmlns:a16="http://schemas.microsoft.com/office/drawing/2014/main" id="{33766EA7-5977-4418-847D-D28A5D7F5898}"/>
              </a:ext>
            </a:extLst>
          </p:cNvPr>
          <p:cNvSpPr>
            <a:spLocks noGrp="1"/>
          </p:cNvSpPr>
          <p:nvPr>
            <p:ph type="body" sz="quarter" idx="25" hasCustomPrompt="1"/>
          </p:nvPr>
        </p:nvSpPr>
        <p:spPr>
          <a:xfrm>
            <a:off x="5916216" y="4530224"/>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2" name="Espace réservé du pied de page 1">
            <a:extLst>
              <a:ext uri="{FF2B5EF4-FFF2-40B4-BE49-F238E27FC236}">
                <a16:creationId xmlns:a16="http://schemas.microsoft.com/office/drawing/2014/main" id="{5A722B97-646A-42D7-A8AB-D26830749BC2}"/>
              </a:ext>
            </a:extLst>
          </p:cNvPr>
          <p:cNvSpPr>
            <a:spLocks noGrp="1"/>
          </p:cNvSpPr>
          <p:nvPr>
            <p:ph type="ftr" sz="quarter" idx="26"/>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3" name="Espace réservé du numéro de diapositive 2">
            <a:extLst>
              <a:ext uri="{FF2B5EF4-FFF2-40B4-BE49-F238E27FC236}">
                <a16:creationId xmlns:a16="http://schemas.microsoft.com/office/drawing/2014/main" id="{203D93F9-182D-48AD-9CEA-5102E054F9D3}"/>
              </a:ext>
            </a:extLst>
          </p:cNvPr>
          <p:cNvSpPr>
            <a:spLocks noGrp="1"/>
          </p:cNvSpPr>
          <p:nvPr>
            <p:ph type="sldNum" sz="quarter" idx="27"/>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28682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us-Chapitre/Section">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B4E591E9-A425-4D8C-B956-9B403815FE73}"/>
              </a:ext>
            </a:extLst>
          </p:cNvPr>
          <p:cNvSpPr/>
          <p:nvPr userDrawn="1"/>
        </p:nvSpPr>
        <p:spPr>
          <a:xfrm>
            <a:off x="0" y="0"/>
            <a:ext cx="7632700"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9" name="Titre 8">
            <a:extLst>
              <a:ext uri="{FF2B5EF4-FFF2-40B4-BE49-F238E27FC236}">
                <a16:creationId xmlns:a16="http://schemas.microsoft.com/office/drawing/2014/main" id="{DB2AE30D-43AC-48B8-8239-98CD66821DE4}"/>
              </a:ext>
            </a:extLst>
          </p:cNvPr>
          <p:cNvSpPr>
            <a:spLocks noGrp="1"/>
          </p:cNvSpPr>
          <p:nvPr>
            <p:ph type="title" hasCustomPrompt="1"/>
          </p:nvPr>
        </p:nvSpPr>
        <p:spPr>
          <a:xfrm>
            <a:off x="474054" y="2393680"/>
            <a:ext cx="3869346" cy="1218795"/>
          </a:xfrm>
        </p:spPr>
        <p:txBody>
          <a:bodyPr>
            <a:normAutofit/>
          </a:bodyPr>
          <a:lstStyle>
            <a:lvl1pPr>
              <a:defRPr/>
            </a:lvl1pPr>
          </a:lstStyle>
          <a:p>
            <a:r>
              <a:rPr lang="fr-FR"/>
              <a:t>Titre sous-chapitre/section</a:t>
            </a:r>
          </a:p>
        </p:txBody>
      </p:sp>
      <p:sp>
        <p:nvSpPr>
          <p:cNvPr id="8" name="Espace réservé pour une image  7">
            <a:extLst>
              <a:ext uri="{FF2B5EF4-FFF2-40B4-BE49-F238E27FC236}">
                <a16:creationId xmlns:a16="http://schemas.microsoft.com/office/drawing/2014/main" id="{B8DE8F19-A0C1-42BD-AE07-03DCCD677E7D}"/>
              </a:ext>
            </a:extLst>
          </p:cNvPr>
          <p:cNvSpPr>
            <a:spLocks noGrp="1"/>
          </p:cNvSpPr>
          <p:nvPr>
            <p:ph type="pic" sz="quarter" idx="12" hasCustomPrompt="1"/>
          </p:nvPr>
        </p:nvSpPr>
        <p:spPr>
          <a:xfrm>
            <a:off x="4943478" y="851026"/>
            <a:ext cx="6791326" cy="4903362"/>
          </a:xfrm>
          <a:custGeom>
            <a:avLst/>
            <a:gdLst>
              <a:gd name="connsiteX0" fmla="*/ 109002 w 6791327"/>
              <a:gd name="connsiteY0" fmla="*/ 0 h 4903362"/>
              <a:gd name="connsiteX1" fmla="*/ 6682325 w 6791327"/>
              <a:gd name="connsiteY1" fmla="*/ 0 h 4903362"/>
              <a:gd name="connsiteX2" fmla="*/ 6791327 w 6791327"/>
              <a:gd name="connsiteY2" fmla="*/ 109002 h 4903362"/>
              <a:gd name="connsiteX3" fmla="*/ 6791327 w 6791327"/>
              <a:gd name="connsiteY3" fmla="*/ 4794360 h 4903362"/>
              <a:gd name="connsiteX4" fmla="*/ 6682325 w 6791327"/>
              <a:gd name="connsiteY4" fmla="*/ 4903362 h 4903362"/>
              <a:gd name="connsiteX5" fmla="*/ 109002 w 6791327"/>
              <a:gd name="connsiteY5" fmla="*/ 4903362 h 4903362"/>
              <a:gd name="connsiteX6" fmla="*/ 0 w 6791327"/>
              <a:gd name="connsiteY6" fmla="*/ 4794360 h 4903362"/>
              <a:gd name="connsiteX7" fmla="*/ 0 w 6791327"/>
              <a:gd name="connsiteY7" fmla="*/ 109002 h 4903362"/>
              <a:gd name="connsiteX8" fmla="*/ 109002 w 6791327"/>
              <a:gd name="connsiteY8" fmla="*/ 0 h 49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327" h="4903362">
                <a:moveTo>
                  <a:pt x="109002" y="0"/>
                </a:moveTo>
                <a:lnTo>
                  <a:pt x="6682325" y="0"/>
                </a:lnTo>
                <a:cubicBezTo>
                  <a:pt x="6742525" y="0"/>
                  <a:pt x="6791327" y="48802"/>
                  <a:pt x="6791327" y="109002"/>
                </a:cubicBezTo>
                <a:lnTo>
                  <a:pt x="6791327" y="4794360"/>
                </a:lnTo>
                <a:cubicBezTo>
                  <a:pt x="6791327" y="4854560"/>
                  <a:pt x="6742525" y="4903362"/>
                  <a:pt x="6682325" y="4903362"/>
                </a:cubicBezTo>
                <a:lnTo>
                  <a:pt x="109002" y="4903362"/>
                </a:lnTo>
                <a:cubicBezTo>
                  <a:pt x="48802" y="4903362"/>
                  <a:pt x="0" y="4854560"/>
                  <a:pt x="0" y="4794360"/>
                </a:cubicBezTo>
                <a:lnTo>
                  <a:pt x="0" y="109002"/>
                </a:lnTo>
                <a:cubicBezTo>
                  <a:pt x="0" y="48802"/>
                  <a:pt x="48802" y="0"/>
                  <a:pt x="109002"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dirty="0"/>
              <a:t>Image</a:t>
            </a:r>
          </a:p>
        </p:txBody>
      </p:sp>
      <p:cxnSp>
        <p:nvCxnSpPr>
          <p:cNvPr id="6" name="Connecteur droit 5">
            <a:extLst>
              <a:ext uri="{FF2B5EF4-FFF2-40B4-BE49-F238E27FC236}">
                <a16:creationId xmlns:a16="http://schemas.microsoft.com/office/drawing/2014/main" id="{5D895CCF-78A7-47B4-8DDD-5BB07DCE7B2A}"/>
              </a:ext>
            </a:extLst>
          </p:cNvPr>
          <p:cNvCxnSpPr/>
          <p:nvPr userDrawn="1"/>
        </p:nvCxnSpPr>
        <p:spPr>
          <a:xfrm>
            <a:off x="474054" y="38337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Espace réservé du texte 8">
            <a:extLst>
              <a:ext uri="{FF2B5EF4-FFF2-40B4-BE49-F238E27FC236}">
                <a16:creationId xmlns:a16="http://schemas.microsoft.com/office/drawing/2014/main" id="{ADEBCCCA-9A36-479F-9815-3FE1A0B603E3}"/>
              </a:ext>
            </a:extLst>
          </p:cNvPr>
          <p:cNvSpPr>
            <a:spLocks noGrp="1"/>
          </p:cNvSpPr>
          <p:nvPr>
            <p:ph type="body" sz="quarter" idx="10" hasCustomPrompt="1"/>
          </p:nvPr>
        </p:nvSpPr>
        <p:spPr>
          <a:xfrm>
            <a:off x="474053" y="4079464"/>
            <a:ext cx="3869348" cy="2207036"/>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a:t>
            </a:r>
          </a:p>
        </p:txBody>
      </p:sp>
      <p:sp>
        <p:nvSpPr>
          <p:cNvPr id="3" name="Espace réservé du pied de page 2">
            <a:extLst>
              <a:ext uri="{FF2B5EF4-FFF2-40B4-BE49-F238E27FC236}">
                <a16:creationId xmlns:a16="http://schemas.microsoft.com/office/drawing/2014/main" id="{1BFEA780-F848-4089-AE3B-BEB96B1D6C74}"/>
              </a:ext>
            </a:extLst>
          </p:cNvPr>
          <p:cNvSpPr>
            <a:spLocks noGrp="1"/>
          </p:cNvSpPr>
          <p:nvPr>
            <p:ph type="ftr" sz="quarter" idx="13"/>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4D499EAE-44D4-41A9-B26A-A97E4B2E0CD5}"/>
              </a:ext>
            </a:extLst>
          </p:cNvPr>
          <p:cNvSpPr>
            <a:spLocks noGrp="1"/>
          </p:cNvSpPr>
          <p:nvPr>
            <p:ph type="sldNum" sz="quarter" idx="14"/>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190429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re et texte avec contenu">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FB6D0212-FFA2-4477-9A40-A8129061B4B2}"/>
              </a:ext>
            </a:extLst>
          </p:cNvPr>
          <p:cNvSpPr/>
          <p:nvPr userDrawn="1"/>
        </p:nvSpPr>
        <p:spPr>
          <a:xfrm>
            <a:off x="0" y="0"/>
            <a:ext cx="7848601"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22" name="Titre 3">
            <a:extLst>
              <a:ext uri="{FF2B5EF4-FFF2-40B4-BE49-F238E27FC236}">
                <a16:creationId xmlns:a16="http://schemas.microsoft.com/office/drawing/2014/main" id="{AB1D4C09-091E-490F-88A1-F8A65B0EBF27}"/>
              </a:ext>
            </a:extLst>
          </p:cNvPr>
          <p:cNvSpPr>
            <a:spLocks noGrp="1"/>
          </p:cNvSpPr>
          <p:nvPr>
            <p:ph type="title" hasCustomPrompt="1"/>
          </p:nvPr>
        </p:nvSpPr>
        <p:spPr>
          <a:xfrm>
            <a:off x="474058" y="378562"/>
            <a:ext cx="3869346" cy="1218795"/>
          </a:xfrm>
        </p:spPr>
        <p:txBody>
          <a:bodyPr>
            <a:normAutofit/>
          </a:bodyPr>
          <a:lstStyle>
            <a:lvl1pPr>
              <a:defRPr/>
            </a:lvl1pPr>
          </a:lstStyle>
          <a:p>
            <a:r>
              <a:rPr lang="fr-FR"/>
              <a:t>Titre long </a:t>
            </a:r>
            <a:br>
              <a:rPr lang="fr-FR"/>
            </a:br>
            <a:r>
              <a:rPr lang="fr-FR"/>
              <a:t>de la diapositive</a:t>
            </a:r>
          </a:p>
        </p:txBody>
      </p:sp>
      <p:cxnSp>
        <p:nvCxnSpPr>
          <p:cNvPr id="23" name="Connecteur droit 22">
            <a:extLst>
              <a:ext uri="{FF2B5EF4-FFF2-40B4-BE49-F238E27FC236}">
                <a16:creationId xmlns:a16="http://schemas.microsoft.com/office/drawing/2014/main" id="{FF772CDE-74F9-4EA0-B152-72355A0928A6}"/>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Espace réservé du texte 8">
            <a:extLst>
              <a:ext uri="{FF2B5EF4-FFF2-40B4-BE49-F238E27FC236}">
                <a16:creationId xmlns:a16="http://schemas.microsoft.com/office/drawing/2014/main" id="{B876991F-87E8-451E-B012-057CD48D094A}"/>
              </a:ext>
            </a:extLst>
          </p:cNvPr>
          <p:cNvSpPr>
            <a:spLocks noGrp="1"/>
          </p:cNvSpPr>
          <p:nvPr>
            <p:ph type="body" sz="quarter" idx="16" hasCustomPrompt="1"/>
          </p:nvPr>
        </p:nvSpPr>
        <p:spPr>
          <a:xfrm>
            <a:off x="474054" y="1954446"/>
            <a:ext cx="3870629"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9" name="Espace réservé du texte 8">
            <a:extLst>
              <a:ext uri="{FF2B5EF4-FFF2-40B4-BE49-F238E27FC236}">
                <a16:creationId xmlns:a16="http://schemas.microsoft.com/office/drawing/2014/main" id="{65E03AE2-FCBA-4AE8-8993-26A835496569}"/>
              </a:ext>
            </a:extLst>
          </p:cNvPr>
          <p:cNvSpPr>
            <a:spLocks noGrp="1"/>
          </p:cNvSpPr>
          <p:nvPr>
            <p:ph type="body" sz="quarter" idx="19"/>
          </p:nvPr>
        </p:nvSpPr>
        <p:spPr>
          <a:xfrm>
            <a:off x="474056" y="2831754"/>
            <a:ext cx="3517900" cy="306318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contenu 13">
            <a:extLst>
              <a:ext uri="{FF2B5EF4-FFF2-40B4-BE49-F238E27FC236}">
                <a16:creationId xmlns:a16="http://schemas.microsoft.com/office/drawing/2014/main" id="{8BB8499E-65BE-4EA7-BEF9-0FC23C204D03}"/>
              </a:ext>
            </a:extLst>
          </p:cNvPr>
          <p:cNvSpPr>
            <a:spLocks noGrp="1"/>
          </p:cNvSpPr>
          <p:nvPr>
            <p:ph sz="quarter" idx="21"/>
          </p:nvPr>
        </p:nvSpPr>
        <p:spPr>
          <a:xfrm>
            <a:off x="4943476" y="838911"/>
            <a:ext cx="6791324" cy="4915479"/>
          </a:xfrm>
          <a:custGeom>
            <a:avLst/>
            <a:gdLst>
              <a:gd name="connsiteX0" fmla="*/ 108535 w 6791324"/>
              <a:gd name="connsiteY0" fmla="*/ 0 h 4915479"/>
              <a:gd name="connsiteX1" fmla="*/ 6682789 w 6791324"/>
              <a:gd name="connsiteY1" fmla="*/ 0 h 4915479"/>
              <a:gd name="connsiteX2" fmla="*/ 6791324 w 6791324"/>
              <a:gd name="connsiteY2" fmla="*/ 109271 h 4915479"/>
              <a:gd name="connsiteX3" fmla="*/ 6791324 w 6791324"/>
              <a:gd name="connsiteY3" fmla="*/ 4806208 h 4915479"/>
              <a:gd name="connsiteX4" fmla="*/ 6682789 w 6791324"/>
              <a:gd name="connsiteY4" fmla="*/ 4915479 h 4915479"/>
              <a:gd name="connsiteX5" fmla="*/ 108535 w 6791324"/>
              <a:gd name="connsiteY5" fmla="*/ 4915479 h 4915479"/>
              <a:gd name="connsiteX6" fmla="*/ 0 w 6791324"/>
              <a:gd name="connsiteY6" fmla="*/ 4806208 h 4915479"/>
              <a:gd name="connsiteX7" fmla="*/ 0 w 6791324"/>
              <a:gd name="connsiteY7" fmla="*/ 109271 h 4915479"/>
              <a:gd name="connsiteX8" fmla="*/ 108535 w 6791324"/>
              <a:gd name="connsiteY8" fmla="*/ 0 h 49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324" h="4915479">
                <a:moveTo>
                  <a:pt x="108535" y="0"/>
                </a:moveTo>
                <a:lnTo>
                  <a:pt x="6682789" y="0"/>
                </a:lnTo>
                <a:cubicBezTo>
                  <a:pt x="6742731" y="0"/>
                  <a:pt x="6791324" y="48922"/>
                  <a:pt x="6791324" y="109271"/>
                </a:cubicBezTo>
                <a:lnTo>
                  <a:pt x="6791324" y="4806208"/>
                </a:lnTo>
                <a:cubicBezTo>
                  <a:pt x="6791324" y="4866557"/>
                  <a:pt x="6742731" y="4915479"/>
                  <a:pt x="6682789" y="4915479"/>
                </a:cubicBezTo>
                <a:lnTo>
                  <a:pt x="108535" y="4915479"/>
                </a:lnTo>
                <a:cubicBezTo>
                  <a:pt x="48593" y="4915479"/>
                  <a:pt x="0" y="4866557"/>
                  <a:pt x="0" y="4806208"/>
                </a:cubicBezTo>
                <a:lnTo>
                  <a:pt x="0" y="109271"/>
                </a:lnTo>
                <a:cubicBezTo>
                  <a:pt x="0" y="48922"/>
                  <a:pt x="48593" y="0"/>
                  <a:pt x="108535" y="0"/>
                </a:cubicBezTo>
                <a:close/>
              </a:path>
            </a:pathLst>
          </a:custGeom>
          <a:solidFill>
            <a:schemeClr val="bg1"/>
          </a:solidFill>
          <a:effectLst>
            <a:outerShdw blurRad="152400" algn="ctr" rotWithShape="0">
              <a:schemeClr val="accent5"/>
            </a:outerShdw>
          </a:effectLst>
        </p:spPr>
        <p:txBody>
          <a:bodyPr wrap="square" lIns="432000" tIns="432000" rIns="432000" bIns="432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AA093347-3B48-45AF-BCF3-00D4A94B71A3}"/>
              </a:ext>
            </a:extLst>
          </p:cNvPr>
          <p:cNvSpPr>
            <a:spLocks noGrp="1"/>
          </p:cNvSpPr>
          <p:nvPr>
            <p:ph type="ftr" sz="quarter" idx="22"/>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91177A4E-C32D-4EDA-9C62-F6FE4CE27E0F}"/>
              </a:ext>
            </a:extLst>
          </p:cNvPr>
          <p:cNvSpPr>
            <a:spLocks noGrp="1"/>
          </p:cNvSpPr>
          <p:nvPr>
            <p:ph type="sldNum" sz="quarter" idx="23"/>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7313772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re avec texte et contenu">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340EA953-126B-4177-B473-DDB58ABB6488}"/>
              </a:ext>
            </a:extLst>
          </p:cNvPr>
          <p:cNvSpPr/>
          <p:nvPr userDrawn="1"/>
        </p:nvSpPr>
        <p:spPr>
          <a:xfrm>
            <a:off x="1" y="0"/>
            <a:ext cx="724852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11" name="Espace réservé du contenu 13">
            <a:extLst>
              <a:ext uri="{FF2B5EF4-FFF2-40B4-BE49-F238E27FC236}">
                <a16:creationId xmlns:a16="http://schemas.microsoft.com/office/drawing/2014/main" id="{2B8807A3-9768-4503-A182-811EAE833E96}"/>
              </a:ext>
            </a:extLst>
          </p:cNvPr>
          <p:cNvSpPr>
            <a:spLocks noGrp="1" noChangeAspect="1"/>
          </p:cNvSpPr>
          <p:nvPr>
            <p:ph sz="quarter" idx="22"/>
          </p:nvPr>
        </p:nvSpPr>
        <p:spPr>
          <a:xfrm>
            <a:off x="4897437" y="847061"/>
            <a:ext cx="6836400" cy="4388400"/>
          </a:xfrm>
          <a:prstGeom prst="roundRect">
            <a:avLst>
              <a:gd name="adj" fmla="val 2526"/>
            </a:avLst>
          </a:prstGeom>
          <a:solidFill>
            <a:schemeClr val="bg1"/>
          </a:solidFill>
          <a:effectLst>
            <a:outerShdw blurRad="152400" algn="ctr" rotWithShape="0">
              <a:schemeClr val="accent5"/>
            </a:outerShdw>
          </a:effectLst>
        </p:spPr>
        <p:txBody>
          <a:bodyPr wrap="square" lIns="13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22">
            <a:extLst>
              <a:ext uri="{FF2B5EF4-FFF2-40B4-BE49-F238E27FC236}">
                <a16:creationId xmlns:a16="http://schemas.microsoft.com/office/drawing/2014/main" id="{E994D7DE-BABE-4232-B150-688ED6C95648}"/>
              </a:ext>
            </a:extLst>
          </p:cNvPr>
          <p:cNvSpPr>
            <a:spLocks noGrp="1"/>
          </p:cNvSpPr>
          <p:nvPr>
            <p:ph type="body" sz="quarter" idx="14"/>
          </p:nvPr>
        </p:nvSpPr>
        <p:spPr>
          <a:xfrm>
            <a:off x="474054" y="2836508"/>
            <a:ext cx="5437797" cy="3104858"/>
          </a:xfrm>
          <a:prstGeom prst="roundRect">
            <a:avLst>
              <a:gd name="adj" fmla="val 3047"/>
            </a:avLst>
          </a:prstGeom>
          <a:solidFill>
            <a:schemeClr val="bg1"/>
          </a:solidFill>
          <a:effectLst>
            <a:outerShdw blurRad="152400" algn="ctr" rotWithShape="0">
              <a:schemeClr val="accent5"/>
            </a:outerShdw>
          </a:effectLst>
        </p:spPr>
        <p:txBody>
          <a:bodyPr lIns="288000" tIns="288000" rIns="288000" bIns="288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E8D30C63-23C0-4708-8D60-6C0BEEB3B536}"/>
              </a:ext>
            </a:extLst>
          </p:cNvPr>
          <p:cNvSpPr>
            <a:spLocks noGrp="1"/>
          </p:cNvSpPr>
          <p:nvPr>
            <p:ph type="ftr" sz="quarter" idx="17"/>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FCD494B7-05F4-4914-8BFF-277DAE3EFEB7}"/>
              </a:ext>
            </a:extLst>
          </p:cNvPr>
          <p:cNvSpPr>
            <a:spLocks noGrp="1"/>
          </p:cNvSpPr>
          <p:nvPr>
            <p:ph type="sldNum" sz="quarter" idx="18"/>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19775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ux contenus avec fond gris">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2825750"/>
            <a:ext cx="12192000" cy="403225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13" name="Espace réservé du texte 22">
            <a:extLst>
              <a:ext uri="{FF2B5EF4-FFF2-40B4-BE49-F238E27FC236}">
                <a16:creationId xmlns:a16="http://schemas.microsoft.com/office/drawing/2014/main" id="{59761D06-B016-49B3-9B2F-6B5C747EA87B}"/>
              </a:ext>
            </a:extLst>
          </p:cNvPr>
          <p:cNvSpPr>
            <a:spLocks noGrp="1"/>
          </p:cNvSpPr>
          <p:nvPr>
            <p:ph type="body" sz="quarter" idx="15"/>
          </p:nvPr>
        </p:nvSpPr>
        <p:spPr>
          <a:xfrm>
            <a:off x="474054" y="2176335"/>
            <a:ext cx="5437797" cy="3795840"/>
          </a:xfrm>
          <a:prstGeom prst="roundRect">
            <a:avLst>
              <a:gd name="adj" fmla="val 3047"/>
            </a:avLst>
          </a:prstGeom>
          <a:solidFill>
            <a:schemeClr val="bg1"/>
          </a:solidFill>
          <a:effectLst>
            <a:outerShdw blurRad="152400" algn="ctr" rotWithShape="0">
              <a:schemeClr val="accent5"/>
            </a:outerShdw>
          </a:effectLst>
        </p:spPr>
        <p:txBody>
          <a:bodyPr lIns="288000" tIns="288000" rIns="288000" bIns="288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14" name="Espace réservé du texte 22">
            <a:extLst>
              <a:ext uri="{FF2B5EF4-FFF2-40B4-BE49-F238E27FC236}">
                <a16:creationId xmlns:a16="http://schemas.microsoft.com/office/drawing/2014/main" id="{70EDF0A0-B54F-479C-9DBA-98B731D4899C}"/>
              </a:ext>
            </a:extLst>
          </p:cNvPr>
          <p:cNvSpPr>
            <a:spLocks noGrp="1"/>
          </p:cNvSpPr>
          <p:nvPr>
            <p:ph type="body" sz="quarter" idx="16"/>
          </p:nvPr>
        </p:nvSpPr>
        <p:spPr>
          <a:xfrm>
            <a:off x="6284305" y="2176335"/>
            <a:ext cx="5437797" cy="3795840"/>
          </a:xfrm>
          <a:prstGeom prst="roundRect">
            <a:avLst>
              <a:gd name="adj" fmla="val 3047"/>
            </a:avLst>
          </a:prstGeom>
          <a:solidFill>
            <a:schemeClr val="bg1"/>
          </a:solidFill>
          <a:effectLst>
            <a:outerShdw blurRad="152400" algn="ctr" rotWithShape="0">
              <a:schemeClr val="accent5"/>
            </a:outerShdw>
          </a:effectLst>
        </p:spPr>
        <p:txBody>
          <a:bodyPr lIns="288000" tIns="288000" rIns="288000" bIns="288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8">
            <a:extLst>
              <a:ext uri="{FF2B5EF4-FFF2-40B4-BE49-F238E27FC236}">
                <a16:creationId xmlns:a16="http://schemas.microsoft.com/office/drawing/2014/main" id="{26533398-1A12-498D-B998-57EC4515821A}"/>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2" name="Espace réservé du pied de page 1">
            <a:extLst>
              <a:ext uri="{FF2B5EF4-FFF2-40B4-BE49-F238E27FC236}">
                <a16:creationId xmlns:a16="http://schemas.microsoft.com/office/drawing/2014/main" id="{D2BE8B45-D6DF-41D8-BB8C-DAC87F85CC81}"/>
              </a:ext>
            </a:extLst>
          </p:cNvPr>
          <p:cNvSpPr>
            <a:spLocks noGrp="1"/>
          </p:cNvSpPr>
          <p:nvPr>
            <p:ph type="ftr" sz="quarter" idx="18"/>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1ED7DA21-C665-4156-9787-B8618E65CDB3}"/>
              </a:ext>
            </a:extLst>
          </p:cNvPr>
          <p:cNvSpPr>
            <a:spLocks noGrp="1"/>
          </p:cNvSpPr>
          <p:nvPr>
            <p:ph type="sldNum" sz="quarter" idx="19"/>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270847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2/5/2024</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3851202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aison avec fond gris">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1818000"/>
            <a:ext cx="12192000" cy="5040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cxnSp>
        <p:nvCxnSpPr>
          <p:cNvPr id="28" name="Connecteur droit 27">
            <a:extLst>
              <a:ext uri="{FF2B5EF4-FFF2-40B4-BE49-F238E27FC236}">
                <a16:creationId xmlns:a16="http://schemas.microsoft.com/office/drawing/2014/main" id="{F79DD196-999A-49EE-88B8-BC05417A28EB}"/>
              </a:ext>
            </a:extLst>
          </p:cNvPr>
          <p:cNvCxnSpPr>
            <a:cxnSpLocks/>
          </p:cNvCxnSpPr>
          <p:nvPr userDrawn="1"/>
        </p:nvCxnSpPr>
        <p:spPr>
          <a:xfrm flipV="1">
            <a:off x="5911851" y="3248528"/>
            <a:ext cx="0" cy="27426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Espace réservé du texte 6">
            <a:extLst>
              <a:ext uri="{FF2B5EF4-FFF2-40B4-BE49-F238E27FC236}">
                <a16:creationId xmlns:a16="http://schemas.microsoft.com/office/drawing/2014/main" id="{9F195A8C-B7FD-4130-BFF5-88ABECEEDFD7}"/>
              </a:ext>
            </a:extLst>
          </p:cNvPr>
          <p:cNvSpPr>
            <a:spLocks noGrp="1"/>
          </p:cNvSpPr>
          <p:nvPr>
            <p:ph type="body" sz="quarter" idx="14"/>
          </p:nvPr>
        </p:nvSpPr>
        <p:spPr>
          <a:xfrm>
            <a:off x="6283324" y="3245163"/>
            <a:ext cx="4842962" cy="2754758"/>
          </a:xfrm>
        </p:spPr>
        <p:txBody>
          <a:bodyPr>
            <a:normAutofit/>
          </a:bodyPr>
          <a:lstStyle>
            <a:lvl1pPr marL="0" indent="0">
              <a:buSzPct val="130000"/>
              <a:buFont typeface="Arial" panose="020B0604020202020204" pitchFamily="34" charset="0"/>
              <a:buNone/>
              <a:defRPr kumimoji="0" lang="fr-FR" sz="1600" b="1"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8">
            <a:extLst>
              <a:ext uri="{FF2B5EF4-FFF2-40B4-BE49-F238E27FC236}">
                <a16:creationId xmlns:a16="http://schemas.microsoft.com/office/drawing/2014/main" id="{56391850-6B43-48B2-B809-6DACA5666129}"/>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14" name="Espace réservé du texte 6">
            <a:extLst>
              <a:ext uri="{FF2B5EF4-FFF2-40B4-BE49-F238E27FC236}">
                <a16:creationId xmlns:a16="http://schemas.microsoft.com/office/drawing/2014/main" id="{C078EB97-519B-4BC3-B258-5B9691EB92CE}"/>
              </a:ext>
            </a:extLst>
          </p:cNvPr>
          <p:cNvSpPr>
            <a:spLocks noGrp="1"/>
          </p:cNvSpPr>
          <p:nvPr>
            <p:ph type="body" sz="quarter" idx="19" hasCustomPrompt="1"/>
          </p:nvPr>
        </p:nvSpPr>
        <p:spPr>
          <a:xfrm>
            <a:off x="468814" y="2481277"/>
            <a:ext cx="4842962" cy="249812"/>
          </a:xfrm>
        </p:spPr>
        <p:txBody>
          <a:bodyPr anchor="b">
            <a:normAutofit/>
          </a:bodyPr>
          <a:lstStyle>
            <a:lvl1pPr marL="0" indent="0">
              <a:spcBef>
                <a:spcPts val="0"/>
              </a:spcBef>
              <a:spcAft>
                <a:spcPts val="0"/>
              </a:spcAft>
              <a:buFont typeface="Arial" panose="020B0604020202020204" pitchFamily="34" charset="0"/>
              <a:buNone/>
              <a:defRPr/>
            </a:lvl1pPr>
            <a:lvl2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2pPr>
            <a:lvl3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3pPr>
            <a:lvl4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4pPr>
            <a:lvl5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5pPr>
            <a:lvl6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6pPr>
            <a:lvl7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7pPr>
            <a:lvl8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8pPr>
            <a:lvl9pPr marL="0" indent="0">
              <a:spcBef>
                <a:spcPts val="0"/>
              </a:spcBef>
              <a:spcAft>
                <a:spcPts val="0"/>
              </a:spcAft>
              <a:buFont typeface="Arial" panose="020B0604020202020204" pitchFamily="34" charset="0"/>
              <a:buNone/>
              <a:defRPr kumimoji="0" lang="fr-FR" sz="1600" b="0" i="0" u="none" strike="noStrike" kern="1200" cap="all" spc="-41" normalizeH="0" baseline="0" dirty="0">
                <a:ln>
                  <a:noFill/>
                </a:ln>
                <a:solidFill>
                  <a:schemeClr val="accent1"/>
                </a:solidFill>
                <a:effectLst/>
                <a:uLnTx/>
                <a:uFillTx/>
                <a:latin typeface="Arial" panose="020B0604020202020204" pitchFamily="34" charset="0"/>
                <a:ea typeface="+mn-ea"/>
                <a:cs typeface="Arial" panose="020B0604020202020204" pitchFamily="34" charset="0"/>
              </a:defRPr>
            </a:lvl9pPr>
          </a:lstStyle>
          <a:p>
            <a:pPr lvl="0"/>
            <a:r>
              <a:rPr lang="fr-FR"/>
              <a:t>Titre / texte</a:t>
            </a:r>
          </a:p>
        </p:txBody>
      </p:sp>
      <p:sp>
        <p:nvSpPr>
          <p:cNvPr id="16" name="Espace réservé du texte 6">
            <a:extLst>
              <a:ext uri="{FF2B5EF4-FFF2-40B4-BE49-F238E27FC236}">
                <a16:creationId xmlns:a16="http://schemas.microsoft.com/office/drawing/2014/main" id="{78BB9D5E-8827-41F5-A371-32DAF61A58A5}"/>
              </a:ext>
            </a:extLst>
          </p:cNvPr>
          <p:cNvSpPr>
            <a:spLocks noGrp="1"/>
          </p:cNvSpPr>
          <p:nvPr>
            <p:ph type="body" sz="quarter" idx="20" hasCustomPrompt="1"/>
          </p:nvPr>
        </p:nvSpPr>
        <p:spPr>
          <a:xfrm>
            <a:off x="6283324" y="2481277"/>
            <a:ext cx="4842962" cy="249812"/>
          </a:xfrm>
        </p:spPr>
        <p:txBody>
          <a:bodyPr anchor="b">
            <a:normAutofit/>
          </a:bodyPr>
          <a:lstStyle>
            <a:lvl1pPr marL="0" indent="0">
              <a:spcBef>
                <a:spcPts val="0"/>
              </a:spcBef>
              <a:spcAft>
                <a:spcPts val="0"/>
              </a:spcAft>
              <a:buFont typeface="Arial" panose="020B0604020202020204" pitchFamily="34" charset="0"/>
              <a:buNone/>
              <a:defRPr/>
            </a:lvl1pPr>
            <a:lvl2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2pPr>
            <a:lvl3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3pPr>
            <a:lvl4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4pPr>
            <a:lvl5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5pPr>
            <a:lvl6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6pPr>
            <a:lvl7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7pPr>
            <a:lvl8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8pPr>
            <a:lvl9pPr marL="0" indent="0">
              <a:spcBef>
                <a:spcPts val="0"/>
              </a:spcBef>
              <a:spcAft>
                <a:spcPts val="0"/>
              </a:spcAft>
              <a:buFont typeface="Arial" panose="020B0604020202020204" pitchFamily="34" charset="0"/>
              <a:buNone/>
              <a:defRPr kumimoji="0" lang="fr-FR" sz="1600" b="0" i="0" u="none" strike="noStrike" kern="1200" cap="all" spc="-41" normalizeH="0" baseline="0" dirty="0">
                <a:ln>
                  <a:noFill/>
                </a:ln>
                <a:solidFill>
                  <a:schemeClr val="accent1"/>
                </a:solidFill>
                <a:effectLst/>
                <a:uLnTx/>
                <a:uFillTx/>
                <a:latin typeface="Arial" panose="020B0604020202020204" pitchFamily="34" charset="0"/>
                <a:ea typeface="+mn-ea"/>
                <a:cs typeface="Arial" panose="020B0604020202020204" pitchFamily="34" charset="0"/>
              </a:defRPr>
            </a:lvl9pPr>
          </a:lstStyle>
          <a:p>
            <a:pPr lvl="0"/>
            <a:r>
              <a:rPr lang="fr-FR"/>
              <a:t>Titre / texte</a:t>
            </a:r>
          </a:p>
        </p:txBody>
      </p:sp>
      <p:sp>
        <p:nvSpPr>
          <p:cNvPr id="17" name="Espace réservé du texte 6">
            <a:extLst>
              <a:ext uri="{FF2B5EF4-FFF2-40B4-BE49-F238E27FC236}">
                <a16:creationId xmlns:a16="http://schemas.microsoft.com/office/drawing/2014/main" id="{FC61B1AB-2929-4DB1-A1EC-A13D7B2C228E}"/>
              </a:ext>
            </a:extLst>
          </p:cNvPr>
          <p:cNvSpPr>
            <a:spLocks noGrp="1"/>
          </p:cNvSpPr>
          <p:nvPr>
            <p:ph type="body" sz="quarter" idx="21"/>
          </p:nvPr>
        </p:nvSpPr>
        <p:spPr>
          <a:xfrm>
            <a:off x="468814" y="3245163"/>
            <a:ext cx="4842962" cy="2754758"/>
          </a:xfrm>
        </p:spPr>
        <p:txBody>
          <a:bodyPr>
            <a:normAutofit/>
          </a:bodyPr>
          <a:lstStyle>
            <a:lvl1pPr marL="0" indent="0">
              <a:buSzPct val="130000"/>
              <a:buFont typeface="Arial" panose="020B0604020202020204" pitchFamily="34" charset="0"/>
              <a:buNone/>
              <a:defRPr kumimoji="0" lang="fr-FR" sz="1600" b="1"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733320D6-0668-4ED2-8EF8-66AB9A972C2B}"/>
              </a:ext>
            </a:extLst>
          </p:cNvPr>
          <p:cNvSpPr>
            <a:spLocks noGrp="1"/>
          </p:cNvSpPr>
          <p:nvPr>
            <p:ph type="ftr" sz="quarter" idx="22"/>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A0441D03-13D4-4DC1-A0AD-D9CBD8A7E1B8}"/>
              </a:ext>
            </a:extLst>
          </p:cNvPr>
          <p:cNvSpPr>
            <a:spLocks noGrp="1"/>
          </p:cNvSpPr>
          <p:nvPr>
            <p:ph type="sldNum" sz="quarter" idx="23"/>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30879335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re et énumération">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1818000"/>
            <a:ext cx="12192000" cy="5040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4" name="Espace réservé du texte 3">
            <a:extLst>
              <a:ext uri="{FF2B5EF4-FFF2-40B4-BE49-F238E27FC236}">
                <a16:creationId xmlns:a16="http://schemas.microsoft.com/office/drawing/2014/main" id="{901B8DBB-8135-476A-A84E-070095798A45}"/>
              </a:ext>
            </a:extLst>
          </p:cNvPr>
          <p:cNvSpPr>
            <a:spLocks noGrp="1"/>
          </p:cNvSpPr>
          <p:nvPr>
            <p:ph type="body" sz="quarter" idx="13"/>
          </p:nvPr>
        </p:nvSpPr>
        <p:spPr>
          <a:xfrm>
            <a:off x="457203" y="2173290"/>
            <a:ext cx="5454651" cy="3671887"/>
          </a:xfrm>
        </p:spPr>
        <p:txBody>
          <a:bodyPr>
            <a:normAutofit/>
          </a:bodyPr>
          <a:lstStyle>
            <a:lvl1pPr>
              <a:spcAft>
                <a:spcPts val="1801"/>
              </a:spcAft>
              <a:defRPr/>
            </a:lvl1pPr>
            <a:lvl2pPr marL="285756" indent="-285756">
              <a:spcBef>
                <a:spcPts val="601"/>
              </a:spcBef>
              <a:spcAft>
                <a:spcPts val="1200"/>
              </a:spcAft>
              <a:buSzPct val="130000"/>
              <a:buFontTx/>
              <a:buBlip>
                <a:blip r:embed="rId2"/>
              </a:buBlip>
              <a:defRPr sz="1401" b="0"/>
            </a:lvl2pPr>
            <a:lvl3pPr>
              <a:defRPr sz="1401" b="1"/>
            </a:lvl3pPr>
            <a:lvl4pPr marL="444512" indent="-171455">
              <a:defRPr sz="1401"/>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3">
            <a:extLst>
              <a:ext uri="{FF2B5EF4-FFF2-40B4-BE49-F238E27FC236}">
                <a16:creationId xmlns:a16="http://schemas.microsoft.com/office/drawing/2014/main" id="{D665F04B-4A14-4F81-9D21-0CD1A8B569AD}"/>
              </a:ext>
            </a:extLst>
          </p:cNvPr>
          <p:cNvSpPr>
            <a:spLocks noGrp="1"/>
          </p:cNvSpPr>
          <p:nvPr>
            <p:ph type="body" sz="quarter" idx="16"/>
          </p:nvPr>
        </p:nvSpPr>
        <p:spPr>
          <a:xfrm>
            <a:off x="6269526" y="2173290"/>
            <a:ext cx="5454651" cy="3671887"/>
          </a:xfrm>
        </p:spPr>
        <p:txBody>
          <a:bodyPr>
            <a:normAutofit/>
          </a:bodyPr>
          <a:lstStyle>
            <a:lvl1pPr>
              <a:spcAft>
                <a:spcPts val="1801"/>
              </a:spcAft>
              <a:defRPr/>
            </a:lvl1pPr>
            <a:lvl2pPr marL="285756" indent="-285756">
              <a:spcBef>
                <a:spcPts val="601"/>
              </a:spcBef>
              <a:spcAft>
                <a:spcPts val="1200"/>
              </a:spcAft>
              <a:buSzPct val="130000"/>
              <a:buFontTx/>
              <a:buBlip>
                <a:blip r:embed="rId2"/>
              </a:buBlip>
              <a:defRPr sz="1401" b="0"/>
            </a:lvl2pPr>
            <a:lvl3pPr>
              <a:defRPr sz="1401" b="1"/>
            </a:lvl3pPr>
            <a:lvl4pPr marL="444512" indent="-171455">
              <a:defRPr sz="1401"/>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DB10F093-B877-4CFB-9241-8349609CD501}"/>
              </a:ext>
            </a:extLst>
          </p:cNvPr>
          <p:cNvSpPr>
            <a:spLocks noGrp="1"/>
          </p:cNvSpPr>
          <p:nvPr>
            <p:ph type="ftr" sz="quarter" idx="17"/>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7" name="Espace réservé du numéro de diapositive 6">
            <a:extLst>
              <a:ext uri="{FF2B5EF4-FFF2-40B4-BE49-F238E27FC236}">
                <a16:creationId xmlns:a16="http://schemas.microsoft.com/office/drawing/2014/main" id="{CB9F73E1-2BB1-4268-B3CE-94220A4DDF61}"/>
              </a:ext>
            </a:extLst>
          </p:cNvPr>
          <p:cNvSpPr>
            <a:spLocks noGrp="1"/>
          </p:cNvSpPr>
          <p:nvPr>
            <p:ph type="sldNum" sz="quarter" idx="18"/>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3856961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re et contenu aligner au centre">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FB6D0212-FFA2-4477-9A40-A8129061B4B2}"/>
              </a:ext>
            </a:extLst>
          </p:cNvPr>
          <p:cNvSpPr/>
          <p:nvPr userDrawn="1"/>
        </p:nvSpPr>
        <p:spPr>
          <a:xfrm>
            <a:off x="3"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10" name="Espace réservé du contenu 13">
            <a:extLst>
              <a:ext uri="{FF2B5EF4-FFF2-40B4-BE49-F238E27FC236}">
                <a16:creationId xmlns:a16="http://schemas.microsoft.com/office/drawing/2014/main" id="{8CC7CD21-2643-4FB0-B967-2DC3B82F4D3C}"/>
              </a:ext>
            </a:extLst>
          </p:cNvPr>
          <p:cNvSpPr>
            <a:spLocks noGrp="1"/>
          </p:cNvSpPr>
          <p:nvPr>
            <p:ph sz="quarter" idx="21"/>
          </p:nvPr>
        </p:nvSpPr>
        <p:spPr>
          <a:xfrm>
            <a:off x="4347554" y="554805"/>
            <a:ext cx="6774471" cy="5731696"/>
          </a:xfrm>
          <a:prstGeom prst="roundRect">
            <a:avLst>
              <a:gd name="adj" fmla="val 2196"/>
            </a:avLst>
          </a:prstGeom>
          <a:solidFill>
            <a:schemeClr val="bg1"/>
          </a:solidFill>
          <a:effectLst>
            <a:outerShdw blurRad="152400" algn="ctr" rotWithShape="0">
              <a:schemeClr val="accent5"/>
            </a:outerShdw>
          </a:effectLst>
        </p:spPr>
        <p:txBody>
          <a:bodyPr wrap="square" lIns="432000" tIns="432000" rIns="432000" bIns="432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a:xfrm>
            <a:off x="474055" y="2521357"/>
            <a:ext cx="3501045" cy="1218795"/>
          </a:xfrm>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3888885"/>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3" y="4118756"/>
            <a:ext cx="3501049"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84CC8A7C-7741-4B53-BFC0-27D5780CE4B6}"/>
              </a:ext>
            </a:extLst>
          </p:cNvPr>
          <p:cNvSpPr>
            <a:spLocks noGrp="1"/>
          </p:cNvSpPr>
          <p:nvPr>
            <p:ph type="ftr" sz="quarter" idx="19"/>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A45001B5-47B5-4ED4-B369-5FC018282FBC}"/>
              </a:ext>
            </a:extLst>
          </p:cNvPr>
          <p:cNvSpPr>
            <a:spLocks noGrp="1"/>
          </p:cNvSpPr>
          <p:nvPr>
            <p:ph type="sldNum" sz="quarter" idx="20"/>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20466362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re seul avec sous-titr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B0632820-140F-4EBC-B3F3-C78F08CBB17D}"/>
              </a:ext>
            </a:extLst>
          </p:cNvPr>
          <p:cNvSpPr>
            <a:spLocks noGrp="1"/>
          </p:cNvSpPr>
          <p:nvPr>
            <p:ph type="ftr" sz="quarter" idx="11"/>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F020A336-6F4D-40C1-BECB-65922306F74C}"/>
              </a:ext>
            </a:extLst>
          </p:cNvPr>
          <p:cNvSpPr>
            <a:spLocks noGrp="1"/>
          </p:cNvSpPr>
          <p:nvPr>
            <p:ph type="sldNum" sz="quarter" idx="12"/>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1147265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avec contenu et zone de réserve">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340EA953-126B-4177-B473-DDB58ABB6488}"/>
              </a:ext>
            </a:extLst>
          </p:cNvPr>
          <p:cNvSpPr/>
          <p:nvPr userDrawn="1"/>
        </p:nvSpPr>
        <p:spPr>
          <a:xfrm>
            <a:off x="5"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3" y="378562"/>
            <a:ext cx="4471200"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4471200"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40259FB2-7000-4C33-A2C8-70BC0D1D6C97}"/>
              </a:ext>
            </a:extLst>
          </p:cNvPr>
          <p:cNvSpPr>
            <a:spLocks noGrp="1"/>
          </p:cNvSpPr>
          <p:nvPr>
            <p:ph type="ftr" sz="quarter" idx="17"/>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FC79588F-F436-4FFD-8CA1-A73BAC293F50}"/>
              </a:ext>
            </a:extLst>
          </p:cNvPr>
          <p:cNvSpPr>
            <a:spLocks noGrp="1"/>
          </p:cNvSpPr>
          <p:nvPr>
            <p:ph type="sldNum" sz="quarter" idx="18"/>
          </p:nvPr>
        </p:nvSpPr>
        <p:spPr/>
        <p:txBody>
          <a:bodyPr/>
          <a:lstStyle/>
          <a:p>
            <a:fld id="{E4074C58-32D7-471B-8E65-879FBC7E4FD8}" type="slidenum">
              <a:rPr>
                <a:solidFill>
                  <a:prstClr val="white"/>
                </a:solidFill>
              </a:rPr>
              <a:pPr/>
              <a:t>‹N°›</a:t>
            </a:fld>
            <a:endParaRPr dirty="0">
              <a:solidFill>
                <a:prstClr val="white"/>
              </a:solidFill>
            </a:endParaRPr>
          </a:p>
        </p:txBody>
      </p:sp>
      <p:sp>
        <p:nvSpPr>
          <p:cNvPr id="10" name="Espace réservé du contenu 13">
            <a:extLst>
              <a:ext uri="{FF2B5EF4-FFF2-40B4-BE49-F238E27FC236}">
                <a16:creationId xmlns:a16="http://schemas.microsoft.com/office/drawing/2014/main" id="{4DF15311-8F2B-4FB8-A6BC-ABFE5E434616}"/>
              </a:ext>
            </a:extLst>
          </p:cNvPr>
          <p:cNvSpPr>
            <a:spLocks noGrp="1"/>
          </p:cNvSpPr>
          <p:nvPr>
            <p:ph sz="quarter" idx="21"/>
          </p:nvPr>
        </p:nvSpPr>
        <p:spPr>
          <a:xfrm>
            <a:off x="474052" y="2837700"/>
            <a:ext cx="5439600" cy="3448800"/>
          </a:xfrm>
          <a:prstGeom prst="roundRect">
            <a:avLst>
              <a:gd name="adj" fmla="val 3048"/>
            </a:avLst>
          </a:prstGeom>
          <a:solidFill>
            <a:schemeClr val="bg1"/>
          </a:solidFill>
          <a:effectLst>
            <a:outerShdw blurRad="152400" algn="ctr" rotWithShape="0">
              <a:schemeClr val="accent5"/>
            </a:outerShdw>
          </a:effectLst>
        </p:spPr>
        <p:txBody>
          <a:bodyPr wrap="square" lIns="4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2302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re seul avec fond gris">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1818000"/>
            <a:ext cx="12192000" cy="5040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FF0A1FFB-277B-4ABB-A865-A756CD18588A}"/>
              </a:ext>
            </a:extLst>
          </p:cNvPr>
          <p:cNvSpPr>
            <a:spLocks noGrp="1"/>
          </p:cNvSpPr>
          <p:nvPr>
            <p:ph type="ftr" sz="quarter" idx="11"/>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9D34EDA0-26FA-45C9-B22C-C93B18A2D435}"/>
              </a:ext>
            </a:extLst>
          </p:cNvPr>
          <p:cNvSpPr>
            <a:spLocks noGrp="1"/>
          </p:cNvSpPr>
          <p:nvPr>
            <p:ph type="sldNum" sz="quarter" idx="12"/>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33502415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re seul avec fond gris 2">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58CC0E9A-D59A-47B5-A86E-24BFD1EEE735}"/>
              </a:ext>
            </a:extLst>
          </p:cNvPr>
          <p:cNvSpPr/>
          <p:nvPr userDrawn="1"/>
        </p:nvSpPr>
        <p:spPr>
          <a:xfrm>
            <a:off x="5"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6" y="378562"/>
            <a:ext cx="4469420"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3" y="1954446"/>
            <a:ext cx="4470905"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E173BE14-58C5-458F-A341-DF3F6BDF91FE}"/>
              </a:ext>
            </a:extLst>
          </p:cNvPr>
          <p:cNvSpPr>
            <a:spLocks noGrp="1"/>
          </p:cNvSpPr>
          <p:nvPr>
            <p:ph type="ftr" sz="quarter" idx="17"/>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E8A6BAA7-92B5-41CE-B26F-DFAD9AB3A4DF}"/>
              </a:ext>
            </a:extLst>
          </p:cNvPr>
          <p:cNvSpPr>
            <a:spLocks noGrp="1"/>
          </p:cNvSpPr>
          <p:nvPr>
            <p:ph type="sldNum" sz="quarter" idx="18"/>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41071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22">
            <a:extLst>
              <a:ext uri="{FF2B5EF4-FFF2-40B4-BE49-F238E27FC236}">
                <a16:creationId xmlns:a16="http://schemas.microsoft.com/office/drawing/2014/main" id="{8952C54F-82EA-417F-9A84-C69933ECCC36}"/>
              </a:ext>
            </a:extLst>
          </p:cNvPr>
          <p:cNvSpPr>
            <a:spLocks noGrp="1"/>
          </p:cNvSpPr>
          <p:nvPr>
            <p:ph type="body" sz="quarter" idx="14"/>
          </p:nvPr>
        </p:nvSpPr>
        <p:spPr>
          <a:xfrm>
            <a:off x="6287110" y="1254034"/>
            <a:ext cx="5130000" cy="3394800"/>
          </a:xfrm>
          <a:prstGeom prst="roundRect">
            <a:avLst>
              <a:gd name="adj" fmla="val 3097"/>
            </a:avLst>
          </a:prstGeom>
          <a:solidFill>
            <a:schemeClr val="bg1"/>
          </a:solidFill>
          <a:effectLst>
            <a:outerShdw blurRad="152400" algn="ctr" rotWithShape="0">
              <a:schemeClr val="accent5"/>
            </a:outerShdw>
          </a:effectLst>
        </p:spPr>
        <p:txBody>
          <a:bodyPr lIns="648000" tIns="648000" rIns="648000" bIns="648000" anchor="ctr">
            <a:normAutofit/>
          </a:bodyPr>
          <a:lstStyle>
            <a:lvl1pPr>
              <a:spcAft>
                <a:spcPts val="1200"/>
              </a:spcAft>
              <a:defRPr sz="2000" cap="none" baseline="0"/>
            </a:lvl1pPr>
            <a:lvl2pPr>
              <a:spcAft>
                <a:spcPts val="1200"/>
              </a:spcAft>
              <a:defRPr sz="1401"/>
            </a:lvl2pPr>
            <a:lvl3pPr>
              <a:spcAft>
                <a:spcPts val="1200"/>
              </a:spcAft>
              <a:defRPr sz="1401"/>
            </a:lvl3pPr>
            <a:lvl4pPr marL="0" indent="0" algn="r">
              <a:spcAft>
                <a:spcPts val="1200"/>
              </a:spcAft>
              <a:buNone/>
              <a:defRPr sz="1401" i="1" spc="0">
                <a:solidFill>
                  <a:schemeClr val="bg1">
                    <a:lumMod val="65000"/>
                  </a:schemeClr>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3" name="Espace réservé du pied de page 2">
            <a:extLst>
              <a:ext uri="{FF2B5EF4-FFF2-40B4-BE49-F238E27FC236}">
                <a16:creationId xmlns:a16="http://schemas.microsoft.com/office/drawing/2014/main" id="{89C0F775-9647-47C0-9016-CB0135B1A1C2}"/>
              </a:ext>
            </a:extLst>
          </p:cNvPr>
          <p:cNvSpPr>
            <a:spLocks noGrp="1"/>
          </p:cNvSpPr>
          <p:nvPr>
            <p:ph type="ftr" sz="quarter" idx="15"/>
          </p:nvPr>
        </p:nvSpPr>
        <p:spPr/>
        <p:txBody>
          <a:bodyPr/>
          <a:lstStyle>
            <a:lvl1pPr>
              <a:defRPr>
                <a:solidFill>
                  <a:schemeClr val="bg1"/>
                </a:solidFill>
              </a:defRPr>
            </a:lvl1pPr>
          </a:lstStyle>
          <a:p>
            <a:r>
              <a:rPr lang="fr-FR" dirty="0">
                <a:solidFill>
                  <a:prstClr val="white"/>
                </a:solidFill>
              </a:rPr>
              <a:t>CDC Habitat - Projet de Territoires Martinique</a:t>
            </a:r>
            <a:endParaRPr dirty="0">
              <a:solidFill>
                <a:prstClr val="white"/>
              </a:solidFill>
            </a:endParaRPr>
          </a:p>
        </p:txBody>
      </p:sp>
      <p:sp>
        <p:nvSpPr>
          <p:cNvPr id="4" name="Espace réservé du numéro de diapositive 3">
            <a:extLst>
              <a:ext uri="{FF2B5EF4-FFF2-40B4-BE49-F238E27FC236}">
                <a16:creationId xmlns:a16="http://schemas.microsoft.com/office/drawing/2014/main" id="{A63F130D-C425-4CA6-933B-097E06141CD2}"/>
              </a:ext>
            </a:extLst>
          </p:cNvPr>
          <p:cNvSpPr>
            <a:spLocks noGrp="1"/>
          </p:cNvSpPr>
          <p:nvPr>
            <p:ph type="sldNum" sz="quarter" idx="16"/>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34682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re avec 2 contenus">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58CC0E9A-D59A-47B5-A86E-24BFD1EEE735}"/>
              </a:ext>
            </a:extLst>
          </p:cNvPr>
          <p:cNvSpPr/>
          <p:nvPr userDrawn="1"/>
        </p:nvSpPr>
        <p:spPr>
          <a:xfrm>
            <a:off x="5327652" y="0"/>
            <a:ext cx="6864348"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12" name="Espace réservé du contenu 13">
            <a:extLst>
              <a:ext uri="{FF2B5EF4-FFF2-40B4-BE49-F238E27FC236}">
                <a16:creationId xmlns:a16="http://schemas.microsoft.com/office/drawing/2014/main" id="{6CE5BF8E-51F3-4B4C-8CEB-2D1F6E7BBA4B}"/>
              </a:ext>
            </a:extLst>
          </p:cNvPr>
          <p:cNvSpPr>
            <a:spLocks noGrp="1" noChangeAspect="1"/>
          </p:cNvSpPr>
          <p:nvPr>
            <p:ph sz="quarter" idx="22"/>
          </p:nvPr>
        </p:nvSpPr>
        <p:spPr>
          <a:xfrm>
            <a:off x="7249101" y="659640"/>
            <a:ext cx="4467600" cy="5742000"/>
          </a:xfrm>
          <a:prstGeom prst="roundRect">
            <a:avLst>
              <a:gd name="adj" fmla="val 2526"/>
            </a:avLst>
          </a:prstGeom>
          <a:solidFill>
            <a:schemeClr val="bg1"/>
          </a:solidFill>
          <a:effectLst>
            <a:outerShdw blurRad="152400" algn="ctr" rotWithShape="0">
              <a:schemeClr val="accent5"/>
            </a:outerShdw>
          </a:effectLst>
        </p:spPr>
        <p:txBody>
          <a:bodyPr wrap="square" lIns="4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6" y="385527"/>
            <a:ext cx="4469420" cy="609398"/>
          </a:xfrm>
        </p:spPr>
        <p:txBody>
          <a:bodyPr>
            <a:normAutofit/>
          </a:bodyPr>
          <a:lstStyle>
            <a:lvl1pPr>
              <a:defRPr/>
            </a:lvl1pPr>
          </a:lstStyle>
          <a:p>
            <a:r>
              <a:rPr lang="fr-FR"/>
              <a:t>Titre de la slide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11526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7F4FCC4D-32EC-467E-AFFB-07A38C4EFC57}"/>
              </a:ext>
            </a:extLst>
          </p:cNvPr>
          <p:cNvSpPr>
            <a:spLocks noGrp="1"/>
          </p:cNvSpPr>
          <p:nvPr>
            <p:ph type="ftr" sz="quarter" idx="15"/>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801BE32B-1046-4BFB-90E6-DD3622D808E8}"/>
              </a:ext>
            </a:extLst>
          </p:cNvPr>
          <p:cNvSpPr>
            <a:spLocks noGrp="1"/>
          </p:cNvSpPr>
          <p:nvPr>
            <p:ph type="sldNum" sz="quarter" idx="16"/>
          </p:nvPr>
        </p:nvSpPr>
        <p:spPr/>
        <p:txBody>
          <a:bodyPr/>
          <a:lstStyle/>
          <a:p>
            <a:fld id="{E4074C58-32D7-471B-8E65-879FBC7E4FD8}" type="slidenum">
              <a:rPr>
                <a:solidFill>
                  <a:prstClr val="white"/>
                </a:solidFill>
              </a:rPr>
              <a:pPr/>
              <a:t>‹N°›</a:t>
            </a:fld>
            <a:endParaRPr dirty="0">
              <a:solidFill>
                <a:prstClr val="white"/>
              </a:solidFill>
            </a:endParaRPr>
          </a:p>
        </p:txBody>
      </p:sp>
      <p:sp>
        <p:nvSpPr>
          <p:cNvPr id="11" name="Espace réservé du contenu 13">
            <a:extLst>
              <a:ext uri="{FF2B5EF4-FFF2-40B4-BE49-F238E27FC236}">
                <a16:creationId xmlns:a16="http://schemas.microsoft.com/office/drawing/2014/main" id="{6A543D95-A4B0-4C40-84E9-4D3B6298E930}"/>
              </a:ext>
            </a:extLst>
          </p:cNvPr>
          <p:cNvSpPr>
            <a:spLocks noGrp="1" noChangeAspect="1"/>
          </p:cNvSpPr>
          <p:nvPr>
            <p:ph sz="quarter" idx="21"/>
          </p:nvPr>
        </p:nvSpPr>
        <p:spPr>
          <a:xfrm>
            <a:off x="474052" y="1765736"/>
            <a:ext cx="6408000" cy="4161600"/>
          </a:xfrm>
          <a:prstGeom prst="roundRect">
            <a:avLst>
              <a:gd name="adj" fmla="val 2526"/>
            </a:avLst>
          </a:prstGeom>
          <a:solidFill>
            <a:schemeClr val="bg1"/>
          </a:solidFill>
          <a:effectLst>
            <a:outerShdw blurRad="152400" algn="ctr" rotWithShape="0">
              <a:schemeClr val="accent5"/>
            </a:outerShdw>
          </a:effectLst>
        </p:spPr>
        <p:txBody>
          <a:bodyPr wrap="square" lIns="4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4591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re avec contenu et 3 images">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340EA953-126B-4177-B473-DDB58ABB6488}"/>
              </a:ext>
            </a:extLst>
          </p:cNvPr>
          <p:cNvSpPr/>
          <p:nvPr userDrawn="1"/>
        </p:nvSpPr>
        <p:spPr>
          <a:xfrm>
            <a:off x="7248525" y="0"/>
            <a:ext cx="4943476"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25" name="Espace réservé pour une image  24">
            <a:extLst>
              <a:ext uri="{FF2B5EF4-FFF2-40B4-BE49-F238E27FC236}">
                <a16:creationId xmlns:a16="http://schemas.microsoft.com/office/drawing/2014/main" id="{FBE9163C-00F3-4592-A02D-19827379D192}"/>
              </a:ext>
            </a:extLst>
          </p:cNvPr>
          <p:cNvSpPr>
            <a:spLocks noGrp="1"/>
          </p:cNvSpPr>
          <p:nvPr>
            <p:ph type="pic" sz="quarter" idx="18" hasCustomPrompt="1"/>
          </p:nvPr>
        </p:nvSpPr>
        <p:spPr>
          <a:xfrm>
            <a:off x="4953528" y="841485"/>
            <a:ext cx="3863451" cy="4801524"/>
          </a:xfrm>
          <a:custGeom>
            <a:avLst/>
            <a:gdLst>
              <a:gd name="connsiteX0" fmla="*/ 83762 w 3767954"/>
              <a:gd name="connsiteY0" fmla="*/ 0 h 4801524"/>
              <a:gd name="connsiteX1" fmla="*/ 3684192 w 3767954"/>
              <a:gd name="connsiteY1" fmla="*/ 0 h 4801524"/>
              <a:gd name="connsiteX2" fmla="*/ 3767954 w 3767954"/>
              <a:gd name="connsiteY2" fmla="*/ 83762 h 4801524"/>
              <a:gd name="connsiteX3" fmla="*/ 3767954 w 3767954"/>
              <a:gd name="connsiteY3" fmla="*/ 4717762 h 4801524"/>
              <a:gd name="connsiteX4" fmla="*/ 3684192 w 3767954"/>
              <a:gd name="connsiteY4" fmla="*/ 4801524 h 4801524"/>
              <a:gd name="connsiteX5" fmla="*/ 83762 w 3767954"/>
              <a:gd name="connsiteY5" fmla="*/ 4801524 h 4801524"/>
              <a:gd name="connsiteX6" fmla="*/ 0 w 3767954"/>
              <a:gd name="connsiteY6" fmla="*/ 4717762 h 4801524"/>
              <a:gd name="connsiteX7" fmla="*/ 0 w 3767954"/>
              <a:gd name="connsiteY7" fmla="*/ 83762 h 4801524"/>
              <a:gd name="connsiteX8" fmla="*/ 83762 w 3767954"/>
              <a:gd name="connsiteY8" fmla="*/ 0 h 480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954" h="4801524">
                <a:moveTo>
                  <a:pt x="83762" y="0"/>
                </a:moveTo>
                <a:lnTo>
                  <a:pt x="3684192" y="0"/>
                </a:lnTo>
                <a:cubicBezTo>
                  <a:pt x="3730452" y="0"/>
                  <a:pt x="3767954" y="37502"/>
                  <a:pt x="3767954" y="83762"/>
                </a:cubicBezTo>
                <a:lnTo>
                  <a:pt x="3767954" y="4717762"/>
                </a:lnTo>
                <a:cubicBezTo>
                  <a:pt x="3767954" y="4764022"/>
                  <a:pt x="3730452" y="4801524"/>
                  <a:pt x="3684192" y="4801524"/>
                </a:cubicBezTo>
                <a:lnTo>
                  <a:pt x="83762" y="4801524"/>
                </a:lnTo>
                <a:cubicBezTo>
                  <a:pt x="37502" y="4801524"/>
                  <a:pt x="0" y="4764022"/>
                  <a:pt x="0" y="4717762"/>
                </a:cubicBezTo>
                <a:lnTo>
                  <a:pt x="0" y="83762"/>
                </a:lnTo>
                <a:cubicBezTo>
                  <a:pt x="0" y="37502"/>
                  <a:pt x="37502" y="0"/>
                  <a:pt x="83762"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dirty="0"/>
              <a:t>Image</a:t>
            </a:r>
          </a:p>
        </p:txBody>
      </p:sp>
      <p:sp>
        <p:nvSpPr>
          <p:cNvPr id="22" name="Espace réservé pour une image  21">
            <a:extLst>
              <a:ext uri="{FF2B5EF4-FFF2-40B4-BE49-F238E27FC236}">
                <a16:creationId xmlns:a16="http://schemas.microsoft.com/office/drawing/2014/main" id="{C93C09C5-D91F-4A30-865A-D7B10A7D436B}"/>
              </a:ext>
            </a:extLst>
          </p:cNvPr>
          <p:cNvSpPr>
            <a:spLocks noGrp="1"/>
          </p:cNvSpPr>
          <p:nvPr>
            <p:ph type="pic" sz="quarter" idx="17" hasCustomPrompt="1"/>
          </p:nvPr>
        </p:nvSpPr>
        <p:spPr>
          <a:xfrm>
            <a:off x="9012241" y="2539794"/>
            <a:ext cx="2722562" cy="3490646"/>
          </a:xfrm>
          <a:custGeom>
            <a:avLst/>
            <a:gdLst>
              <a:gd name="connsiteX0" fmla="*/ 60894 w 2722562"/>
              <a:gd name="connsiteY0" fmla="*/ 0 h 3490646"/>
              <a:gd name="connsiteX1" fmla="*/ 2678360 w 2722562"/>
              <a:gd name="connsiteY1" fmla="*/ 0 h 3490646"/>
              <a:gd name="connsiteX2" fmla="*/ 2721419 w 2722562"/>
              <a:gd name="connsiteY2" fmla="*/ 17836 h 3490646"/>
              <a:gd name="connsiteX3" fmla="*/ 2722562 w 2722562"/>
              <a:gd name="connsiteY3" fmla="*/ 19532 h 3490646"/>
              <a:gd name="connsiteX4" fmla="*/ 2722562 w 2722562"/>
              <a:gd name="connsiteY4" fmla="*/ 3471115 h 3490646"/>
              <a:gd name="connsiteX5" fmla="*/ 2721419 w 2722562"/>
              <a:gd name="connsiteY5" fmla="*/ 3472811 h 3490646"/>
              <a:gd name="connsiteX6" fmla="*/ 2678360 w 2722562"/>
              <a:gd name="connsiteY6" fmla="*/ 3490646 h 3490646"/>
              <a:gd name="connsiteX7" fmla="*/ 60894 w 2722562"/>
              <a:gd name="connsiteY7" fmla="*/ 3490646 h 3490646"/>
              <a:gd name="connsiteX8" fmla="*/ 0 w 2722562"/>
              <a:gd name="connsiteY8" fmla="*/ 3429752 h 3490646"/>
              <a:gd name="connsiteX9" fmla="*/ 0 w 2722562"/>
              <a:gd name="connsiteY9" fmla="*/ 60894 h 3490646"/>
              <a:gd name="connsiteX10" fmla="*/ 60894 w 2722562"/>
              <a:gd name="connsiteY10" fmla="*/ 0 h 349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2562" h="3490646">
                <a:moveTo>
                  <a:pt x="60894" y="0"/>
                </a:moveTo>
                <a:lnTo>
                  <a:pt x="2678360" y="0"/>
                </a:lnTo>
                <a:cubicBezTo>
                  <a:pt x="2695175" y="0"/>
                  <a:pt x="2710399" y="6816"/>
                  <a:pt x="2721419" y="17836"/>
                </a:cubicBezTo>
                <a:lnTo>
                  <a:pt x="2722562" y="19532"/>
                </a:lnTo>
                <a:lnTo>
                  <a:pt x="2722562" y="3471115"/>
                </a:lnTo>
                <a:lnTo>
                  <a:pt x="2721419" y="3472811"/>
                </a:lnTo>
                <a:cubicBezTo>
                  <a:pt x="2710399" y="3483831"/>
                  <a:pt x="2695175" y="3490646"/>
                  <a:pt x="2678360" y="3490646"/>
                </a:cubicBezTo>
                <a:lnTo>
                  <a:pt x="60894" y="3490646"/>
                </a:lnTo>
                <a:cubicBezTo>
                  <a:pt x="27263" y="3490646"/>
                  <a:pt x="0" y="3463383"/>
                  <a:pt x="0" y="3429752"/>
                </a:cubicBezTo>
                <a:lnTo>
                  <a:pt x="0" y="60894"/>
                </a:lnTo>
                <a:cubicBezTo>
                  <a:pt x="0" y="27263"/>
                  <a:pt x="27263" y="0"/>
                  <a:pt x="60894"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dirty="0"/>
              <a:t>Image</a:t>
            </a:r>
          </a:p>
        </p:txBody>
      </p:sp>
      <p:sp>
        <p:nvSpPr>
          <p:cNvPr id="17" name="Espace réservé pour une image  16">
            <a:extLst>
              <a:ext uri="{FF2B5EF4-FFF2-40B4-BE49-F238E27FC236}">
                <a16:creationId xmlns:a16="http://schemas.microsoft.com/office/drawing/2014/main" id="{DDB02C44-E009-4217-BF15-CA400E307770}"/>
              </a:ext>
            </a:extLst>
          </p:cNvPr>
          <p:cNvSpPr>
            <a:spLocks noGrp="1"/>
          </p:cNvSpPr>
          <p:nvPr>
            <p:ph type="pic" sz="quarter" idx="12" hasCustomPrompt="1"/>
          </p:nvPr>
        </p:nvSpPr>
        <p:spPr>
          <a:xfrm>
            <a:off x="9017440" y="446628"/>
            <a:ext cx="2717362" cy="1750472"/>
          </a:xfrm>
          <a:custGeom>
            <a:avLst/>
            <a:gdLst>
              <a:gd name="connsiteX0" fmla="*/ 38913 w 2717361"/>
              <a:gd name="connsiteY0" fmla="*/ 0 h 1750472"/>
              <a:gd name="connsiteX1" fmla="*/ 2695140 w 2717361"/>
              <a:gd name="connsiteY1" fmla="*/ 0 h 1750472"/>
              <a:gd name="connsiteX2" fmla="*/ 2717361 w 2717361"/>
              <a:gd name="connsiteY2" fmla="*/ 9204 h 1750472"/>
              <a:gd name="connsiteX3" fmla="*/ 2717361 w 2717361"/>
              <a:gd name="connsiteY3" fmla="*/ 1741268 h 1750472"/>
              <a:gd name="connsiteX4" fmla="*/ 2695140 w 2717361"/>
              <a:gd name="connsiteY4" fmla="*/ 1750472 h 1750472"/>
              <a:gd name="connsiteX5" fmla="*/ 38913 w 2717361"/>
              <a:gd name="connsiteY5" fmla="*/ 1750472 h 1750472"/>
              <a:gd name="connsiteX6" fmla="*/ 0 w 2717361"/>
              <a:gd name="connsiteY6" fmla="*/ 1711559 h 1750472"/>
              <a:gd name="connsiteX7" fmla="*/ 0 w 2717361"/>
              <a:gd name="connsiteY7" fmla="*/ 38913 h 1750472"/>
              <a:gd name="connsiteX8" fmla="*/ 38913 w 2717361"/>
              <a:gd name="connsiteY8" fmla="*/ 0 h 175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7361" h="1750472">
                <a:moveTo>
                  <a:pt x="38913" y="0"/>
                </a:moveTo>
                <a:lnTo>
                  <a:pt x="2695140" y="0"/>
                </a:lnTo>
                <a:lnTo>
                  <a:pt x="2717361" y="9204"/>
                </a:lnTo>
                <a:lnTo>
                  <a:pt x="2717361" y="1741268"/>
                </a:lnTo>
                <a:lnTo>
                  <a:pt x="2695140" y="1750472"/>
                </a:lnTo>
                <a:lnTo>
                  <a:pt x="38913" y="1750472"/>
                </a:lnTo>
                <a:cubicBezTo>
                  <a:pt x="17422" y="1750472"/>
                  <a:pt x="0" y="1733050"/>
                  <a:pt x="0" y="1711559"/>
                </a:cubicBezTo>
                <a:lnTo>
                  <a:pt x="0" y="38913"/>
                </a:lnTo>
                <a:cubicBezTo>
                  <a:pt x="0" y="17422"/>
                  <a:pt x="17422" y="0"/>
                  <a:pt x="38913"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dirty="0"/>
              <a:t>Image</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A738ECDC-CC9F-4189-A27E-E27864C1E83B}"/>
              </a:ext>
            </a:extLst>
          </p:cNvPr>
          <p:cNvSpPr>
            <a:spLocks noGrp="1"/>
          </p:cNvSpPr>
          <p:nvPr>
            <p:ph type="ftr" sz="quarter" idx="19"/>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8B82E0E2-228A-4012-88F1-9A44E016422D}"/>
              </a:ext>
            </a:extLst>
          </p:cNvPr>
          <p:cNvSpPr>
            <a:spLocks noGrp="1"/>
          </p:cNvSpPr>
          <p:nvPr>
            <p:ph type="sldNum" sz="quarter" idx="20"/>
          </p:nvPr>
        </p:nvSpPr>
        <p:spPr/>
        <p:txBody>
          <a:bodyPr/>
          <a:lstStyle/>
          <a:p>
            <a:fld id="{E4074C58-32D7-471B-8E65-879FBC7E4FD8}" type="slidenum">
              <a:rPr>
                <a:solidFill>
                  <a:prstClr val="white"/>
                </a:solidFill>
              </a:rPr>
              <a:pPr/>
              <a:t>‹N°›</a:t>
            </a:fld>
            <a:endParaRPr dirty="0">
              <a:solidFill>
                <a:prstClr val="white"/>
              </a:solidFill>
            </a:endParaRPr>
          </a:p>
        </p:txBody>
      </p:sp>
      <p:sp>
        <p:nvSpPr>
          <p:cNvPr id="13" name="Espace réservé du contenu 13">
            <a:extLst>
              <a:ext uri="{FF2B5EF4-FFF2-40B4-BE49-F238E27FC236}">
                <a16:creationId xmlns:a16="http://schemas.microsoft.com/office/drawing/2014/main" id="{1F1FE3B4-BA95-4360-B258-50A555F6D2CA}"/>
              </a:ext>
            </a:extLst>
          </p:cNvPr>
          <p:cNvSpPr>
            <a:spLocks noGrp="1"/>
          </p:cNvSpPr>
          <p:nvPr>
            <p:ph sz="quarter" idx="21"/>
          </p:nvPr>
        </p:nvSpPr>
        <p:spPr>
          <a:xfrm>
            <a:off x="474052" y="2834566"/>
            <a:ext cx="5439600" cy="3106800"/>
          </a:xfrm>
          <a:prstGeom prst="roundRect">
            <a:avLst>
              <a:gd name="adj" fmla="val 2526"/>
            </a:avLst>
          </a:prstGeom>
          <a:solidFill>
            <a:schemeClr val="bg1"/>
          </a:solidFill>
          <a:effectLst>
            <a:outerShdw blurRad="152400" algn="ctr" rotWithShape="0">
              <a:schemeClr val="accent5"/>
            </a:outerShdw>
          </a:effectLst>
        </p:spPr>
        <p:txBody>
          <a:bodyPr wrap="square" lIns="288000" tIns="288000" rIns="288000" bIns="288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448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2/5/2024</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1144492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avec 2 contenus et 1 image">
    <p:spTree>
      <p:nvGrpSpPr>
        <p:cNvPr id="1" name=""/>
        <p:cNvGrpSpPr/>
        <p:nvPr/>
      </p:nvGrpSpPr>
      <p:grpSpPr>
        <a:xfrm>
          <a:off x="0" y="0"/>
          <a:ext cx="0" cy="0"/>
          <a:chOff x="0" y="0"/>
          <a:chExt cx="0" cy="0"/>
        </a:xfrm>
      </p:grpSpPr>
      <p:sp>
        <p:nvSpPr>
          <p:cNvPr id="19" name="Forme libre : forme 18">
            <a:extLst>
              <a:ext uri="{FF2B5EF4-FFF2-40B4-BE49-F238E27FC236}">
                <a16:creationId xmlns:a16="http://schemas.microsoft.com/office/drawing/2014/main" id="{6DB1DA74-20D2-407D-B606-DB1E8042C0A9}"/>
              </a:ext>
            </a:extLst>
          </p:cNvPr>
          <p:cNvSpPr/>
          <p:nvPr userDrawn="1"/>
        </p:nvSpPr>
        <p:spPr>
          <a:xfrm>
            <a:off x="0" y="-1"/>
            <a:ext cx="12192000" cy="6858000"/>
          </a:xfrm>
          <a:custGeom>
            <a:avLst/>
            <a:gdLst>
              <a:gd name="connsiteX0" fmla="*/ 0 w 12192000"/>
              <a:gd name="connsiteY0" fmla="*/ 0 h 6858000"/>
              <a:gd name="connsiteX1" fmla="*/ 5283200 w 12192000"/>
              <a:gd name="connsiteY1" fmla="*/ 0 h 6858000"/>
              <a:gd name="connsiteX2" fmla="*/ 5283200 w 12192000"/>
              <a:gd name="connsiteY2" fmla="*/ 3759850 h 6858000"/>
              <a:gd name="connsiteX3" fmla="*/ 12192000 w 12192000"/>
              <a:gd name="connsiteY3" fmla="*/ 3759850 h 6858000"/>
              <a:gd name="connsiteX4" fmla="*/ 12192000 w 12192000"/>
              <a:gd name="connsiteY4" fmla="*/ 6857999 h 6858000"/>
              <a:gd name="connsiteX5" fmla="*/ 5283200 w 12192000"/>
              <a:gd name="connsiteY5" fmla="*/ 6857999 h 6858000"/>
              <a:gd name="connsiteX6" fmla="*/ 5283200 w 12192000"/>
              <a:gd name="connsiteY6" fmla="*/ 6858000 h 6858000"/>
              <a:gd name="connsiteX7" fmla="*/ 0 w 12192000"/>
              <a:gd name="connsiteY7" fmla="*/ 6858000 h 6858000"/>
              <a:gd name="connsiteX8" fmla="*/ 0 w 12192000"/>
              <a:gd name="connsiteY8" fmla="*/ 6857999 h 6858000"/>
              <a:gd name="connsiteX9" fmla="*/ 0 w 12192000"/>
              <a:gd name="connsiteY9" fmla="*/ 3759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5283200" y="0"/>
                </a:lnTo>
                <a:lnTo>
                  <a:pt x="5283200" y="3759850"/>
                </a:lnTo>
                <a:lnTo>
                  <a:pt x="12192000" y="3759850"/>
                </a:lnTo>
                <a:lnTo>
                  <a:pt x="12192000" y="6857999"/>
                </a:lnTo>
                <a:lnTo>
                  <a:pt x="5283200" y="6857999"/>
                </a:lnTo>
                <a:lnTo>
                  <a:pt x="5283200" y="6858000"/>
                </a:lnTo>
                <a:lnTo>
                  <a:pt x="0" y="6858000"/>
                </a:lnTo>
                <a:lnTo>
                  <a:pt x="0" y="6857999"/>
                </a:lnTo>
                <a:lnTo>
                  <a:pt x="0" y="375985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24" name="Espace réservé pour une image  23">
            <a:extLst>
              <a:ext uri="{FF2B5EF4-FFF2-40B4-BE49-F238E27FC236}">
                <a16:creationId xmlns:a16="http://schemas.microsoft.com/office/drawing/2014/main" id="{6442E635-7FF6-4162-A75B-65A20B85DF54}"/>
              </a:ext>
            </a:extLst>
          </p:cNvPr>
          <p:cNvSpPr>
            <a:spLocks noGrp="1"/>
          </p:cNvSpPr>
          <p:nvPr>
            <p:ph type="pic" sz="quarter" idx="18" hasCustomPrompt="1"/>
          </p:nvPr>
        </p:nvSpPr>
        <p:spPr>
          <a:xfrm>
            <a:off x="4943476" y="523867"/>
            <a:ext cx="3869346" cy="4930728"/>
          </a:xfrm>
          <a:custGeom>
            <a:avLst/>
            <a:gdLst>
              <a:gd name="connsiteX0" fmla="*/ 83762 w 3767954"/>
              <a:gd name="connsiteY0" fmla="*/ 0 h 4801524"/>
              <a:gd name="connsiteX1" fmla="*/ 3684192 w 3767954"/>
              <a:gd name="connsiteY1" fmla="*/ 0 h 4801524"/>
              <a:gd name="connsiteX2" fmla="*/ 3767954 w 3767954"/>
              <a:gd name="connsiteY2" fmla="*/ 83762 h 4801524"/>
              <a:gd name="connsiteX3" fmla="*/ 3767954 w 3767954"/>
              <a:gd name="connsiteY3" fmla="*/ 4717762 h 4801524"/>
              <a:gd name="connsiteX4" fmla="*/ 3684192 w 3767954"/>
              <a:gd name="connsiteY4" fmla="*/ 4801524 h 4801524"/>
              <a:gd name="connsiteX5" fmla="*/ 83762 w 3767954"/>
              <a:gd name="connsiteY5" fmla="*/ 4801524 h 4801524"/>
              <a:gd name="connsiteX6" fmla="*/ 0 w 3767954"/>
              <a:gd name="connsiteY6" fmla="*/ 4717762 h 4801524"/>
              <a:gd name="connsiteX7" fmla="*/ 0 w 3767954"/>
              <a:gd name="connsiteY7" fmla="*/ 83762 h 4801524"/>
              <a:gd name="connsiteX8" fmla="*/ 83762 w 3767954"/>
              <a:gd name="connsiteY8" fmla="*/ 0 h 480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954" h="4801524">
                <a:moveTo>
                  <a:pt x="83762" y="0"/>
                </a:moveTo>
                <a:lnTo>
                  <a:pt x="3684192" y="0"/>
                </a:lnTo>
                <a:cubicBezTo>
                  <a:pt x="3730452" y="0"/>
                  <a:pt x="3767954" y="37502"/>
                  <a:pt x="3767954" y="83762"/>
                </a:cubicBezTo>
                <a:lnTo>
                  <a:pt x="3767954" y="4717762"/>
                </a:lnTo>
                <a:cubicBezTo>
                  <a:pt x="3767954" y="4764022"/>
                  <a:pt x="3730452" y="4801524"/>
                  <a:pt x="3684192" y="4801524"/>
                </a:cubicBezTo>
                <a:lnTo>
                  <a:pt x="83762" y="4801524"/>
                </a:lnTo>
                <a:cubicBezTo>
                  <a:pt x="37502" y="4801524"/>
                  <a:pt x="0" y="4764022"/>
                  <a:pt x="0" y="4717762"/>
                </a:cubicBezTo>
                <a:lnTo>
                  <a:pt x="0" y="83762"/>
                </a:lnTo>
                <a:cubicBezTo>
                  <a:pt x="0" y="37502"/>
                  <a:pt x="37502" y="0"/>
                  <a:pt x="83762"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dirty="0"/>
              <a:t>Image</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5" name="Espace réservé du pied de page 4">
            <a:extLst>
              <a:ext uri="{FF2B5EF4-FFF2-40B4-BE49-F238E27FC236}">
                <a16:creationId xmlns:a16="http://schemas.microsoft.com/office/drawing/2014/main" id="{9E96A83B-440E-4785-B6C6-804DDC462382}"/>
              </a:ext>
            </a:extLst>
          </p:cNvPr>
          <p:cNvSpPr>
            <a:spLocks noGrp="1"/>
          </p:cNvSpPr>
          <p:nvPr>
            <p:ph type="ftr" sz="quarter" idx="20"/>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6" name="Espace réservé du numéro de diapositive 5">
            <a:extLst>
              <a:ext uri="{FF2B5EF4-FFF2-40B4-BE49-F238E27FC236}">
                <a16:creationId xmlns:a16="http://schemas.microsoft.com/office/drawing/2014/main" id="{9C2F606A-1264-411A-93D3-CEC5E6F851F4}"/>
              </a:ext>
            </a:extLst>
          </p:cNvPr>
          <p:cNvSpPr>
            <a:spLocks noGrp="1"/>
          </p:cNvSpPr>
          <p:nvPr>
            <p:ph type="sldNum" sz="quarter" idx="21"/>
          </p:nvPr>
        </p:nvSpPr>
        <p:spPr/>
        <p:txBody>
          <a:bodyPr/>
          <a:lstStyle/>
          <a:p>
            <a:fld id="{E4074C58-32D7-471B-8E65-879FBC7E4FD8}" type="slidenum">
              <a:rPr>
                <a:solidFill>
                  <a:prstClr val="white"/>
                </a:solidFill>
              </a:rPr>
              <a:pPr/>
              <a:t>‹N°›</a:t>
            </a:fld>
            <a:endParaRPr dirty="0">
              <a:solidFill>
                <a:prstClr val="white"/>
              </a:solidFill>
            </a:endParaRPr>
          </a:p>
        </p:txBody>
      </p:sp>
      <p:sp>
        <p:nvSpPr>
          <p:cNvPr id="12" name="Espace réservé du contenu 13">
            <a:extLst>
              <a:ext uri="{FF2B5EF4-FFF2-40B4-BE49-F238E27FC236}">
                <a16:creationId xmlns:a16="http://schemas.microsoft.com/office/drawing/2014/main" id="{F287FCDD-5E05-4326-BAA2-323CFEB2D4A8}"/>
              </a:ext>
            </a:extLst>
          </p:cNvPr>
          <p:cNvSpPr>
            <a:spLocks noGrp="1" noChangeAspect="1"/>
          </p:cNvSpPr>
          <p:nvPr>
            <p:ph sz="quarter" idx="22"/>
          </p:nvPr>
        </p:nvSpPr>
        <p:spPr>
          <a:xfrm>
            <a:off x="474052" y="2834566"/>
            <a:ext cx="4107600" cy="3106800"/>
          </a:xfrm>
          <a:prstGeom prst="roundRect">
            <a:avLst>
              <a:gd name="adj" fmla="val 2526"/>
            </a:avLst>
          </a:prstGeom>
          <a:solidFill>
            <a:schemeClr val="bg1"/>
          </a:solidFill>
          <a:effectLst>
            <a:outerShdw blurRad="152400" algn="ctr" rotWithShape="0">
              <a:schemeClr val="accent5"/>
            </a:outerShdw>
          </a:effectLst>
        </p:spPr>
        <p:txBody>
          <a:bodyPr wrap="square" lIns="288000" tIns="288000" rIns="288000" bIns="288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contenu 13">
            <a:extLst>
              <a:ext uri="{FF2B5EF4-FFF2-40B4-BE49-F238E27FC236}">
                <a16:creationId xmlns:a16="http://schemas.microsoft.com/office/drawing/2014/main" id="{AB9F8971-3BFC-47E8-9BC3-02990B139ED0}"/>
              </a:ext>
            </a:extLst>
          </p:cNvPr>
          <p:cNvSpPr>
            <a:spLocks noGrp="1" noChangeAspect="1"/>
          </p:cNvSpPr>
          <p:nvPr>
            <p:ph sz="quarter" idx="23"/>
          </p:nvPr>
        </p:nvSpPr>
        <p:spPr>
          <a:xfrm>
            <a:off x="7613293" y="2834566"/>
            <a:ext cx="4107600" cy="3106800"/>
          </a:xfrm>
          <a:prstGeom prst="roundRect">
            <a:avLst>
              <a:gd name="adj" fmla="val 2526"/>
            </a:avLst>
          </a:prstGeom>
          <a:solidFill>
            <a:schemeClr val="bg1"/>
          </a:solidFill>
          <a:effectLst>
            <a:outerShdw blurRad="152400" algn="ctr" rotWithShape="0">
              <a:schemeClr val="accent5"/>
            </a:outerShdw>
          </a:effectLst>
        </p:spPr>
        <p:txBody>
          <a:bodyPr wrap="square" lIns="288000" tIns="288000" rIns="288000" bIns="288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101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avec 2 textes et focus">
    <p:spTree>
      <p:nvGrpSpPr>
        <p:cNvPr id="1" name=""/>
        <p:cNvGrpSpPr/>
        <p:nvPr/>
      </p:nvGrpSpPr>
      <p:grpSpPr>
        <a:xfrm>
          <a:off x="0" y="0"/>
          <a:ext cx="0" cy="0"/>
          <a:chOff x="0" y="0"/>
          <a:chExt cx="0" cy="0"/>
        </a:xfrm>
      </p:grpSpPr>
      <p:sp>
        <p:nvSpPr>
          <p:cNvPr id="21" name="Espace réservé du texte 22">
            <a:extLst>
              <a:ext uri="{FF2B5EF4-FFF2-40B4-BE49-F238E27FC236}">
                <a16:creationId xmlns:a16="http://schemas.microsoft.com/office/drawing/2014/main" id="{E3398448-57B6-4FD3-BEAA-B355003394DF}"/>
              </a:ext>
            </a:extLst>
          </p:cNvPr>
          <p:cNvSpPr>
            <a:spLocks noGrp="1"/>
          </p:cNvSpPr>
          <p:nvPr>
            <p:ph type="body" sz="quarter" idx="18"/>
          </p:nvPr>
        </p:nvSpPr>
        <p:spPr>
          <a:xfrm>
            <a:off x="5911849" y="483172"/>
            <a:ext cx="5810247" cy="1809899"/>
          </a:xfrm>
          <a:prstGeom prst="roundRect">
            <a:avLst>
              <a:gd name="adj" fmla="val 3097"/>
            </a:avLst>
          </a:prstGeom>
          <a:solidFill>
            <a:srgbClr val="EF1928"/>
          </a:solidFill>
          <a:effectLst>
            <a:outerShdw blurRad="152400" algn="ctr" rotWithShape="0">
              <a:schemeClr val="accent5"/>
            </a:outerShdw>
          </a:effectLst>
        </p:spPr>
        <p:txBody>
          <a:bodyPr lIns="216000" tIns="216000" rIns="216000" bIns="216000" anchor="ctr">
            <a:normAutofit/>
          </a:bodyPr>
          <a:lstStyle>
            <a:lvl1pPr>
              <a:spcAft>
                <a:spcPts val="400"/>
              </a:spcAft>
              <a:defRPr sz="1200" b="1" cap="none" baseline="0">
                <a:solidFill>
                  <a:schemeClr val="bg1"/>
                </a:solidFill>
              </a:defRPr>
            </a:lvl1pPr>
            <a:lvl2pPr>
              <a:spcAft>
                <a:spcPts val="400"/>
              </a:spcAft>
              <a:defRPr sz="1001">
                <a:solidFill>
                  <a:schemeClr val="bg1"/>
                </a:solidFill>
              </a:defRPr>
            </a:lvl2pPr>
            <a:lvl3pPr>
              <a:spcAft>
                <a:spcPts val="400"/>
              </a:spcAft>
              <a:defRPr sz="1001">
                <a:solidFill>
                  <a:schemeClr val="bg1"/>
                </a:solidFill>
              </a:defRPr>
            </a:lvl3pPr>
            <a:lvl4pPr marL="0" indent="0" algn="r">
              <a:spcAft>
                <a:spcPts val="400"/>
              </a:spcAft>
              <a:buNone/>
              <a:defRPr sz="1001" i="1" spc="0">
                <a:solidFill>
                  <a:schemeClr val="bg1"/>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9" name="Forme libre : forme 8">
            <a:extLst>
              <a:ext uri="{FF2B5EF4-FFF2-40B4-BE49-F238E27FC236}">
                <a16:creationId xmlns:a16="http://schemas.microsoft.com/office/drawing/2014/main" id="{B11D96AA-A5B1-481B-91A8-5E18BB776146}"/>
              </a:ext>
            </a:extLst>
          </p:cNvPr>
          <p:cNvSpPr/>
          <p:nvPr userDrawn="1"/>
        </p:nvSpPr>
        <p:spPr>
          <a:xfrm>
            <a:off x="0" y="2825752"/>
            <a:ext cx="12192000" cy="4032249"/>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cxnSp>
        <p:nvCxnSpPr>
          <p:cNvPr id="28" name="Connecteur droit 27">
            <a:extLst>
              <a:ext uri="{FF2B5EF4-FFF2-40B4-BE49-F238E27FC236}">
                <a16:creationId xmlns:a16="http://schemas.microsoft.com/office/drawing/2014/main" id="{F79DD196-999A-49EE-88B8-BC05417A28EB}"/>
              </a:ext>
            </a:extLst>
          </p:cNvPr>
          <p:cNvCxnSpPr>
            <a:cxnSpLocks/>
          </p:cNvCxnSpPr>
          <p:nvPr userDrawn="1"/>
        </p:nvCxnSpPr>
        <p:spPr>
          <a:xfrm flipV="1">
            <a:off x="5911851" y="3362325"/>
            <a:ext cx="0" cy="262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7B9D7A1-27FE-4B63-955C-2ADCE4AEDB4A}"/>
              </a:ext>
            </a:extLst>
          </p:cNvPr>
          <p:cNvSpPr>
            <a:spLocks noGrp="1"/>
          </p:cNvSpPr>
          <p:nvPr>
            <p:ph type="body" sz="quarter" idx="13"/>
          </p:nvPr>
        </p:nvSpPr>
        <p:spPr>
          <a:xfrm>
            <a:off x="468814" y="3302139"/>
            <a:ext cx="4842962"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6">
            <a:extLst>
              <a:ext uri="{FF2B5EF4-FFF2-40B4-BE49-F238E27FC236}">
                <a16:creationId xmlns:a16="http://schemas.microsoft.com/office/drawing/2014/main" id="{9F195A8C-B7FD-4130-BFF5-88ABECEEDFD7}"/>
              </a:ext>
            </a:extLst>
          </p:cNvPr>
          <p:cNvSpPr>
            <a:spLocks noGrp="1"/>
          </p:cNvSpPr>
          <p:nvPr>
            <p:ph type="body" sz="quarter" idx="14"/>
          </p:nvPr>
        </p:nvSpPr>
        <p:spPr>
          <a:xfrm>
            <a:off x="6283324" y="3302139"/>
            <a:ext cx="4842962"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8">
            <a:extLst>
              <a:ext uri="{FF2B5EF4-FFF2-40B4-BE49-F238E27FC236}">
                <a16:creationId xmlns:a16="http://schemas.microsoft.com/office/drawing/2014/main" id="{56391850-6B43-48B2-B809-6DACA5666129}"/>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18" name="Titre 3">
            <a:extLst>
              <a:ext uri="{FF2B5EF4-FFF2-40B4-BE49-F238E27FC236}">
                <a16:creationId xmlns:a16="http://schemas.microsoft.com/office/drawing/2014/main" id="{CD53FD46-9FA7-453D-A780-A1E71CF379F2}"/>
              </a:ext>
            </a:extLst>
          </p:cNvPr>
          <p:cNvSpPr>
            <a:spLocks noGrp="1"/>
          </p:cNvSpPr>
          <p:nvPr>
            <p:ph type="title" hasCustomPrompt="1"/>
          </p:nvPr>
        </p:nvSpPr>
        <p:spPr>
          <a:xfrm>
            <a:off x="474056" y="378562"/>
            <a:ext cx="4469420" cy="1218795"/>
          </a:xfrm>
        </p:spPr>
        <p:txBody>
          <a:bodyPr>
            <a:normAutofit/>
          </a:bodyPr>
          <a:lstStyle>
            <a:lvl1pPr>
              <a:defRPr/>
            </a:lvl1pPr>
          </a:lstStyle>
          <a:p>
            <a:r>
              <a:rPr lang="fr-FR"/>
              <a:t>Titre long </a:t>
            </a:r>
            <a:br>
              <a:rPr lang="fr-FR"/>
            </a:br>
            <a:r>
              <a:rPr lang="fr-FR"/>
              <a:t>de la diapositive</a:t>
            </a:r>
          </a:p>
        </p:txBody>
      </p:sp>
      <p:cxnSp>
        <p:nvCxnSpPr>
          <p:cNvPr id="19" name="Connecteur droit 18">
            <a:extLst>
              <a:ext uri="{FF2B5EF4-FFF2-40B4-BE49-F238E27FC236}">
                <a16:creationId xmlns:a16="http://schemas.microsoft.com/office/drawing/2014/main" id="{783C8ECF-44A8-49B0-ACBC-5F86DD5BA4B2}"/>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Espace réservé du texte 8">
            <a:extLst>
              <a:ext uri="{FF2B5EF4-FFF2-40B4-BE49-F238E27FC236}">
                <a16:creationId xmlns:a16="http://schemas.microsoft.com/office/drawing/2014/main" id="{13E017B6-E2A4-47EB-B8DC-C49AE93E7BF0}"/>
              </a:ext>
            </a:extLst>
          </p:cNvPr>
          <p:cNvSpPr>
            <a:spLocks noGrp="1"/>
          </p:cNvSpPr>
          <p:nvPr>
            <p:ph type="body" sz="quarter" idx="16" hasCustomPrompt="1"/>
          </p:nvPr>
        </p:nvSpPr>
        <p:spPr>
          <a:xfrm>
            <a:off x="474053" y="1954446"/>
            <a:ext cx="4470905"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8BB90533-E2D4-407B-BD4C-64824843170F}"/>
              </a:ext>
            </a:extLst>
          </p:cNvPr>
          <p:cNvSpPr>
            <a:spLocks noGrp="1"/>
          </p:cNvSpPr>
          <p:nvPr>
            <p:ph type="ftr" sz="quarter" idx="19"/>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05CBE9E3-9121-48A0-9962-B4391CB72E06}"/>
              </a:ext>
            </a:extLst>
          </p:cNvPr>
          <p:cNvSpPr>
            <a:spLocks noGrp="1"/>
          </p:cNvSpPr>
          <p:nvPr>
            <p:ph type="sldNum" sz="quarter" idx="20"/>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564529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re avec 3 textes et focus">
    <p:spTree>
      <p:nvGrpSpPr>
        <p:cNvPr id="1" name=""/>
        <p:cNvGrpSpPr/>
        <p:nvPr/>
      </p:nvGrpSpPr>
      <p:grpSpPr>
        <a:xfrm>
          <a:off x="0" y="0"/>
          <a:ext cx="0" cy="0"/>
          <a:chOff x="0" y="0"/>
          <a:chExt cx="0" cy="0"/>
        </a:xfrm>
      </p:grpSpPr>
      <p:sp>
        <p:nvSpPr>
          <p:cNvPr id="21" name="Espace réservé du texte 22">
            <a:extLst>
              <a:ext uri="{FF2B5EF4-FFF2-40B4-BE49-F238E27FC236}">
                <a16:creationId xmlns:a16="http://schemas.microsoft.com/office/drawing/2014/main" id="{E3398448-57B6-4FD3-BEAA-B355003394DF}"/>
              </a:ext>
            </a:extLst>
          </p:cNvPr>
          <p:cNvSpPr>
            <a:spLocks noGrp="1"/>
          </p:cNvSpPr>
          <p:nvPr>
            <p:ph type="body" sz="quarter" idx="18"/>
          </p:nvPr>
        </p:nvSpPr>
        <p:spPr>
          <a:xfrm>
            <a:off x="5911849" y="483172"/>
            <a:ext cx="5810247" cy="1809899"/>
          </a:xfrm>
          <a:prstGeom prst="roundRect">
            <a:avLst>
              <a:gd name="adj" fmla="val 3097"/>
            </a:avLst>
          </a:prstGeom>
          <a:solidFill>
            <a:srgbClr val="EF1928"/>
          </a:solidFill>
          <a:effectLst>
            <a:outerShdw blurRad="152400" algn="ctr" rotWithShape="0">
              <a:schemeClr val="accent5"/>
            </a:outerShdw>
          </a:effectLst>
        </p:spPr>
        <p:txBody>
          <a:bodyPr lIns="216000" tIns="216000" rIns="216000" bIns="216000" anchor="ctr">
            <a:normAutofit/>
          </a:bodyPr>
          <a:lstStyle>
            <a:lvl1pPr>
              <a:spcAft>
                <a:spcPts val="400"/>
              </a:spcAft>
              <a:defRPr sz="1200" b="1" cap="none" baseline="0">
                <a:solidFill>
                  <a:schemeClr val="bg1"/>
                </a:solidFill>
              </a:defRPr>
            </a:lvl1pPr>
            <a:lvl2pPr>
              <a:spcAft>
                <a:spcPts val="400"/>
              </a:spcAft>
              <a:defRPr sz="1001">
                <a:solidFill>
                  <a:schemeClr val="bg1"/>
                </a:solidFill>
              </a:defRPr>
            </a:lvl2pPr>
            <a:lvl3pPr>
              <a:spcAft>
                <a:spcPts val="400"/>
              </a:spcAft>
              <a:defRPr sz="1001">
                <a:solidFill>
                  <a:schemeClr val="bg1"/>
                </a:solidFill>
              </a:defRPr>
            </a:lvl3pPr>
            <a:lvl4pPr marL="0" indent="0" algn="r">
              <a:spcAft>
                <a:spcPts val="400"/>
              </a:spcAft>
              <a:buNone/>
              <a:defRPr sz="1001" i="1" spc="0">
                <a:solidFill>
                  <a:schemeClr val="bg1"/>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9" name="Forme libre : forme 8">
            <a:extLst>
              <a:ext uri="{FF2B5EF4-FFF2-40B4-BE49-F238E27FC236}">
                <a16:creationId xmlns:a16="http://schemas.microsoft.com/office/drawing/2014/main" id="{B11D96AA-A5B1-481B-91A8-5E18BB776146}"/>
              </a:ext>
            </a:extLst>
          </p:cNvPr>
          <p:cNvSpPr/>
          <p:nvPr userDrawn="1"/>
        </p:nvSpPr>
        <p:spPr>
          <a:xfrm>
            <a:off x="0" y="2825752"/>
            <a:ext cx="12192000" cy="4032249"/>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cxnSp>
        <p:nvCxnSpPr>
          <p:cNvPr id="28" name="Connecteur droit 27">
            <a:extLst>
              <a:ext uri="{FF2B5EF4-FFF2-40B4-BE49-F238E27FC236}">
                <a16:creationId xmlns:a16="http://schemas.microsoft.com/office/drawing/2014/main" id="{F79DD196-999A-49EE-88B8-BC05417A28EB}"/>
              </a:ext>
            </a:extLst>
          </p:cNvPr>
          <p:cNvCxnSpPr>
            <a:cxnSpLocks/>
          </p:cNvCxnSpPr>
          <p:nvPr userDrawn="1"/>
        </p:nvCxnSpPr>
        <p:spPr>
          <a:xfrm flipV="1">
            <a:off x="3967483" y="3362325"/>
            <a:ext cx="0" cy="262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7B9D7A1-27FE-4B63-955C-2ADCE4AEDB4A}"/>
              </a:ext>
            </a:extLst>
          </p:cNvPr>
          <p:cNvSpPr>
            <a:spLocks noGrp="1"/>
          </p:cNvSpPr>
          <p:nvPr>
            <p:ph type="body" sz="quarter" idx="13"/>
          </p:nvPr>
        </p:nvSpPr>
        <p:spPr>
          <a:xfrm>
            <a:off x="468815" y="3302139"/>
            <a:ext cx="3337200"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8">
            <a:extLst>
              <a:ext uri="{FF2B5EF4-FFF2-40B4-BE49-F238E27FC236}">
                <a16:creationId xmlns:a16="http://schemas.microsoft.com/office/drawing/2014/main" id="{56391850-6B43-48B2-B809-6DACA5666129}"/>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18" name="Titre 3">
            <a:extLst>
              <a:ext uri="{FF2B5EF4-FFF2-40B4-BE49-F238E27FC236}">
                <a16:creationId xmlns:a16="http://schemas.microsoft.com/office/drawing/2014/main" id="{CD53FD46-9FA7-453D-A780-A1E71CF379F2}"/>
              </a:ext>
            </a:extLst>
          </p:cNvPr>
          <p:cNvSpPr>
            <a:spLocks noGrp="1"/>
          </p:cNvSpPr>
          <p:nvPr>
            <p:ph type="title" hasCustomPrompt="1"/>
          </p:nvPr>
        </p:nvSpPr>
        <p:spPr>
          <a:xfrm>
            <a:off x="474056" y="378562"/>
            <a:ext cx="4469420" cy="1218795"/>
          </a:xfrm>
        </p:spPr>
        <p:txBody>
          <a:bodyPr>
            <a:normAutofit/>
          </a:bodyPr>
          <a:lstStyle>
            <a:lvl1pPr>
              <a:defRPr/>
            </a:lvl1pPr>
          </a:lstStyle>
          <a:p>
            <a:r>
              <a:rPr lang="fr-FR"/>
              <a:t>Titre long </a:t>
            </a:r>
            <a:br>
              <a:rPr lang="fr-FR"/>
            </a:br>
            <a:r>
              <a:rPr lang="fr-FR"/>
              <a:t>de la diapositive</a:t>
            </a:r>
          </a:p>
        </p:txBody>
      </p:sp>
      <p:cxnSp>
        <p:nvCxnSpPr>
          <p:cNvPr id="19" name="Connecteur droit 18">
            <a:extLst>
              <a:ext uri="{FF2B5EF4-FFF2-40B4-BE49-F238E27FC236}">
                <a16:creationId xmlns:a16="http://schemas.microsoft.com/office/drawing/2014/main" id="{783C8ECF-44A8-49B0-ACBC-5F86DD5BA4B2}"/>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Espace réservé du texte 8">
            <a:extLst>
              <a:ext uri="{FF2B5EF4-FFF2-40B4-BE49-F238E27FC236}">
                <a16:creationId xmlns:a16="http://schemas.microsoft.com/office/drawing/2014/main" id="{13E017B6-E2A4-47EB-B8DC-C49AE93E7BF0}"/>
              </a:ext>
            </a:extLst>
          </p:cNvPr>
          <p:cNvSpPr>
            <a:spLocks noGrp="1"/>
          </p:cNvSpPr>
          <p:nvPr>
            <p:ph type="body" sz="quarter" idx="16" hasCustomPrompt="1"/>
          </p:nvPr>
        </p:nvSpPr>
        <p:spPr>
          <a:xfrm>
            <a:off x="474053" y="1954446"/>
            <a:ext cx="4470905"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17" name="Espace réservé du texte 6">
            <a:extLst>
              <a:ext uri="{FF2B5EF4-FFF2-40B4-BE49-F238E27FC236}">
                <a16:creationId xmlns:a16="http://schemas.microsoft.com/office/drawing/2014/main" id="{150506F1-453E-4596-BA56-3A5917C853E9}"/>
              </a:ext>
            </a:extLst>
          </p:cNvPr>
          <p:cNvSpPr>
            <a:spLocks noGrp="1"/>
          </p:cNvSpPr>
          <p:nvPr>
            <p:ph type="body" sz="quarter" idx="20"/>
          </p:nvPr>
        </p:nvSpPr>
        <p:spPr>
          <a:xfrm>
            <a:off x="7789087" y="3302139"/>
            <a:ext cx="3337200"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6">
            <a:extLst>
              <a:ext uri="{FF2B5EF4-FFF2-40B4-BE49-F238E27FC236}">
                <a16:creationId xmlns:a16="http://schemas.microsoft.com/office/drawing/2014/main" id="{46E90F1B-C276-4312-817F-B4F0FA17E306}"/>
              </a:ext>
            </a:extLst>
          </p:cNvPr>
          <p:cNvSpPr>
            <a:spLocks noGrp="1"/>
          </p:cNvSpPr>
          <p:nvPr>
            <p:ph type="body" sz="quarter" idx="21"/>
          </p:nvPr>
        </p:nvSpPr>
        <p:spPr>
          <a:xfrm>
            <a:off x="4128950" y="3302139"/>
            <a:ext cx="3337200"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24" name="Connecteur droit 23">
            <a:extLst>
              <a:ext uri="{FF2B5EF4-FFF2-40B4-BE49-F238E27FC236}">
                <a16:creationId xmlns:a16="http://schemas.microsoft.com/office/drawing/2014/main" id="{8429FECB-E579-4479-8012-D03441C2BD85}"/>
              </a:ext>
            </a:extLst>
          </p:cNvPr>
          <p:cNvCxnSpPr>
            <a:cxnSpLocks/>
          </p:cNvCxnSpPr>
          <p:nvPr userDrawn="1"/>
        </p:nvCxnSpPr>
        <p:spPr>
          <a:xfrm flipV="1">
            <a:off x="7627618" y="3362325"/>
            <a:ext cx="0" cy="262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B7E718D3-6E8D-46EF-89AF-7ED4D5551E7D}"/>
              </a:ext>
            </a:extLst>
          </p:cNvPr>
          <p:cNvSpPr>
            <a:spLocks noGrp="1"/>
          </p:cNvSpPr>
          <p:nvPr>
            <p:ph type="ftr" sz="quarter" idx="22"/>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8795DF67-341D-41A8-9ACF-B725EB9F6199}"/>
              </a:ext>
            </a:extLst>
          </p:cNvPr>
          <p:cNvSpPr>
            <a:spLocks noGrp="1"/>
          </p:cNvSpPr>
          <p:nvPr>
            <p:ph type="sldNum" sz="quarter" idx="23"/>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10078826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re avec 4 textes et 1 image ">
    <p:spTree>
      <p:nvGrpSpPr>
        <p:cNvPr id="1" name=""/>
        <p:cNvGrpSpPr/>
        <p:nvPr/>
      </p:nvGrpSpPr>
      <p:grpSpPr>
        <a:xfrm>
          <a:off x="0" y="0"/>
          <a:ext cx="0" cy="0"/>
          <a:chOff x="0" y="0"/>
          <a:chExt cx="0" cy="0"/>
        </a:xfrm>
      </p:grpSpPr>
      <p:sp>
        <p:nvSpPr>
          <p:cNvPr id="55" name="Espace réservé pour une image  54">
            <a:extLst>
              <a:ext uri="{FF2B5EF4-FFF2-40B4-BE49-F238E27FC236}">
                <a16:creationId xmlns:a16="http://schemas.microsoft.com/office/drawing/2014/main" id="{A5A4D648-9773-438E-9443-BD346121CCED}"/>
              </a:ext>
            </a:extLst>
          </p:cNvPr>
          <p:cNvSpPr>
            <a:spLocks noGrp="1"/>
          </p:cNvSpPr>
          <p:nvPr>
            <p:ph type="pic" sz="quarter" idx="18" hasCustomPrompt="1"/>
          </p:nvPr>
        </p:nvSpPr>
        <p:spPr>
          <a:xfrm>
            <a:off x="6283988" y="5"/>
            <a:ext cx="5908014" cy="2825751"/>
          </a:xfrm>
          <a:custGeom>
            <a:avLst/>
            <a:gdLst>
              <a:gd name="connsiteX0" fmla="*/ 0 w 5927726"/>
              <a:gd name="connsiteY0" fmla="*/ 0 h 2825751"/>
              <a:gd name="connsiteX1" fmla="*/ 5927726 w 5927726"/>
              <a:gd name="connsiteY1" fmla="*/ 0 h 2825751"/>
              <a:gd name="connsiteX2" fmla="*/ 5927726 w 5927726"/>
              <a:gd name="connsiteY2" fmla="*/ 2825751 h 2825751"/>
              <a:gd name="connsiteX3" fmla="*/ 0 w 5927726"/>
              <a:gd name="connsiteY3" fmla="*/ 2825751 h 2825751"/>
            </a:gdLst>
            <a:ahLst/>
            <a:cxnLst>
              <a:cxn ang="0">
                <a:pos x="connsiteX0" y="connsiteY0"/>
              </a:cxn>
              <a:cxn ang="0">
                <a:pos x="connsiteX1" y="connsiteY1"/>
              </a:cxn>
              <a:cxn ang="0">
                <a:pos x="connsiteX2" y="connsiteY2"/>
              </a:cxn>
              <a:cxn ang="0">
                <a:pos x="connsiteX3" y="connsiteY3"/>
              </a:cxn>
            </a:cxnLst>
            <a:rect l="l" t="t" r="r" b="b"/>
            <a:pathLst>
              <a:path w="5927726" h="2825751">
                <a:moveTo>
                  <a:pt x="0" y="0"/>
                </a:moveTo>
                <a:lnTo>
                  <a:pt x="5927726" y="0"/>
                </a:lnTo>
                <a:lnTo>
                  <a:pt x="5927726" y="2825751"/>
                </a:lnTo>
                <a:lnTo>
                  <a:pt x="0" y="2825751"/>
                </a:lnTo>
                <a:close/>
              </a:path>
            </a:pathLst>
          </a:custGeom>
          <a:effectLst/>
        </p:spPr>
        <p:txBody>
          <a:bodyPr wrap="square" anchor="ctr">
            <a:noAutofit/>
          </a:bodyPr>
          <a:lstStyle>
            <a:lvl1pPr algn="ctr">
              <a:defRPr>
                <a:solidFill>
                  <a:schemeClr val="tx1"/>
                </a:solidFill>
              </a:defRPr>
            </a:lvl1pPr>
          </a:lstStyle>
          <a:p>
            <a:r>
              <a:rPr lang="fr-FR" dirty="0"/>
              <a:t>Image</a:t>
            </a:r>
          </a:p>
        </p:txBody>
      </p:sp>
      <p:sp>
        <p:nvSpPr>
          <p:cNvPr id="12" name="Forme libre : forme 11">
            <a:extLst>
              <a:ext uri="{FF2B5EF4-FFF2-40B4-BE49-F238E27FC236}">
                <a16:creationId xmlns:a16="http://schemas.microsoft.com/office/drawing/2014/main" id="{F0247381-F95B-40C5-A93D-1B3F23DD3DDE}"/>
              </a:ext>
            </a:extLst>
          </p:cNvPr>
          <p:cNvSpPr/>
          <p:nvPr userDrawn="1"/>
        </p:nvSpPr>
        <p:spPr>
          <a:xfrm>
            <a:off x="0" y="2825752"/>
            <a:ext cx="12192000" cy="4032248"/>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58" name="Espace réservé du texte 6">
            <a:extLst>
              <a:ext uri="{FF2B5EF4-FFF2-40B4-BE49-F238E27FC236}">
                <a16:creationId xmlns:a16="http://schemas.microsoft.com/office/drawing/2014/main" id="{CA0AE1CB-C5DD-4E78-BCF6-3AFB0A4B39BC}"/>
              </a:ext>
            </a:extLst>
          </p:cNvPr>
          <p:cNvSpPr>
            <a:spLocks noGrp="1"/>
          </p:cNvSpPr>
          <p:nvPr>
            <p:ph type="body" sz="quarter" idx="20"/>
          </p:nvPr>
        </p:nvSpPr>
        <p:spPr>
          <a:xfrm>
            <a:off x="3376402"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9" name="Espace réservé du texte 6">
            <a:extLst>
              <a:ext uri="{FF2B5EF4-FFF2-40B4-BE49-F238E27FC236}">
                <a16:creationId xmlns:a16="http://schemas.microsoft.com/office/drawing/2014/main" id="{CA2DC941-986E-46C2-8A02-85130D88A049}"/>
              </a:ext>
            </a:extLst>
          </p:cNvPr>
          <p:cNvSpPr>
            <a:spLocks noGrp="1"/>
          </p:cNvSpPr>
          <p:nvPr>
            <p:ph type="body" sz="quarter" idx="21"/>
          </p:nvPr>
        </p:nvSpPr>
        <p:spPr>
          <a:xfrm>
            <a:off x="6283988"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0" name="Espace réservé du texte 6">
            <a:extLst>
              <a:ext uri="{FF2B5EF4-FFF2-40B4-BE49-F238E27FC236}">
                <a16:creationId xmlns:a16="http://schemas.microsoft.com/office/drawing/2014/main" id="{906B1D02-038B-485A-B736-DDD0458FD1A5}"/>
              </a:ext>
            </a:extLst>
          </p:cNvPr>
          <p:cNvSpPr>
            <a:spLocks noGrp="1"/>
          </p:cNvSpPr>
          <p:nvPr>
            <p:ph type="body" sz="quarter" idx="22"/>
          </p:nvPr>
        </p:nvSpPr>
        <p:spPr>
          <a:xfrm>
            <a:off x="9191578"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7" name="Espace réservé du texte 6">
            <a:extLst>
              <a:ext uri="{FF2B5EF4-FFF2-40B4-BE49-F238E27FC236}">
                <a16:creationId xmlns:a16="http://schemas.microsoft.com/office/drawing/2014/main" id="{FD812D6B-7C00-4DB9-AFDE-9D81EA3E3773}"/>
              </a:ext>
            </a:extLst>
          </p:cNvPr>
          <p:cNvSpPr>
            <a:spLocks noGrp="1"/>
          </p:cNvSpPr>
          <p:nvPr>
            <p:ph type="body" sz="quarter" idx="19"/>
          </p:nvPr>
        </p:nvSpPr>
        <p:spPr>
          <a:xfrm>
            <a:off x="468817"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cxnSp>
        <p:nvCxnSpPr>
          <p:cNvPr id="56" name="Connecteur droit 55">
            <a:extLst>
              <a:ext uri="{FF2B5EF4-FFF2-40B4-BE49-F238E27FC236}">
                <a16:creationId xmlns:a16="http://schemas.microsoft.com/office/drawing/2014/main" id="{EED32C97-0F23-4A7B-88A7-6B78E8A809CA}"/>
              </a:ext>
            </a:extLst>
          </p:cNvPr>
          <p:cNvCxnSpPr>
            <a:cxnSpLocks/>
          </p:cNvCxnSpPr>
          <p:nvPr userDrawn="1"/>
        </p:nvCxnSpPr>
        <p:spPr>
          <a:xfrm flipV="1">
            <a:off x="5911851" y="3901570"/>
            <a:ext cx="0" cy="2427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271E9D98-06B5-48AB-B531-AA25138CC41F}"/>
              </a:ext>
            </a:extLst>
          </p:cNvPr>
          <p:cNvCxnSpPr>
            <a:cxnSpLocks/>
          </p:cNvCxnSpPr>
          <p:nvPr userDrawn="1"/>
        </p:nvCxnSpPr>
        <p:spPr>
          <a:xfrm flipV="1">
            <a:off x="3014537" y="3901570"/>
            <a:ext cx="0" cy="2427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7CCBA543-3CC0-4545-817E-0C855491174F}"/>
              </a:ext>
            </a:extLst>
          </p:cNvPr>
          <p:cNvCxnSpPr>
            <a:cxnSpLocks/>
          </p:cNvCxnSpPr>
          <p:nvPr userDrawn="1"/>
        </p:nvCxnSpPr>
        <p:spPr>
          <a:xfrm flipV="1">
            <a:off x="8819436" y="3901570"/>
            <a:ext cx="0" cy="2427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3F760068-F10B-408F-9D49-651739BF4A7F}"/>
              </a:ext>
            </a:extLst>
          </p:cNvPr>
          <p:cNvSpPr>
            <a:spLocks noGrp="1"/>
          </p:cNvSpPr>
          <p:nvPr>
            <p:ph type="ftr" sz="quarter" idx="23"/>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213CBFBD-DDB9-4710-A961-CE09B7C9823C}"/>
              </a:ext>
            </a:extLst>
          </p:cNvPr>
          <p:cNvSpPr>
            <a:spLocks noGrp="1"/>
          </p:cNvSpPr>
          <p:nvPr>
            <p:ph type="sldNum" sz="quarter" idx="24"/>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61240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iffres clefs avec image">
    <p:spTree>
      <p:nvGrpSpPr>
        <p:cNvPr id="1" name=""/>
        <p:cNvGrpSpPr/>
        <p:nvPr/>
      </p:nvGrpSpPr>
      <p:grpSpPr>
        <a:xfrm>
          <a:off x="0" y="0"/>
          <a:ext cx="0" cy="0"/>
          <a:chOff x="0" y="0"/>
          <a:chExt cx="0" cy="0"/>
        </a:xfrm>
      </p:grpSpPr>
      <p:sp>
        <p:nvSpPr>
          <p:cNvPr id="55" name="Espace réservé pour une image  54">
            <a:extLst>
              <a:ext uri="{FF2B5EF4-FFF2-40B4-BE49-F238E27FC236}">
                <a16:creationId xmlns:a16="http://schemas.microsoft.com/office/drawing/2014/main" id="{A5A4D648-9773-438E-9443-BD346121CCED}"/>
              </a:ext>
            </a:extLst>
          </p:cNvPr>
          <p:cNvSpPr>
            <a:spLocks noGrp="1"/>
          </p:cNvSpPr>
          <p:nvPr>
            <p:ph type="pic" sz="quarter" idx="18" hasCustomPrompt="1"/>
          </p:nvPr>
        </p:nvSpPr>
        <p:spPr>
          <a:xfrm>
            <a:off x="6283988" y="5"/>
            <a:ext cx="5908014" cy="2825751"/>
          </a:xfrm>
          <a:custGeom>
            <a:avLst/>
            <a:gdLst>
              <a:gd name="connsiteX0" fmla="*/ 0 w 5927726"/>
              <a:gd name="connsiteY0" fmla="*/ 0 h 2825751"/>
              <a:gd name="connsiteX1" fmla="*/ 5927726 w 5927726"/>
              <a:gd name="connsiteY1" fmla="*/ 0 h 2825751"/>
              <a:gd name="connsiteX2" fmla="*/ 5927726 w 5927726"/>
              <a:gd name="connsiteY2" fmla="*/ 2825751 h 2825751"/>
              <a:gd name="connsiteX3" fmla="*/ 0 w 5927726"/>
              <a:gd name="connsiteY3" fmla="*/ 2825751 h 2825751"/>
            </a:gdLst>
            <a:ahLst/>
            <a:cxnLst>
              <a:cxn ang="0">
                <a:pos x="connsiteX0" y="connsiteY0"/>
              </a:cxn>
              <a:cxn ang="0">
                <a:pos x="connsiteX1" y="connsiteY1"/>
              </a:cxn>
              <a:cxn ang="0">
                <a:pos x="connsiteX2" y="connsiteY2"/>
              </a:cxn>
              <a:cxn ang="0">
                <a:pos x="connsiteX3" y="connsiteY3"/>
              </a:cxn>
            </a:cxnLst>
            <a:rect l="l" t="t" r="r" b="b"/>
            <a:pathLst>
              <a:path w="5927726" h="2825751">
                <a:moveTo>
                  <a:pt x="0" y="0"/>
                </a:moveTo>
                <a:lnTo>
                  <a:pt x="5927726" y="0"/>
                </a:lnTo>
                <a:lnTo>
                  <a:pt x="5927726" y="2825751"/>
                </a:lnTo>
                <a:lnTo>
                  <a:pt x="0" y="2825751"/>
                </a:lnTo>
                <a:close/>
              </a:path>
            </a:pathLst>
          </a:custGeom>
          <a:effectLst/>
        </p:spPr>
        <p:txBody>
          <a:bodyPr wrap="square" anchor="ctr">
            <a:noAutofit/>
          </a:bodyPr>
          <a:lstStyle>
            <a:lvl1pPr algn="ctr">
              <a:defRPr>
                <a:solidFill>
                  <a:schemeClr val="tx1"/>
                </a:solidFill>
              </a:defRPr>
            </a:lvl1pPr>
          </a:lstStyle>
          <a:p>
            <a:r>
              <a:rPr lang="fr-FR" dirty="0"/>
              <a:t>Image</a:t>
            </a:r>
          </a:p>
        </p:txBody>
      </p:sp>
      <p:sp>
        <p:nvSpPr>
          <p:cNvPr id="12" name="Forme libre : forme 11">
            <a:extLst>
              <a:ext uri="{FF2B5EF4-FFF2-40B4-BE49-F238E27FC236}">
                <a16:creationId xmlns:a16="http://schemas.microsoft.com/office/drawing/2014/main" id="{F0247381-F95B-40C5-A93D-1B3F23DD3DDE}"/>
              </a:ext>
            </a:extLst>
          </p:cNvPr>
          <p:cNvSpPr/>
          <p:nvPr userDrawn="1"/>
        </p:nvSpPr>
        <p:spPr>
          <a:xfrm>
            <a:off x="0" y="2825752"/>
            <a:ext cx="12192000" cy="4032248"/>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texte 2">
            <a:extLst>
              <a:ext uri="{FF2B5EF4-FFF2-40B4-BE49-F238E27FC236}">
                <a16:creationId xmlns:a16="http://schemas.microsoft.com/office/drawing/2014/main" id="{875D958E-4931-4DC6-A6F3-096B77161BD9}"/>
              </a:ext>
            </a:extLst>
          </p:cNvPr>
          <p:cNvSpPr>
            <a:spLocks noGrp="1"/>
          </p:cNvSpPr>
          <p:nvPr>
            <p:ph type="body" sz="quarter" idx="19" hasCustomPrompt="1"/>
          </p:nvPr>
        </p:nvSpPr>
        <p:spPr>
          <a:xfrm>
            <a:off x="481333"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0" name="Espace réservé du texte 2">
            <a:extLst>
              <a:ext uri="{FF2B5EF4-FFF2-40B4-BE49-F238E27FC236}">
                <a16:creationId xmlns:a16="http://schemas.microsoft.com/office/drawing/2014/main" id="{00F37AA0-4179-40A1-A6AD-D1A4417B2CC2}"/>
              </a:ext>
            </a:extLst>
          </p:cNvPr>
          <p:cNvSpPr>
            <a:spLocks noGrp="1"/>
          </p:cNvSpPr>
          <p:nvPr>
            <p:ph type="body" sz="quarter" idx="20" hasCustomPrompt="1"/>
          </p:nvPr>
        </p:nvSpPr>
        <p:spPr>
          <a:xfrm>
            <a:off x="9185275" y="3907066"/>
            <a:ext cx="2448000" cy="756000"/>
          </a:xfrm>
        </p:spPr>
        <p:txBody>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1" name="Espace réservé du texte 2">
            <a:extLst>
              <a:ext uri="{FF2B5EF4-FFF2-40B4-BE49-F238E27FC236}">
                <a16:creationId xmlns:a16="http://schemas.microsoft.com/office/drawing/2014/main" id="{B7AC7B71-AB86-4ADA-87C9-242D3E996075}"/>
              </a:ext>
            </a:extLst>
          </p:cNvPr>
          <p:cNvSpPr>
            <a:spLocks noGrp="1"/>
          </p:cNvSpPr>
          <p:nvPr>
            <p:ph type="body" sz="quarter" idx="21" hasCustomPrompt="1"/>
          </p:nvPr>
        </p:nvSpPr>
        <p:spPr>
          <a:xfrm>
            <a:off x="6283961"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2" name="Espace réservé du texte 2">
            <a:extLst>
              <a:ext uri="{FF2B5EF4-FFF2-40B4-BE49-F238E27FC236}">
                <a16:creationId xmlns:a16="http://schemas.microsoft.com/office/drawing/2014/main" id="{2978FA56-5A16-4FB6-B705-1647A0E51772}"/>
              </a:ext>
            </a:extLst>
          </p:cNvPr>
          <p:cNvSpPr>
            <a:spLocks noGrp="1"/>
          </p:cNvSpPr>
          <p:nvPr>
            <p:ph type="body" sz="quarter" idx="22" hasCustomPrompt="1"/>
          </p:nvPr>
        </p:nvSpPr>
        <p:spPr>
          <a:xfrm>
            <a:off x="3382647"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3" name="Espace réservé du texte 2">
            <a:extLst>
              <a:ext uri="{FF2B5EF4-FFF2-40B4-BE49-F238E27FC236}">
                <a16:creationId xmlns:a16="http://schemas.microsoft.com/office/drawing/2014/main" id="{EF06650B-84B5-4690-9532-551B03244868}"/>
              </a:ext>
            </a:extLst>
          </p:cNvPr>
          <p:cNvSpPr>
            <a:spLocks noGrp="1"/>
          </p:cNvSpPr>
          <p:nvPr>
            <p:ph type="body" sz="quarter" idx="23" hasCustomPrompt="1"/>
          </p:nvPr>
        </p:nvSpPr>
        <p:spPr>
          <a:xfrm>
            <a:off x="481333"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4" name="Espace réservé du texte 2">
            <a:extLst>
              <a:ext uri="{FF2B5EF4-FFF2-40B4-BE49-F238E27FC236}">
                <a16:creationId xmlns:a16="http://schemas.microsoft.com/office/drawing/2014/main" id="{6161849C-7A2F-4469-BA77-2FD029632262}"/>
              </a:ext>
            </a:extLst>
          </p:cNvPr>
          <p:cNvSpPr>
            <a:spLocks noGrp="1"/>
          </p:cNvSpPr>
          <p:nvPr>
            <p:ph type="body" sz="quarter" idx="24" hasCustomPrompt="1"/>
          </p:nvPr>
        </p:nvSpPr>
        <p:spPr>
          <a:xfrm>
            <a:off x="9185275"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5" name="Espace réservé du texte 2">
            <a:extLst>
              <a:ext uri="{FF2B5EF4-FFF2-40B4-BE49-F238E27FC236}">
                <a16:creationId xmlns:a16="http://schemas.microsoft.com/office/drawing/2014/main" id="{0D796CDB-C35F-4D48-AEAC-9CE882855441}"/>
              </a:ext>
            </a:extLst>
          </p:cNvPr>
          <p:cNvSpPr>
            <a:spLocks noGrp="1"/>
          </p:cNvSpPr>
          <p:nvPr>
            <p:ph type="body" sz="quarter" idx="25" hasCustomPrompt="1"/>
          </p:nvPr>
        </p:nvSpPr>
        <p:spPr>
          <a:xfrm>
            <a:off x="6283961"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6" name="Espace réservé du texte 2">
            <a:extLst>
              <a:ext uri="{FF2B5EF4-FFF2-40B4-BE49-F238E27FC236}">
                <a16:creationId xmlns:a16="http://schemas.microsoft.com/office/drawing/2014/main" id="{EC446FD9-2BBE-4198-BA84-47AB5B38A04A}"/>
              </a:ext>
            </a:extLst>
          </p:cNvPr>
          <p:cNvSpPr>
            <a:spLocks noGrp="1"/>
          </p:cNvSpPr>
          <p:nvPr>
            <p:ph type="body" sz="quarter" idx="26" hasCustomPrompt="1"/>
          </p:nvPr>
        </p:nvSpPr>
        <p:spPr>
          <a:xfrm>
            <a:off x="3382647"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 name="Espace réservé du pied de page 1">
            <a:extLst>
              <a:ext uri="{FF2B5EF4-FFF2-40B4-BE49-F238E27FC236}">
                <a16:creationId xmlns:a16="http://schemas.microsoft.com/office/drawing/2014/main" id="{B6E16A23-A457-49E4-96A3-8422A4CB78B3}"/>
              </a:ext>
            </a:extLst>
          </p:cNvPr>
          <p:cNvSpPr>
            <a:spLocks noGrp="1"/>
          </p:cNvSpPr>
          <p:nvPr>
            <p:ph type="ftr" sz="quarter" idx="27"/>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BFDB4AE4-6D8F-48C3-92ED-B21F002F5495}"/>
              </a:ext>
            </a:extLst>
          </p:cNvPr>
          <p:cNvSpPr>
            <a:spLocks noGrp="1"/>
          </p:cNvSpPr>
          <p:nvPr>
            <p:ph type="sldNum" sz="quarter" idx="28"/>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61993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iffres clefs avec focus">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F0247381-F95B-40C5-A93D-1B3F23DD3DDE}"/>
              </a:ext>
            </a:extLst>
          </p:cNvPr>
          <p:cNvSpPr/>
          <p:nvPr userDrawn="1"/>
        </p:nvSpPr>
        <p:spPr>
          <a:xfrm>
            <a:off x="0" y="2825752"/>
            <a:ext cx="12192000" cy="4032248"/>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dirty="0">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texte 2">
            <a:extLst>
              <a:ext uri="{FF2B5EF4-FFF2-40B4-BE49-F238E27FC236}">
                <a16:creationId xmlns:a16="http://schemas.microsoft.com/office/drawing/2014/main" id="{875D958E-4931-4DC6-A6F3-096B77161BD9}"/>
              </a:ext>
            </a:extLst>
          </p:cNvPr>
          <p:cNvSpPr>
            <a:spLocks noGrp="1"/>
          </p:cNvSpPr>
          <p:nvPr>
            <p:ph type="body" sz="quarter" idx="19" hasCustomPrompt="1"/>
          </p:nvPr>
        </p:nvSpPr>
        <p:spPr>
          <a:xfrm>
            <a:off x="481333"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0" name="Espace réservé du texte 2">
            <a:extLst>
              <a:ext uri="{FF2B5EF4-FFF2-40B4-BE49-F238E27FC236}">
                <a16:creationId xmlns:a16="http://schemas.microsoft.com/office/drawing/2014/main" id="{00F37AA0-4179-40A1-A6AD-D1A4417B2CC2}"/>
              </a:ext>
            </a:extLst>
          </p:cNvPr>
          <p:cNvSpPr>
            <a:spLocks noGrp="1"/>
          </p:cNvSpPr>
          <p:nvPr>
            <p:ph type="body" sz="quarter" idx="20" hasCustomPrompt="1"/>
          </p:nvPr>
        </p:nvSpPr>
        <p:spPr>
          <a:xfrm>
            <a:off x="9185275"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1" name="Espace réservé du texte 2">
            <a:extLst>
              <a:ext uri="{FF2B5EF4-FFF2-40B4-BE49-F238E27FC236}">
                <a16:creationId xmlns:a16="http://schemas.microsoft.com/office/drawing/2014/main" id="{B7AC7B71-AB86-4ADA-87C9-242D3E996075}"/>
              </a:ext>
            </a:extLst>
          </p:cNvPr>
          <p:cNvSpPr>
            <a:spLocks noGrp="1"/>
          </p:cNvSpPr>
          <p:nvPr>
            <p:ph type="body" sz="quarter" idx="21" hasCustomPrompt="1"/>
          </p:nvPr>
        </p:nvSpPr>
        <p:spPr>
          <a:xfrm>
            <a:off x="6283961"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2" name="Espace réservé du texte 2">
            <a:extLst>
              <a:ext uri="{FF2B5EF4-FFF2-40B4-BE49-F238E27FC236}">
                <a16:creationId xmlns:a16="http://schemas.microsoft.com/office/drawing/2014/main" id="{2978FA56-5A16-4FB6-B705-1647A0E51772}"/>
              </a:ext>
            </a:extLst>
          </p:cNvPr>
          <p:cNvSpPr>
            <a:spLocks noGrp="1"/>
          </p:cNvSpPr>
          <p:nvPr>
            <p:ph type="body" sz="quarter" idx="22" hasCustomPrompt="1"/>
          </p:nvPr>
        </p:nvSpPr>
        <p:spPr>
          <a:xfrm>
            <a:off x="3382647"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3" name="Espace réservé du texte 2">
            <a:extLst>
              <a:ext uri="{FF2B5EF4-FFF2-40B4-BE49-F238E27FC236}">
                <a16:creationId xmlns:a16="http://schemas.microsoft.com/office/drawing/2014/main" id="{EF06650B-84B5-4690-9532-551B03244868}"/>
              </a:ext>
            </a:extLst>
          </p:cNvPr>
          <p:cNvSpPr>
            <a:spLocks noGrp="1"/>
          </p:cNvSpPr>
          <p:nvPr>
            <p:ph type="body" sz="quarter" idx="23" hasCustomPrompt="1"/>
          </p:nvPr>
        </p:nvSpPr>
        <p:spPr>
          <a:xfrm>
            <a:off x="481333"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4" name="Espace réservé du texte 2">
            <a:extLst>
              <a:ext uri="{FF2B5EF4-FFF2-40B4-BE49-F238E27FC236}">
                <a16:creationId xmlns:a16="http://schemas.microsoft.com/office/drawing/2014/main" id="{6161849C-7A2F-4469-BA77-2FD029632262}"/>
              </a:ext>
            </a:extLst>
          </p:cNvPr>
          <p:cNvSpPr>
            <a:spLocks noGrp="1"/>
          </p:cNvSpPr>
          <p:nvPr>
            <p:ph type="body" sz="quarter" idx="24" hasCustomPrompt="1"/>
          </p:nvPr>
        </p:nvSpPr>
        <p:spPr>
          <a:xfrm>
            <a:off x="9185275"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5" name="Espace réservé du texte 2">
            <a:extLst>
              <a:ext uri="{FF2B5EF4-FFF2-40B4-BE49-F238E27FC236}">
                <a16:creationId xmlns:a16="http://schemas.microsoft.com/office/drawing/2014/main" id="{0D796CDB-C35F-4D48-AEAC-9CE882855441}"/>
              </a:ext>
            </a:extLst>
          </p:cNvPr>
          <p:cNvSpPr>
            <a:spLocks noGrp="1"/>
          </p:cNvSpPr>
          <p:nvPr>
            <p:ph type="body" sz="quarter" idx="25" hasCustomPrompt="1"/>
          </p:nvPr>
        </p:nvSpPr>
        <p:spPr>
          <a:xfrm>
            <a:off x="6283961"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6" name="Espace réservé du texte 2">
            <a:extLst>
              <a:ext uri="{FF2B5EF4-FFF2-40B4-BE49-F238E27FC236}">
                <a16:creationId xmlns:a16="http://schemas.microsoft.com/office/drawing/2014/main" id="{EC446FD9-2BBE-4198-BA84-47AB5B38A04A}"/>
              </a:ext>
            </a:extLst>
          </p:cNvPr>
          <p:cNvSpPr>
            <a:spLocks noGrp="1"/>
          </p:cNvSpPr>
          <p:nvPr>
            <p:ph type="body" sz="quarter" idx="26" hasCustomPrompt="1"/>
          </p:nvPr>
        </p:nvSpPr>
        <p:spPr>
          <a:xfrm>
            <a:off x="3382647"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19" name="Espace réservé du texte 22">
            <a:extLst>
              <a:ext uri="{FF2B5EF4-FFF2-40B4-BE49-F238E27FC236}">
                <a16:creationId xmlns:a16="http://schemas.microsoft.com/office/drawing/2014/main" id="{E86DA64B-A594-4A04-9651-CC67960A5690}"/>
              </a:ext>
            </a:extLst>
          </p:cNvPr>
          <p:cNvSpPr>
            <a:spLocks noGrp="1"/>
          </p:cNvSpPr>
          <p:nvPr>
            <p:ph type="body" sz="quarter" idx="18" hasCustomPrompt="1"/>
          </p:nvPr>
        </p:nvSpPr>
        <p:spPr>
          <a:xfrm>
            <a:off x="8216902" y="483172"/>
            <a:ext cx="3505196" cy="1809899"/>
          </a:xfrm>
          <a:prstGeom prst="roundRect">
            <a:avLst>
              <a:gd name="adj" fmla="val 3097"/>
            </a:avLst>
          </a:prstGeom>
          <a:solidFill>
            <a:srgbClr val="EF1928"/>
          </a:solidFill>
          <a:effectLst>
            <a:outerShdw blurRad="152400" algn="ctr" rotWithShape="0">
              <a:schemeClr val="accent5"/>
            </a:outerShdw>
          </a:effectLst>
        </p:spPr>
        <p:txBody>
          <a:bodyPr lIns="216000" tIns="216000" rIns="216000" bIns="216000" anchor="ctr">
            <a:normAutofit/>
          </a:bodyPr>
          <a:lstStyle>
            <a:lvl1pPr>
              <a:lnSpc>
                <a:spcPct val="80000"/>
              </a:lnSpc>
              <a:spcAft>
                <a:spcPts val="201"/>
              </a:spcAft>
              <a:defRPr sz="4000" b="1" cap="none" baseline="0">
                <a:solidFill>
                  <a:schemeClr val="bg1"/>
                </a:solidFill>
              </a:defRPr>
            </a:lvl1pPr>
            <a:lvl2pPr>
              <a:spcAft>
                <a:spcPts val="201"/>
              </a:spcAft>
              <a:defRPr sz="1401">
                <a:solidFill>
                  <a:schemeClr val="bg1"/>
                </a:solidFill>
              </a:defRPr>
            </a:lvl2pPr>
            <a:lvl3pPr>
              <a:spcAft>
                <a:spcPts val="201"/>
              </a:spcAft>
              <a:defRPr sz="1401">
                <a:solidFill>
                  <a:schemeClr val="bg1"/>
                </a:solidFill>
              </a:defRPr>
            </a:lvl3pPr>
            <a:lvl4pPr marL="0" indent="0" algn="r">
              <a:spcAft>
                <a:spcPts val="201"/>
              </a:spcAft>
              <a:buNone/>
              <a:defRPr sz="1001" i="1" spc="0">
                <a:solidFill>
                  <a:schemeClr val="bg1"/>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Chiffre</a:t>
            </a:r>
          </a:p>
          <a:p>
            <a:pPr lvl="1"/>
            <a:r>
              <a:rPr lang="fr-FR"/>
              <a:t>Deuxième niveau</a:t>
            </a:r>
          </a:p>
          <a:p>
            <a:pPr lvl="2"/>
            <a:r>
              <a:rPr lang="fr-FR"/>
              <a:t>Troisième niveau</a:t>
            </a:r>
          </a:p>
          <a:p>
            <a:pPr lvl="3"/>
            <a:r>
              <a:rPr lang="fr-FR"/>
              <a:t>Quatrième niveau</a:t>
            </a:r>
          </a:p>
        </p:txBody>
      </p:sp>
      <p:sp>
        <p:nvSpPr>
          <p:cNvPr id="2" name="Espace réservé du pied de page 1">
            <a:extLst>
              <a:ext uri="{FF2B5EF4-FFF2-40B4-BE49-F238E27FC236}">
                <a16:creationId xmlns:a16="http://schemas.microsoft.com/office/drawing/2014/main" id="{B5963032-7AED-4F8C-B37D-6DE8983CE98A}"/>
              </a:ext>
            </a:extLst>
          </p:cNvPr>
          <p:cNvSpPr>
            <a:spLocks noGrp="1"/>
          </p:cNvSpPr>
          <p:nvPr>
            <p:ph type="ftr" sz="quarter" idx="27"/>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6AA670D9-A8DC-448C-AB13-D6A01410DF2D}"/>
              </a:ext>
            </a:extLst>
          </p:cNvPr>
          <p:cNvSpPr>
            <a:spLocks noGrp="1"/>
          </p:cNvSpPr>
          <p:nvPr>
            <p:ph type="sldNum" sz="quarter" idx="28"/>
          </p:nvPr>
        </p:nvSpPr>
        <p:spPr/>
        <p:txBody>
          <a:body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243599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us contacter">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B64AAB6E-3B04-4510-9E6E-98218331E865}"/>
              </a:ext>
            </a:extLst>
          </p:cNvPr>
          <p:cNvSpPr>
            <a:spLocks noGrp="1"/>
          </p:cNvSpPr>
          <p:nvPr>
            <p:ph type="pic" sz="quarter" idx="13"/>
          </p:nvPr>
        </p:nvSpPr>
        <p:spPr>
          <a:xfrm>
            <a:off x="4960939" y="0"/>
            <a:ext cx="7231061" cy="6858000"/>
          </a:xfrm>
          <a:custGeom>
            <a:avLst/>
            <a:gdLst>
              <a:gd name="connsiteX0" fmla="*/ 0 w 7231062"/>
              <a:gd name="connsiteY0" fmla="*/ 0 h 6858000"/>
              <a:gd name="connsiteX1" fmla="*/ 7231062 w 7231062"/>
              <a:gd name="connsiteY1" fmla="*/ 0 h 6858000"/>
              <a:gd name="connsiteX2" fmla="*/ 7231062 w 7231062"/>
              <a:gd name="connsiteY2" fmla="*/ 6858000 h 6858000"/>
              <a:gd name="connsiteX3" fmla="*/ 7231061 w 7231062"/>
              <a:gd name="connsiteY3" fmla="*/ 6858000 h 6858000"/>
              <a:gd name="connsiteX4" fmla="*/ 6849455 w 7231062"/>
              <a:gd name="connsiteY4" fmla="*/ 6858000 h 6858000"/>
              <a:gd name="connsiteX5" fmla="*/ 4268787 w 7231062"/>
              <a:gd name="connsiteY5" fmla="*/ 6858000 h 6858000"/>
              <a:gd name="connsiteX6" fmla="*/ 0 w 7231062"/>
              <a:gd name="connsiteY6" fmla="*/ 6858000 h 6858000"/>
              <a:gd name="connsiteX7" fmla="*/ 0 w 7231062"/>
              <a:gd name="connsiteY7" fmla="*/ 5205845 h 6858000"/>
              <a:gd name="connsiteX8" fmla="*/ 846763 w 7231062"/>
              <a:gd name="connsiteY8" fmla="*/ 5205845 h 6858000"/>
              <a:gd name="connsiteX9" fmla="*/ 950912 w 7231062"/>
              <a:gd name="connsiteY9" fmla="*/ 5101696 h 6858000"/>
              <a:gd name="connsiteX10" fmla="*/ 950912 w 7231062"/>
              <a:gd name="connsiteY10" fmla="*/ 961399 h 6858000"/>
              <a:gd name="connsiteX11" fmla="*/ 846763 w 7231062"/>
              <a:gd name="connsiteY11" fmla="*/ 857250 h 6858000"/>
              <a:gd name="connsiteX12" fmla="*/ 0 w 7231062"/>
              <a:gd name="connsiteY12"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1062" h="6858000">
                <a:moveTo>
                  <a:pt x="0" y="0"/>
                </a:moveTo>
                <a:lnTo>
                  <a:pt x="7231062" y="0"/>
                </a:lnTo>
                <a:lnTo>
                  <a:pt x="7231062" y="6858000"/>
                </a:lnTo>
                <a:lnTo>
                  <a:pt x="7231061" y="6858000"/>
                </a:lnTo>
                <a:lnTo>
                  <a:pt x="6849455" y="6858000"/>
                </a:lnTo>
                <a:lnTo>
                  <a:pt x="4268787" y="6858000"/>
                </a:lnTo>
                <a:lnTo>
                  <a:pt x="0" y="6858000"/>
                </a:lnTo>
                <a:lnTo>
                  <a:pt x="0" y="5205845"/>
                </a:lnTo>
                <a:lnTo>
                  <a:pt x="846763" y="5205845"/>
                </a:lnTo>
                <a:cubicBezTo>
                  <a:pt x="904284" y="5205845"/>
                  <a:pt x="950912" y="5159216"/>
                  <a:pt x="950912" y="5101696"/>
                </a:cubicBezTo>
                <a:lnTo>
                  <a:pt x="950912" y="961399"/>
                </a:lnTo>
                <a:cubicBezTo>
                  <a:pt x="950912" y="903879"/>
                  <a:pt x="904284" y="857250"/>
                  <a:pt x="846763" y="857250"/>
                </a:cubicBezTo>
                <a:lnTo>
                  <a:pt x="0" y="857250"/>
                </a:lnTo>
                <a:close/>
              </a:path>
            </a:pathLst>
          </a:custGeom>
          <a:effectLst>
            <a:outerShdw blurRad="152400" algn="ctr" rotWithShape="0">
              <a:schemeClr val="bg1">
                <a:lumMod val="75000"/>
                <a:alpha val="40000"/>
              </a:schemeClr>
            </a:outerShdw>
          </a:effectLst>
        </p:spPr>
        <p:txBody>
          <a:bodyPr vert="horz" wrap="square" lIns="0" tIns="0" rIns="0" bIns="0" rtlCol="0" anchor="ctr">
            <a:noAutofit/>
          </a:bodyPr>
          <a:lstStyle>
            <a:lvl1pPr>
              <a:defRPr lang="fr-FR">
                <a:solidFill>
                  <a:schemeClr val="tx1"/>
                </a:solidFill>
              </a:defRPr>
            </a:lvl1pPr>
          </a:lstStyle>
          <a:p>
            <a:pPr lvl="0" algn="ctr"/>
            <a:endParaRPr lang="fr-FR" dirty="0"/>
          </a:p>
        </p:txBody>
      </p:sp>
      <p:sp>
        <p:nvSpPr>
          <p:cNvPr id="18" name="Rectangle : coins arrondis 17">
            <a:extLst>
              <a:ext uri="{FF2B5EF4-FFF2-40B4-BE49-F238E27FC236}">
                <a16:creationId xmlns:a16="http://schemas.microsoft.com/office/drawing/2014/main" id="{A8C329E2-522E-4744-992A-1F6F50458F34}"/>
              </a:ext>
            </a:extLst>
          </p:cNvPr>
          <p:cNvSpPr/>
          <p:nvPr userDrawn="1"/>
        </p:nvSpPr>
        <p:spPr>
          <a:xfrm>
            <a:off x="571501" y="857251"/>
            <a:ext cx="5340350" cy="4348595"/>
          </a:xfrm>
          <a:prstGeom prst="roundRect">
            <a:avLst>
              <a:gd name="adj" fmla="val 2395"/>
            </a:avLst>
          </a:prstGeom>
          <a:solidFill>
            <a:schemeClr val="bg1"/>
          </a:solidFill>
          <a:ln>
            <a:noFill/>
          </a:ln>
          <a:effectLst>
            <a:outerShdw blurRad="381000" algn="ctr" rotWithShape="0">
              <a:srgbClr val="DDE5F0"/>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spcBef>
                <a:spcPts val="1801"/>
              </a:spcBef>
              <a:spcAft>
                <a:spcPts val="601"/>
              </a:spcAft>
            </a:pPr>
            <a:endParaRPr lang="fr-FR" sz="900" dirty="0">
              <a:solidFill>
                <a:srgbClr val="002B75"/>
              </a:solidFill>
            </a:endParaRPr>
          </a:p>
        </p:txBody>
      </p:sp>
      <p:cxnSp>
        <p:nvCxnSpPr>
          <p:cNvPr id="10" name="Connecteur droit 9">
            <a:extLst>
              <a:ext uri="{FF2B5EF4-FFF2-40B4-BE49-F238E27FC236}">
                <a16:creationId xmlns:a16="http://schemas.microsoft.com/office/drawing/2014/main" id="{B0B9781E-F714-4DA9-81D1-1E6E79E203D7}"/>
              </a:ext>
            </a:extLst>
          </p:cNvPr>
          <p:cNvCxnSpPr/>
          <p:nvPr userDrawn="1"/>
        </p:nvCxnSpPr>
        <p:spPr>
          <a:xfrm>
            <a:off x="941645" y="2684681"/>
            <a:ext cx="517118" cy="0"/>
          </a:xfrm>
          <a:prstGeom prst="line">
            <a:avLst/>
          </a:prstGeom>
          <a:ln w="25400">
            <a:solidFill>
              <a:srgbClr val="EF1928"/>
            </a:solidFill>
          </a:ln>
        </p:spPr>
        <p:style>
          <a:lnRef idx="1">
            <a:schemeClr val="accent1"/>
          </a:lnRef>
          <a:fillRef idx="0">
            <a:schemeClr val="accent1"/>
          </a:fillRef>
          <a:effectRef idx="0">
            <a:schemeClr val="accent1"/>
          </a:effectRef>
          <a:fontRef idx="minor">
            <a:schemeClr val="tx1"/>
          </a:fontRef>
        </p:style>
      </p:cxnSp>
      <p:sp>
        <p:nvSpPr>
          <p:cNvPr id="19" name="Titre 18">
            <a:extLst>
              <a:ext uri="{FF2B5EF4-FFF2-40B4-BE49-F238E27FC236}">
                <a16:creationId xmlns:a16="http://schemas.microsoft.com/office/drawing/2014/main" id="{284A3643-8962-4B2E-B0B4-7A5B1ED229F2}"/>
              </a:ext>
            </a:extLst>
          </p:cNvPr>
          <p:cNvSpPr>
            <a:spLocks noGrp="1"/>
          </p:cNvSpPr>
          <p:nvPr>
            <p:ph type="title" hasCustomPrompt="1"/>
          </p:nvPr>
        </p:nvSpPr>
        <p:spPr>
          <a:xfrm>
            <a:off x="941644" y="1935656"/>
            <a:ext cx="4523492" cy="609398"/>
          </a:xfrm>
        </p:spPr>
        <p:txBody>
          <a:bodyPr>
            <a:normAutofit/>
          </a:bodyPr>
          <a:lstStyle/>
          <a:p>
            <a:r>
              <a:rPr lang="fr-FR"/>
              <a:t>Nous contacter</a:t>
            </a:r>
          </a:p>
        </p:txBody>
      </p:sp>
      <p:sp>
        <p:nvSpPr>
          <p:cNvPr id="21" name="Espace réservé du texte 20">
            <a:extLst>
              <a:ext uri="{FF2B5EF4-FFF2-40B4-BE49-F238E27FC236}">
                <a16:creationId xmlns:a16="http://schemas.microsoft.com/office/drawing/2014/main" id="{A73F4BE4-1003-47F0-9A20-A1CF722B5DD7}"/>
              </a:ext>
            </a:extLst>
          </p:cNvPr>
          <p:cNvSpPr>
            <a:spLocks noGrp="1"/>
          </p:cNvSpPr>
          <p:nvPr>
            <p:ph type="body" sz="quarter" idx="14" hasCustomPrompt="1"/>
          </p:nvPr>
        </p:nvSpPr>
        <p:spPr>
          <a:xfrm>
            <a:off x="941642" y="3148666"/>
            <a:ext cx="4523492" cy="1853757"/>
          </a:xfrm>
        </p:spPr>
        <p:txBody>
          <a:bodyPr>
            <a:normAutofit/>
          </a:bodyPr>
          <a:lstStyle>
            <a:lvl1pPr>
              <a:spcAft>
                <a:spcPts val="800"/>
              </a:spcAft>
              <a:defRPr sz="1600" b="1" cap="none" baseline="0">
                <a:solidFill>
                  <a:schemeClr val="tx1"/>
                </a:solidFill>
              </a:defRPr>
            </a:lvl1pPr>
            <a:lvl2pPr marL="0" indent="0">
              <a:spcAft>
                <a:spcPts val="601"/>
              </a:spcAft>
              <a:buFont typeface="Arial" panose="020B0604020202020204" pitchFamily="34" charset="0"/>
              <a:buNone/>
              <a:defRPr sz="1401" b="0" cap="none" baseline="0">
                <a:solidFill>
                  <a:schemeClr val="tx1"/>
                </a:solidFill>
              </a:defRPr>
            </a:lvl2pPr>
            <a:lvl3pPr marL="0" indent="0">
              <a:spcAft>
                <a:spcPts val="601"/>
              </a:spcAft>
              <a:buFont typeface="Arial" panose="020B0604020202020204" pitchFamily="34" charset="0"/>
              <a:buNone/>
              <a:defRPr sz="1200" cap="none" baseline="0">
                <a:solidFill>
                  <a:schemeClr val="tx1"/>
                </a:solidFill>
              </a:defRPr>
            </a:lvl3pPr>
            <a:lvl4pPr marL="0" indent="0">
              <a:spcAft>
                <a:spcPts val="601"/>
              </a:spcAft>
              <a:buNone/>
              <a:defRPr sz="1200" cap="none" baseline="0">
                <a:solidFill>
                  <a:schemeClr val="tx1"/>
                </a:solidFill>
              </a:defRPr>
            </a:lvl4pPr>
            <a:lvl5pPr marL="0" indent="0">
              <a:spcBef>
                <a:spcPts val="601"/>
              </a:spcBef>
              <a:spcAft>
                <a:spcPts val="601"/>
              </a:spcAft>
              <a:buFont typeface="Arial" panose="020B0604020202020204" pitchFamily="34" charset="0"/>
              <a:buNone/>
              <a:defRPr sz="1200" cap="none" baseline="0">
                <a:solidFill>
                  <a:schemeClr val="tx1"/>
                </a:solidFill>
              </a:defRPr>
            </a:lvl5pPr>
            <a:lvl6pPr marL="188555" indent="0">
              <a:spcAft>
                <a:spcPts val="800"/>
              </a:spcAft>
              <a:buNone/>
              <a:defRPr sz="1200" cap="none" baseline="0">
                <a:solidFill>
                  <a:schemeClr val="tx1"/>
                </a:solidFill>
              </a:defRPr>
            </a:lvl6pPr>
            <a:lvl7pPr marL="0" indent="0">
              <a:spcAft>
                <a:spcPts val="800"/>
              </a:spcAft>
              <a:buFont typeface="Arial" panose="020B0604020202020204" pitchFamily="34" charset="0"/>
              <a:buNone/>
              <a:defRPr sz="1200" cap="none" baseline="0">
                <a:solidFill>
                  <a:schemeClr val="tx1"/>
                </a:solidFill>
              </a:defRPr>
            </a:lvl7pPr>
            <a:lvl8pPr marL="0" indent="0">
              <a:spcAft>
                <a:spcPts val="800"/>
              </a:spcAft>
              <a:buFont typeface="Arial" panose="020B0604020202020204" pitchFamily="34" charset="0"/>
              <a:buNone/>
              <a:defRPr sz="1200" cap="none" baseline="0">
                <a:solidFill>
                  <a:schemeClr val="tx1"/>
                </a:solidFill>
              </a:defRPr>
            </a:lvl8pPr>
            <a:lvl9pPr marL="0" indent="0">
              <a:spcAft>
                <a:spcPts val="800"/>
              </a:spcAft>
              <a:buFont typeface="Arial" panose="020B0604020202020204" pitchFamily="34" charset="0"/>
              <a:buNone/>
              <a:defRPr sz="1200" cap="none" baseline="0">
                <a:solidFill>
                  <a:schemeClr val="tx1"/>
                </a:solidFill>
              </a:defRPr>
            </a:lvl9pPr>
          </a:lstStyle>
          <a:p>
            <a:pPr lvl="0"/>
            <a:r>
              <a:rPr lang="fr-FR"/>
              <a:t>Nom Prénom</a:t>
            </a:r>
          </a:p>
          <a:p>
            <a:pPr lvl="1"/>
            <a:r>
              <a:rPr lang="fr-FR"/>
              <a:t>Fonction</a:t>
            </a:r>
          </a:p>
          <a:p>
            <a:pPr lvl="2"/>
            <a:r>
              <a:rPr lang="fr-FR"/>
              <a:t>Mail</a:t>
            </a:r>
          </a:p>
          <a:p>
            <a:pPr lvl="3"/>
            <a:r>
              <a:rPr lang="fr-FR"/>
              <a:t>Téléphone</a:t>
            </a:r>
          </a:p>
          <a:p>
            <a:pPr lvl="4"/>
            <a:r>
              <a:rPr lang="fr-FR"/>
              <a:t>Site web</a:t>
            </a:r>
          </a:p>
        </p:txBody>
      </p:sp>
      <p:sp>
        <p:nvSpPr>
          <p:cNvPr id="2" name="Espace réservé du pied de page 1">
            <a:extLst>
              <a:ext uri="{FF2B5EF4-FFF2-40B4-BE49-F238E27FC236}">
                <a16:creationId xmlns:a16="http://schemas.microsoft.com/office/drawing/2014/main" id="{3A79DF8B-23E3-4FBB-B938-EECD1E6F278B}"/>
              </a:ext>
            </a:extLst>
          </p:cNvPr>
          <p:cNvSpPr>
            <a:spLocks noGrp="1"/>
          </p:cNvSpPr>
          <p:nvPr>
            <p:ph type="ftr" sz="quarter" idx="15"/>
          </p:nvPr>
        </p:nvSpPr>
        <p:spPr/>
        <p:txBody>
          <a:body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C1FE351F-7FBA-4A0A-AD75-27EB32B07FC5}"/>
              </a:ext>
            </a:extLst>
          </p:cNvPr>
          <p:cNvSpPr>
            <a:spLocks noGrp="1"/>
          </p:cNvSpPr>
          <p:nvPr>
            <p:ph type="sldNum" sz="quarter" idx="16"/>
          </p:nvPr>
        </p:nvSpPr>
        <p:spPr/>
        <p:txBody>
          <a:bodyPr/>
          <a:lstStyle/>
          <a:p>
            <a:fld id="{E4074C58-32D7-471B-8E65-879FBC7E4FD8}" type="slidenum">
              <a:rPr>
                <a:solidFill>
                  <a:prstClr val="white"/>
                </a:solidFill>
              </a:rPr>
              <a:pPr/>
              <a:t>‹N°›</a:t>
            </a:fld>
            <a:endParaRPr dirty="0">
              <a:solidFill>
                <a:prstClr val="white"/>
              </a:solidFill>
            </a:endParaRPr>
          </a:p>
        </p:txBody>
      </p:sp>
      <p:pic>
        <p:nvPicPr>
          <p:cNvPr id="27" name="Graphique 26">
            <a:extLst>
              <a:ext uri="{FF2B5EF4-FFF2-40B4-BE49-F238E27FC236}">
                <a16:creationId xmlns:a16="http://schemas.microsoft.com/office/drawing/2014/main" id="{D68B22D4-62DA-4D22-B12B-CCFA2C5D60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7485" y="1179472"/>
            <a:ext cx="1607572" cy="397749"/>
          </a:xfrm>
          <a:prstGeom prst="rect">
            <a:avLst/>
          </a:prstGeom>
        </p:spPr>
      </p:pic>
      <p:pic>
        <p:nvPicPr>
          <p:cNvPr id="28" name="Graphique 27">
            <a:extLst>
              <a:ext uri="{FF2B5EF4-FFF2-40B4-BE49-F238E27FC236}">
                <a16:creationId xmlns:a16="http://schemas.microsoft.com/office/drawing/2014/main" id="{C6FDF0B0-3105-4767-93DA-29269E7CC1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8596" y="4600670"/>
            <a:ext cx="1800738" cy="399556"/>
          </a:xfrm>
          <a:prstGeom prst="rect">
            <a:avLst/>
          </a:prstGeom>
        </p:spPr>
      </p:pic>
    </p:spTree>
    <p:extLst>
      <p:ext uri="{BB962C8B-B14F-4D97-AF65-F5344CB8AC3E}">
        <p14:creationId xmlns:p14="http://schemas.microsoft.com/office/powerpoint/2010/main" val="1414110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Page de gar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3B066B-94DF-4C32-A14C-1C803A0119DC}"/>
              </a:ext>
            </a:extLst>
          </p:cNvPr>
          <p:cNvSpPr/>
          <p:nvPr userDrawn="1"/>
        </p:nvSpPr>
        <p:spPr>
          <a:xfrm>
            <a:off x="0" y="0"/>
            <a:ext cx="12192000" cy="6858000"/>
          </a:xfrm>
          <a:prstGeom prst="rect">
            <a:avLst/>
          </a:prstGeom>
          <a:solidFill>
            <a:srgbClr val="373C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92B4BE9-1830-4EE0-9D5D-ED05F424EE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42" t="11290" r="8425" b="12708"/>
          <a:stretch/>
        </p:blipFill>
        <p:spPr>
          <a:xfrm>
            <a:off x="0" y="0"/>
            <a:ext cx="4897579" cy="6884673"/>
          </a:xfrm>
          <a:prstGeom prst="rect">
            <a:avLst/>
          </a:prstGeom>
        </p:spPr>
      </p:pic>
      <p:pic>
        <p:nvPicPr>
          <p:cNvPr id="5" name="Image 4">
            <a:extLst>
              <a:ext uri="{FF2B5EF4-FFF2-40B4-BE49-F238E27FC236}">
                <a16:creationId xmlns:a16="http://schemas.microsoft.com/office/drawing/2014/main" id="{7959E159-5126-4AAA-9957-2C5F5406FC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235" y="2746170"/>
            <a:ext cx="3943147" cy="1313068"/>
          </a:xfrm>
          <a:prstGeom prst="rect">
            <a:avLst/>
          </a:prstGeom>
        </p:spPr>
      </p:pic>
      <p:pic>
        <p:nvPicPr>
          <p:cNvPr id="6" name="Image 5">
            <a:extLst>
              <a:ext uri="{FF2B5EF4-FFF2-40B4-BE49-F238E27FC236}">
                <a16:creationId xmlns:a16="http://schemas.microsoft.com/office/drawing/2014/main" id="{931790EA-047E-460C-BC70-DBFBD523DC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136525"/>
            <a:ext cx="1484671" cy="543243"/>
          </a:xfrm>
          <a:prstGeom prst="rect">
            <a:avLst/>
          </a:prstGeom>
        </p:spPr>
      </p:pic>
    </p:spTree>
    <p:extLst>
      <p:ext uri="{BB962C8B-B14F-4D97-AF65-F5344CB8AC3E}">
        <p14:creationId xmlns:p14="http://schemas.microsoft.com/office/powerpoint/2010/main" val="41607640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age de chapit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E4590B-F7CE-4D34-9E24-3D853BA0E9B0}"/>
              </a:ext>
            </a:extLst>
          </p:cNvPr>
          <p:cNvSpPr/>
          <p:nvPr userDrawn="1"/>
        </p:nvSpPr>
        <p:spPr>
          <a:xfrm>
            <a:off x="0" y="0"/>
            <a:ext cx="12192000" cy="6858000"/>
          </a:xfrm>
          <a:prstGeom prst="rect">
            <a:avLst/>
          </a:prstGeom>
          <a:solidFill>
            <a:srgbClr val="373C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AC8482A-520D-4328-9E49-C36AF37DB4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42" t="11290" r="8425" b="12708"/>
          <a:stretch/>
        </p:blipFill>
        <p:spPr>
          <a:xfrm>
            <a:off x="0" y="0"/>
            <a:ext cx="4897579" cy="6884673"/>
          </a:xfrm>
          <a:prstGeom prst="rect">
            <a:avLst/>
          </a:prstGeom>
        </p:spPr>
      </p:pic>
      <p:pic>
        <p:nvPicPr>
          <p:cNvPr id="13" name="Image 12">
            <a:extLst>
              <a:ext uri="{FF2B5EF4-FFF2-40B4-BE49-F238E27FC236}">
                <a16:creationId xmlns:a16="http://schemas.microsoft.com/office/drawing/2014/main" id="{3586D4B1-329D-4714-A11D-2033EF2751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1955" y="-26673"/>
            <a:ext cx="2654408" cy="883918"/>
          </a:xfrm>
          <a:prstGeom prst="rect">
            <a:avLst/>
          </a:prstGeom>
        </p:spPr>
      </p:pic>
      <p:pic>
        <p:nvPicPr>
          <p:cNvPr id="14" name="Image 13">
            <a:extLst>
              <a:ext uri="{FF2B5EF4-FFF2-40B4-BE49-F238E27FC236}">
                <a16:creationId xmlns:a16="http://schemas.microsoft.com/office/drawing/2014/main" id="{2BBAE40A-A1AA-4760-98A1-AEE0823B3D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136525"/>
            <a:ext cx="1484671" cy="543243"/>
          </a:xfrm>
          <a:prstGeom prst="rect">
            <a:avLst/>
          </a:prstGeom>
        </p:spPr>
      </p:pic>
      <p:sp>
        <p:nvSpPr>
          <p:cNvPr id="2" name="Titre 1">
            <a:extLst>
              <a:ext uri="{FF2B5EF4-FFF2-40B4-BE49-F238E27FC236}">
                <a16:creationId xmlns:a16="http://schemas.microsoft.com/office/drawing/2014/main" id="{C7ABDB5A-E5C2-4FAA-B492-8C7B5668B35D}"/>
              </a:ext>
            </a:extLst>
          </p:cNvPr>
          <p:cNvSpPr>
            <a:spLocks noGrp="1"/>
          </p:cNvSpPr>
          <p:nvPr>
            <p:ph type="ctrTitle"/>
          </p:nvPr>
        </p:nvSpPr>
        <p:spPr>
          <a:xfrm>
            <a:off x="2573518" y="2925762"/>
            <a:ext cx="8094482" cy="1006475"/>
          </a:xfrm>
        </p:spPr>
        <p:txBody>
          <a:bodyPr anchor="b">
            <a:normAutofit/>
          </a:bodyPr>
          <a:lstStyle>
            <a:lvl1pPr algn="l">
              <a:defRPr sz="4000">
                <a:solidFill>
                  <a:schemeClr val="bg1"/>
                </a:solidFill>
                <a:latin typeface="Fira"/>
                <a:cs typeface="Arial" panose="020B0604020202020204" pitchFamily="34" charset="0"/>
              </a:defRPr>
            </a:lvl1pPr>
          </a:lstStyle>
          <a:p>
            <a:endParaRPr lang="fr-FR"/>
          </a:p>
        </p:txBody>
      </p:sp>
      <p:sp>
        <p:nvSpPr>
          <p:cNvPr id="3" name="Sous-titre 2">
            <a:extLst>
              <a:ext uri="{FF2B5EF4-FFF2-40B4-BE49-F238E27FC236}">
                <a16:creationId xmlns:a16="http://schemas.microsoft.com/office/drawing/2014/main" id="{ADED91CD-4B73-4D60-BE0E-53EEE08CF5F4}"/>
              </a:ext>
            </a:extLst>
          </p:cNvPr>
          <p:cNvSpPr>
            <a:spLocks noGrp="1"/>
          </p:cNvSpPr>
          <p:nvPr>
            <p:ph type="subTitle" idx="1"/>
          </p:nvPr>
        </p:nvSpPr>
        <p:spPr>
          <a:xfrm>
            <a:off x="2573516" y="4251324"/>
            <a:ext cx="8094483" cy="100647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4355803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Page de d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3B066B-94DF-4C32-A14C-1C803A0119DC}"/>
              </a:ext>
            </a:extLst>
          </p:cNvPr>
          <p:cNvSpPr/>
          <p:nvPr userDrawn="1"/>
        </p:nvSpPr>
        <p:spPr>
          <a:xfrm>
            <a:off x="0" y="0"/>
            <a:ext cx="12192000" cy="6858000"/>
          </a:xfrm>
          <a:prstGeom prst="rect">
            <a:avLst/>
          </a:prstGeom>
          <a:solidFill>
            <a:srgbClr val="373C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931790EA-047E-460C-BC70-DBFBD523D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0" y="136525"/>
            <a:ext cx="1484671" cy="543243"/>
          </a:xfrm>
          <a:prstGeom prst="rect">
            <a:avLst/>
          </a:prstGeom>
        </p:spPr>
      </p:pic>
      <p:sp>
        <p:nvSpPr>
          <p:cNvPr id="10" name="Rectangle 9">
            <a:extLst>
              <a:ext uri="{FF2B5EF4-FFF2-40B4-BE49-F238E27FC236}">
                <a16:creationId xmlns:a16="http://schemas.microsoft.com/office/drawing/2014/main" id="{8A74CA20-239A-4248-A672-5A4C7EE4CA5A}"/>
              </a:ext>
            </a:extLst>
          </p:cNvPr>
          <p:cNvSpPr/>
          <p:nvPr userDrawn="1"/>
        </p:nvSpPr>
        <p:spPr>
          <a:xfrm>
            <a:off x="1774045" y="5682604"/>
            <a:ext cx="7954417" cy="830997"/>
          </a:xfrm>
          <a:prstGeom prst="rect">
            <a:avLst/>
          </a:prstGeom>
        </p:spPr>
        <p:txBody>
          <a:bodyPr wrap="square">
            <a:spAutoFit/>
          </a:bodyPr>
          <a:lstStyle/>
          <a:p>
            <a:pPr>
              <a:spcAft>
                <a:spcPts val="0"/>
              </a:spcAft>
            </a:pPr>
            <a:r>
              <a:rPr lang="fr-FR" sz="2400">
                <a:solidFill>
                  <a:schemeClr val="bg1"/>
                </a:solidFill>
                <a:effectLst/>
                <a:latin typeface="Fira"/>
                <a:ea typeface="Times New Roman" panose="02020603050405020304" pitchFamily="18" charset="0"/>
                <a:cs typeface="Times New Roman" panose="02020603050405020304" pitchFamily="18" charset="0"/>
              </a:rPr>
              <a:t>50 rue Ernest Deproge | BP 478 | 97241 Fort-de-France Cedex</a:t>
            </a:r>
          </a:p>
          <a:p>
            <a:pPr>
              <a:spcAft>
                <a:spcPts val="0"/>
              </a:spcAft>
            </a:pPr>
            <a:r>
              <a:rPr lang="fr-FR" sz="2400">
                <a:solidFill>
                  <a:schemeClr val="bg1"/>
                </a:solidFill>
                <a:effectLst/>
                <a:latin typeface="Fira"/>
                <a:ea typeface="Times New Roman" panose="02020603050405020304" pitchFamily="18" charset="0"/>
                <a:cs typeface="Times New Roman" panose="02020603050405020304" pitchFamily="18" charset="0"/>
              </a:rPr>
              <a:t>T.05 96 55 28 00 | </a:t>
            </a:r>
            <a:r>
              <a:rPr lang="fr-FR" sz="2400" u="sng">
                <a:solidFill>
                  <a:schemeClr val="bg1"/>
                </a:solidFill>
                <a:effectLst/>
                <a:latin typeface="Fira"/>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www.martinique.cci.fr</a:t>
            </a:r>
            <a:endParaRPr lang="fr-FR" sz="3200">
              <a:solidFill>
                <a:schemeClr val="bg1"/>
              </a:solidFill>
              <a:effectLst/>
              <a:latin typeface="Fira"/>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053E7A3F-C140-4DDB-9E0D-0985B9A2F6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8095" y="5682604"/>
            <a:ext cx="742742" cy="802893"/>
          </a:xfrm>
          <a:prstGeom prst="rect">
            <a:avLst/>
          </a:prstGeom>
        </p:spPr>
      </p:pic>
    </p:spTree>
    <p:extLst>
      <p:ext uri="{BB962C8B-B14F-4D97-AF65-F5344CB8AC3E}">
        <p14:creationId xmlns:p14="http://schemas.microsoft.com/office/powerpoint/2010/main" val="1452505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2/5/2024</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‹N°›</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33260400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50869B-A186-46B8-9B33-B6F2DD70E11E}"/>
              </a:ext>
            </a:extLst>
          </p:cNvPr>
          <p:cNvSpPr>
            <a:spLocks noGrp="1"/>
          </p:cNvSpPr>
          <p:nvPr>
            <p:ph type="title"/>
          </p:nvPr>
        </p:nvSpPr>
        <p:spPr>
          <a:xfrm>
            <a:off x="2064470" y="205956"/>
            <a:ext cx="9289330" cy="593889"/>
          </a:xfrm>
        </p:spPr>
        <p:txBody>
          <a:bodyPr>
            <a:noAutofit/>
          </a:bodyPr>
          <a:lstStyle>
            <a:lvl1pPr marL="0" indent="0">
              <a:buFont typeface="+mj-lt"/>
              <a:buNone/>
              <a:defRPr sz="3200">
                <a:solidFill>
                  <a:schemeClr val="bg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21B23D01-ED04-40C1-865B-DA82778AF905}"/>
              </a:ext>
            </a:extLst>
          </p:cNvPr>
          <p:cNvSpPr>
            <a:spLocks noGrp="1"/>
          </p:cNvSpPr>
          <p:nvPr>
            <p:ph idx="1"/>
          </p:nvPr>
        </p:nvSpPr>
        <p:spPr>
          <a:xfrm>
            <a:off x="838200" y="1536570"/>
            <a:ext cx="10515600" cy="4640394"/>
          </a:xfrm>
        </p:spPr>
        <p:txBody>
          <a:bodyPr/>
          <a:lstStyle>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04B840-3634-48F0-ABF4-C819724774CC}"/>
              </a:ext>
            </a:extLst>
          </p:cNvPr>
          <p:cNvSpPr>
            <a:spLocks noGrp="1"/>
          </p:cNvSpPr>
          <p:nvPr>
            <p:ph type="dt" sz="half" idx="10"/>
          </p:nvPr>
        </p:nvSpPr>
        <p:spPr/>
        <p:txBody>
          <a:bodyPr/>
          <a:lstStyle/>
          <a:p>
            <a:endParaRPr lang="fr-FR"/>
          </a:p>
        </p:txBody>
      </p:sp>
      <p:pic>
        <p:nvPicPr>
          <p:cNvPr id="7" name="Image 6">
            <a:extLst>
              <a:ext uri="{FF2B5EF4-FFF2-40B4-BE49-F238E27FC236}">
                <a16:creationId xmlns:a16="http://schemas.microsoft.com/office/drawing/2014/main" id="{D6F22D6C-BE32-4113-BA27-25260C93D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1314" y="190567"/>
            <a:ext cx="563632" cy="609278"/>
          </a:xfrm>
          <a:prstGeom prst="rect">
            <a:avLst/>
          </a:prstGeom>
        </p:spPr>
      </p:pic>
    </p:spTree>
    <p:extLst>
      <p:ext uri="{BB962C8B-B14F-4D97-AF65-F5344CB8AC3E}">
        <p14:creationId xmlns:p14="http://schemas.microsoft.com/office/powerpoint/2010/main" val="690173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6FF4E-95CD-401B-B450-3214B6568147}"/>
              </a:ext>
            </a:extLst>
          </p:cNvPr>
          <p:cNvSpPr>
            <a:spLocks noGrp="1"/>
          </p:cNvSpPr>
          <p:nvPr>
            <p:ph type="title"/>
          </p:nvPr>
        </p:nvSpPr>
        <p:spPr>
          <a:xfrm>
            <a:off x="2064470" y="174233"/>
            <a:ext cx="9289330" cy="636473"/>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FC47D770-85C9-403E-91BC-807CBEB6E2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44C9D46-3D6C-41FB-B27C-20D44D61BF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E67D2A7-5974-4C06-A568-5CAE7711676E}"/>
              </a:ext>
            </a:extLst>
          </p:cNvPr>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31644329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D9D15-FE78-452A-98FA-B506F3A44837}"/>
              </a:ext>
            </a:extLst>
          </p:cNvPr>
          <p:cNvSpPr>
            <a:spLocks noGrp="1"/>
          </p:cNvSpPr>
          <p:nvPr>
            <p:ph type="title"/>
          </p:nvPr>
        </p:nvSpPr>
        <p:spPr>
          <a:xfrm>
            <a:off x="2064470" y="273377"/>
            <a:ext cx="9309772" cy="471341"/>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CD51B7-A9B6-4A85-BA85-D455A1004253}"/>
              </a:ext>
            </a:extLst>
          </p:cNvPr>
          <p:cNvSpPr>
            <a:spLocks noGrp="1"/>
          </p:cNvSpPr>
          <p:nvPr>
            <p:ph type="body" idx="1"/>
          </p:nvPr>
        </p:nvSpPr>
        <p:spPr>
          <a:xfrm>
            <a:off x="717244" y="1681163"/>
            <a:ext cx="5157787" cy="82391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AA7B18-1CCA-4FE8-87E5-AFAE2F0045E9}"/>
              </a:ext>
            </a:extLst>
          </p:cNvPr>
          <p:cNvSpPr>
            <a:spLocks noGrp="1"/>
          </p:cNvSpPr>
          <p:nvPr>
            <p:ph sz="half" idx="2"/>
          </p:nvPr>
        </p:nvSpPr>
        <p:spPr>
          <a:xfrm>
            <a:off x="717244" y="2505075"/>
            <a:ext cx="5157787" cy="3684588"/>
          </a:xfrm>
        </p:spPr>
        <p:txBody>
          <a:bodyPr>
            <a:normAutofit/>
          </a:bodyPr>
          <a:lstStyle>
            <a:lvl1pPr marL="457200" indent="-457200">
              <a:buFont typeface="Arial" panose="020B0604020202020204" pitchFamily="34" charset="0"/>
              <a:buChar char="•"/>
              <a:defRPr sz="2800">
                <a:solidFill>
                  <a:schemeClr val="tx1"/>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BA8C8F-4F93-45DC-8249-39C0A9D1C609}"/>
              </a:ext>
            </a:extLst>
          </p:cNvPr>
          <p:cNvSpPr>
            <a:spLocks noGrp="1"/>
          </p:cNvSpPr>
          <p:nvPr>
            <p:ph type="body" sz="quarter" idx="3"/>
          </p:nvPr>
        </p:nvSpPr>
        <p:spPr>
          <a:xfrm>
            <a:off x="6398447" y="1681163"/>
            <a:ext cx="5183188" cy="82391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C63D593-238E-4410-ABD4-F3D213354EA7}"/>
              </a:ext>
            </a:extLst>
          </p:cNvPr>
          <p:cNvSpPr>
            <a:spLocks noGrp="1"/>
          </p:cNvSpPr>
          <p:nvPr>
            <p:ph sz="quarter" idx="4"/>
          </p:nvPr>
        </p:nvSpPr>
        <p:spPr>
          <a:xfrm>
            <a:off x="6398447" y="2505075"/>
            <a:ext cx="5183188" cy="3684588"/>
          </a:xfrm>
        </p:spPr>
        <p:txBody>
          <a:bodyPr>
            <a:normAutofit/>
          </a:bodyPr>
          <a:lstStyle>
            <a:lvl1pPr marL="457200" indent="-457200">
              <a:buFont typeface="Arial" panose="020B0604020202020204" pitchFamily="34" charset="0"/>
              <a:buChar char="•"/>
              <a:defRPr sz="2800">
                <a:solidFill>
                  <a:schemeClr val="tx1"/>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4BB6332-4162-4260-83D7-CD15C3D1A12B}"/>
              </a:ext>
            </a:extLst>
          </p:cNvPr>
          <p:cNvSpPr>
            <a:spLocks noGrp="1"/>
          </p:cNvSpPr>
          <p:nvPr>
            <p:ph type="dt" sz="half" idx="10"/>
          </p:nvPr>
        </p:nvSpPr>
        <p:spPr/>
        <p:txBody>
          <a:bodyPr/>
          <a:lstStyle/>
          <a:p>
            <a:endParaRPr lang="fr-FR"/>
          </a:p>
        </p:txBody>
      </p:sp>
    </p:spTree>
    <p:extLst>
      <p:ext uri="{BB962C8B-B14F-4D97-AF65-F5344CB8AC3E}">
        <p14:creationId xmlns:p14="http://schemas.microsoft.com/office/powerpoint/2010/main" val="3716166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8A609AD-39BB-4158-9A04-240CEB0D5B3B}"/>
              </a:ext>
            </a:extLst>
          </p:cNvPr>
          <p:cNvSpPr>
            <a:spLocks noGrp="1"/>
          </p:cNvSpPr>
          <p:nvPr>
            <p:ph type="dt" sz="half" idx="10"/>
          </p:nvPr>
        </p:nvSpPr>
        <p:spPr/>
        <p:txBody>
          <a:bodyPr/>
          <a:lstStyle/>
          <a:p>
            <a:fld id="{5FC8CB4C-5E38-4492-B551-FCC636420F90}" type="datetimeFigureOut">
              <a:rPr lang="fr-FR" smtClean="0"/>
              <a:t>05/02/2024</a:t>
            </a:fld>
            <a:endParaRPr lang="fr-FR"/>
          </a:p>
        </p:txBody>
      </p:sp>
    </p:spTree>
    <p:extLst>
      <p:ext uri="{BB962C8B-B14F-4D97-AF65-F5344CB8AC3E}">
        <p14:creationId xmlns:p14="http://schemas.microsoft.com/office/powerpoint/2010/main" val="2475772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BFC28-133F-4180-A8CC-9D149DEC47B6}"/>
              </a:ext>
            </a:extLst>
          </p:cNvPr>
          <p:cNvSpPr>
            <a:spLocks noGrp="1"/>
          </p:cNvSpPr>
          <p:nvPr>
            <p:ph type="title"/>
          </p:nvPr>
        </p:nvSpPr>
        <p:spPr>
          <a:xfrm>
            <a:off x="2084126" y="235671"/>
            <a:ext cx="7521787" cy="537327"/>
          </a:xfrm>
        </p:spPr>
        <p:txBody>
          <a:bodyPr anchor="b"/>
          <a:lstStyle>
            <a:lvl1pPr>
              <a:defRPr sz="3200">
                <a:solidFill>
                  <a:schemeClr val="bg1"/>
                </a:solidFill>
              </a:defRPr>
            </a:lvl1pPr>
          </a:lstStyle>
          <a:p>
            <a:r>
              <a:rPr lang="fr-FR"/>
              <a:t>Modifiez le style du titre</a:t>
            </a:r>
          </a:p>
        </p:txBody>
      </p:sp>
      <p:sp>
        <p:nvSpPr>
          <p:cNvPr id="3" name="Espace réservé pour une image  2">
            <a:extLst>
              <a:ext uri="{FF2B5EF4-FFF2-40B4-BE49-F238E27FC236}">
                <a16:creationId xmlns:a16="http://schemas.microsoft.com/office/drawing/2014/main" id="{3D75085E-EFE2-4D77-9E73-97782D882C88}"/>
              </a:ext>
            </a:extLst>
          </p:cNvPr>
          <p:cNvSpPr>
            <a:spLocks noGrp="1"/>
          </p:cNvSpPr>
          <p:nvPr>
            <p:ph type="pic" idx="1"/>
          </p:nvPr>
        </p:nvSpPr>
        <p:spPr>
          <a:xfrm>
            <a:off x="1073102" y="1781665"/>
            <a:ext cx="6172200" cy="4437603"/>
          </a:xfrm>
        </p:spPr>
        <p:txBody>
          <a:bodyPr/>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8AE3617-EE34-4B45-98D4-7121A6AB450F}"/>
              </a:ext>
            </a:extLst>
          </p:cNvPr>
          <p:cNvSpPr>
            <a:spLocks noGrp="1"/>
          </p:cNvSpPr>
          <p:nvPr>
            <p:ph type="body" sz="half" idx="2"/>
          </p:nvPr>
        </p:nvSpPr>
        <p:spPr>
          <a:xfrm>
            <a:off x="7421563" y="5176804"/>
            <a:ext cx="3932237" cy="731380"/>
          </a:xfrm>
        </p:spPr>
        <p:txBody>
          <a:bodyPr/>
          <a:lstStyle>
            <a:lvl1pPr marL="0" indent="0">
              <a:buNone/>
              <a:defRPr sz="16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0D46EE-276C-419C-AFE1-7EF1E67BF4BC}"/>
              </a:ext>
            </a:extLst>
          </p:cNvPr>
          <p:cNvSpPr>
            <a:spLocks noGrp="1"/>
          </p:cNvSpPr>
          <p:nvPr>
            <p:ph type="dt" sz="half" idx="10"/>
          </p:nvPr>
        </p:nvSpPr>
        <p:spPr/>
        <p:txBody>
          <a:bodyPr/>
          <a:lstStyle/>
          <a:p>
            <a:fld id="{5FC8CB4C-5E38-4492-B551-FCC636420F90}" type="datetimeFigureOut">
              <a:rPr lang="fr-FR" smtClean="0"/>
              <a:t>05/02/2024</a:t>
            </a:fld>
            <a:endParaRPr lang="fr-FR"/>
          </a:p>
        </p:txBody>
      </p:sp>
    </p:spTree>
    <p:extLst>
      <p:ext uri="{BB962C8B-B14F-4D97-AF65-F5344CB8AC3E}">
        <p14:creationId xmlns:p14="http://schemas.microsoft.com/office/powerpoint/2010/main" val="11290524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avec comment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BFC28-133F-4180-A8CC-9D149DEC47B6}"/>
              </a:ext>
            </a:extLst>
          </p:cNvPr>
          <p:cNvSpPr>
            <a:spLocks noGrp="1"/>
          </p:cNvSpPr>
          <p:nvPr>
            <p:ph type="title"/>
          </p:nvPr>
        </p:nvSpPr>
        <p:spPr>
          <a:xfrm>
            <a:off x="2084126" y="235671"/>
            <a:ext cx="7521787" cy="537327"/>
          </a:xfrm>
        </p:spPr>
        <p:txBody>
          <a:bodyPr anchor="b"/>
          <a:lstStyle>
            <a:lvl1pPr>
              <a:defRPr sz="3200">
                <a:solidFill>
                  <a:schemeClr val="bg1"/>
                </a:solidFill>
              </a:defRPr>
            </a:lvl1pPr>
          </a:lstStyle>
          <a:p>
            <a:r>
              <a:rPr lang="fr-FR"/>
              <a:t>Modifiez le style du titre</a:t>
            </a:r>
          </a:p>
        </p:txBody>
      </p:sp>
      <p:sp>
        <p:nvSpPr>
          <p:cNvPr id="3" name="Espace réservé pour une image  2">
            <a:extLst>
              <a:ext uri="{FF2B5EF4-FFF2-40B4-BE49-F238E27FC236}">
                <a16:creationId xmlns:a16="http://schemas.microsoft.com/office/drawing/2014/main" id="{3D75085E-EFE2-4D77-9E73-97782D882C88}"/>
              </a:ext>
            </a:extLst>
          </p:cNvPr>
          <p:cNvSpPr>
            <a:spLocks noGrp="1"/>
          </p:cNvSpPr>
          <p:nvPr>
            <p:ph type="pic" idx="1"/>
          </p:nvPr>
        </p:nvSpPr>
        <p:spPr>
          <a:xfrm>
            <a:off x="1073102" y="1781665"/>
            <a:ext cx="6172200" cy="4437603"/>
          </a:xfrm>
        </p:spPr>
        <p:txBody>
          <a:bodyPr/>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5" name="Espace réservé de la date 4">
            <a:extLst>
              <a:ext uri="{FF2B5EF4-FFF2-40B4-BE49-F238E27FC236}">
                <a16:creationId xmlns:a16="http://schemas.microsoft.com/office/drawing/2014/main" id="{8A0D46EE-276C-419C-AFE1-7EF1E67BF4BC}"/>
              </a:ext>
            </a:extLst>
          </p:cNvPr>
          <p:cNvSpPr>
            <a:spLocks noGrp="1"/>
          </p:cNvSpPr>
          <p:nvPr>
            <p:ph type="dt" sz="half" idx="10"/>
          </p:nvPr>
        </p:nvSpPr>
        <p:spPr/>
        <p:txBody>
          <a:bodyPr/>
          <a:lstStyle/>
          <a:p>
            <a:fld id="{5FC8CB4C-5E38-4492-B551-FCC636420F90}" type="datetimeFigureOut">
              <a:rPr lang="fr-FR" smtClean="0"/>
              <a:t>05/02/2024</a:t>
            </a:fld>
            <a:endParaRPr lang="fr-FR"/>
          </a:p>
        </p:txBody>
      </p:sp>
      <p:sp>
        <p:nvSpPr>
          <p:cNvPr id="6" name="Espace réservé du contenu 2">
            <a:extLst>
              <a:ext uri="{FF2B5EF4-FFF2-40B4-BE49-F238E27FC236}">
                <a16:creationId xmlns:a16="http://schemas.microsoft.com/office/drawing/2014/main" id="{27157394-03E5-4875-B3F4-BCAED87E7252}"/>
              </a:ext>
            </a:extLst>
          </p:cNvPr>
          <p:cNvSpPr>
            <a:spLocks noGrp="1"/>
          </p:cNvSpPr>
          <p:nvPr>
            <p:ph idx="11"/>
          </p:nvPr>
        </p:nvSpPr>
        <p:spPr>
          <a:xfrm>
            <a:off x="7466028" y="2057400"/>
            <a:ext cx="3889359" cy="3803650"/>
          </a:xfrm>
        </p:spPr>
        <p:txBody>
          <a:bodyPr/>
          <a:lstStyle>
            <a:lvl1pPr>
              <a:defRPr sz="2800"/>
            </a:lvl1pPr>
            <a:lvl2pPr>
              <a:defRPr sz="2400"/>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8699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theme" Target="../theme/theme7.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8"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15.png"/><Relationship Id="rId5" Type="http://schemas.openxmlformats.org/officeDocument/2006/relationships/slideLayout" Target="../slideLayouts/slideLayout91.xml"/><Relationship Id="rId10" Type="http://schemas.openxmlformats.org/officeDocument/2006/relationships/theme" Target="../theme/theme8.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2/5/2024</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‹N°›</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78303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712" r:id="rId7"/>
    <p:sldLayoutId id="2147483711" r:id="rId8"/>
    <p:sldLayoutId id="2147483663" r:id="rId9"/>
    <p:sldLayoutId id="2147483709" r:id="rId10"/>
    <p:sldLayoutId id="2147483710"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D6093CE-3A15-0176-4140-BE07A8152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53E368F-617D-0951-D21D-96A4D2A63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D36B528-945D-8296-720D-5DEB0F3BC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09C34-E7B5-447E-A339-B474FD72CDBB}" type="datetime1">
              <a:rPr lang="fr-FR" smtClean="0"/>
              <a:t>05/02/2024</a:t>
            </a:fld>
            <a:endParaRPr lang="fr-FR"/>
          </a:p>
        </p:txBody>
      </p:sp>
      <p:sp>
        <p:nvSpPr>
          <p:cNvPr id="5" name="Espace réservé du pied de page 4">
            <a:extLst>
              <a:ext uri="{FF2B5EF4-FFF2-40B4-BE49-F238E27FC236}">
                <a16:creationId xmlns:a16="http://schemas.microsoft.com/office/drawing/2014/main" id="{D98AF3F7-2EC5-F80F-A841-08E88B7A91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Séminaire Logement : les entreprises d'engagent - FEDOM / CERC Martinique – 11 janvier 2024</a:t>
            </a:r>
          </a:p>
        </p:txBody>
      </p:sp>
      <p:sp>
        <p:nvSpPr>
          <p:cNvPr id="6" name="Espace réservé du numéro de diapositive 5">
            <a:extLst>
              <a:ext uri="{FF2B5EF4-FFF2-40B4-BE49-F238E27FC236}">
                <a16:creationId xmlns:a16="http://schemas.microsoft.com/office/drawing/2014/main" id="{0251CB47-517C-83C3-9948-D3785180A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BB9BF-BE47-4FCF-A911-4CCF7EDAC4D8}" type="slidenum">
              <a:rPr lang="fr-FR" smtClean="0"/>
              <a:t>‹N°›</a:t>
            </a:fld>
            <a:endParaRPr lang="fr-FR"/>
          </a:p>
        </p:txBody>
      </p:sp>
    </p:spTree>
    <p:extLst>
      <p:ext uri="{BB962C8B-B14F-4D97-AF65-F5344CB8AC3E}">
        <p14:creationId xmlns:p14="http://schemas.microsoft.com/office/powerpoint/2010/main" val="14778227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CB7D1C-0568-D220-A93E-A27EFFECD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D09AC02-068A-C40A-9756-42A09C763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0C7C2C-750C-2B6F-C4E9-F6DA898C7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08FB1-AF9B-41DC-ADCC-DDBDE2BDF686}"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ACEDB190-CB9B-A18B-E3CA-0F47388DAD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1D603E8-D574-7CCD-5C9F-F6C9C22BC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6E09A-9B27-41BC-8EAA-FF85E9F73868}" type="slidenum">
              <a:rPr lang="fr-FR" smtClean="0"/>
              <a:t>‹N°›</a:t>
            </a:fld>
            <a:endParaRPr lang="fr-FR"/>
          </a:p>
        </p:txBody>
      </p:sp>
    </p:spTree>
    <p:extLst>
      <p:ext uri="{BB962C8B-B14F-4D97-AF65-F5344CB8AC3E}">
        <p14:creationId xmlns:p14="http://schemas.microsoft.com/office/powerpoint/2010/main" val="3662674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9CA752-EAE7-A3D3-D45C-BBCCF6664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A9CBE72-F7B8-216D-D163-B06CDB439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C809F8-33CF-FBE3-8B7A-8A38DCF8B8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5FFE9-ABCA-4ED7-99AD-768F0D5FBC52}" type="datetimeFigureOut">
              <a:rPr lang="fr-FR" smtClean="0"/>
              <a:t>05/02/2024</a:t>
            </a:fld>
            <a:endParaRPr lang="fr-FR"/>
          </a:p>
        </p:txBody>
      </p:sp>
      <p:sp>
        <p:nvSpPr>
          <p:cNvPr id="5" name="Espace réservé du pied de page 4">
            <a:extLst>
              <a:ext uri="{FF2B5EF4-FFF2-40B4-BE49-F238E27FC236}">
                <a16:creationId xmlns:a16="http://schemas.microsoft.com/office/drawing/2014/main" id="{932B859A-DB61-C62A-B9BA-D3F89AE29C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ADCD422-907F-5040-3C5D-D41D74AFD9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90FAB-7CF7-4DFD-9EE2-EC6C54AAD65F}" type="slidenum">
              <a:rPr lang="fr-FR" smtClean="0"/>
              <a:t>‹N°›</a:t>
            </a:fld>
            <a:endParaRPr lang="fr-FR"/>
          </a:p>
        </p:txBody>
      </p:sp>
    </p:spTree>
    <p:extLst>
      <p:ext uri="{BB962C8B-B14F-4D97-AF65-F5344CB8AC3E}">
        <p14:creationId xmlns:p14="http://schemas.microsoft.com/office/powerpoint/2010/main" val="32257098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6" cstate="print"/>
          <a:stretch>
            <a:fillRect/>
          </a:stretch>
        </p:blipFill>
        <p:spPr>
          <a:xfrm>
            <a:off x="412095" y="326458"/>
            <a:ext cx="11367012" cy="429272"/>
          </a:xfrm>
          <a:prstGeom prst="rect">
            <a:avLst/>
          </a:prstGeom>
        </p:spPr>
      </p:pic>
      <p:sp>
        <p:nvSpPr>
          <p:cNvPr id="2" name="Holder 2"/>
          <p:cNvSpPr>
            <a:spLocks noGrp="1"/>
          </p:cNvSpPr>
          <p:nvPr>
            <p:ph type="title"/>
          </p:nvPr>
        </p:nvSpPr>
        <p:spPr>
          <a:xfrm>
            <a:off x="810942" y="935178"/>
            <a:ext cx="9767356" cy="742229"/>
          </a:xfrm>
          <a:prstGeom prst="rect">
            <a:avLst/>
          </a:prstGeom>
        </p:spPr>
        <p:txBody>
          <a:bodyPr wrap="square" lIns="0" tIns="0" rIns="0" bIns="0">
            <a:spAutoFit/>
          </a:bodyPr>
          <a:lstStyle>
            <a:lvl1pPr>
              <a:defRPr sz="2600" b="0" i="0">
                <a:solidFill>
                  <a:srgbClr val="3F89A1"/>
                </a:solidFill>
                <a:latin typeface="Arial MT"/>
                <a:cs typeface="Arial MT"/>
              </a:defRPr>
            </a:lvl1pPr>
          </a:lstStyle>
          <a:p>
            <a:endParaRPr/>
          </a:p>
        </p:txBody>
      </p:sp>
      <p:sp>
        <p:nvSpPr>
          <p:cNvPr id="3" name="Holder 3"/>
          <p:cNvSpPr>
            <a:spLocks noGrp="1"/>
          </p:cNvSpPr>
          <p:nvPr>
            <p:ph type="body" idx="1"/>
          </p:nvPr>
        </p:nvSpPr>
        <p:spPr>
          <a:xfrm>
            <a:off x="1814494" y="2319320"/>
            <a:ext cx="9164996" cy="3067961"/>
          </a:xfrm>
          <a:prstGeom prst="rect">
            <a:avLst/>
          </a:prstGeom>
        </p:spPr>
        <p:txBody>
          <a:bodyPr wrap="square" lIns="0" tIns="0" rIns="0" bIns="0">
            <a:spAutoFit/>
          </a:bodyPr>
          <a:lstStyle>
            <a:lvl1pPr>
              <a:defRPr sz="2600" b="0" i="0">
                <a:solidFill>
                  <a:schemeClr val="bg1"/>
                </a:solidFill>
                <a:latin typeface="Arial MT"/>
                <a:cs typeface="Arial MT"/>
              </a:defRPr>
            </a:lvl1pPr>
          </a:lstStyle>
          <a:p>
            <a:endParaRPr/>
          </a:p>
        </p:txBody>
      </p:sp>
      <p:sp>
        <p:nvSpPr>
          <p:cNvPr id="4" name="Holder 4"/>
          <p:cNvSpPr>
            <a:spLocks noGrp="1"/>
          </p:cNvSpPr>
          <p:nvPr>
            <p:ph type="ftr" sz="quarter" idx="5"/>
          </p:nvPr>
        </p:nvSpPr>
        <p:spPr>
          <a:xfrm>
            <a:off x="4145280" y="6377939"/>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a:xfrm>
            <a:off x="8778240"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2"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2" y="0"/>
            <a:ext cx="12192000" cy="1435947"/>
          </a:xfrm>
          <a:custGeom>
            <a:avLst/>
            <a:gdLst/>
            <a:ahLst/>
            <a:cxnLst/>
            <a:rect l="l" t="t" r="r" b="b"/>
            <a:pathLst>
              <a:path w="9144000" h="1076960">
                <a:moveTo>
                  <a:pt x="9143999" y="1076699"/>
                </a:moveTo>
                <a:lnTo>
                  <a:pt x="0" y="1076699"/>
                </a:lnTo>
                <a:lnTo>
                  <a:pt x="0" y="0"/>
                </a:lnTo>
                <a:lnTo>
                  <a:pt x="9143999" y="0"/>
                </a:lnTo>
                <a:lnTo>
                  <a:pt x="9143999" y="1076699"/>
                </a:lnTo>
                <a:close/>
              </a:path>
            </a:pathLst>
          </a:custGeom>
          <a:solidFill>
            <a:srgbClr val="92E3A9"/>
          </a:solidFill>
        </p:spPr>
        <p:txBody>
          <a:bodyPr wrap="square" lIns="0" tIns="0" rIns="0" bIns="0" rtlCol="0"/>
          <a:lstStyle/>
          <a:p>
            <a:endParaRPr sz="2400"/>
          </a:p>
        </p:txBody>
      </p:sp>
      <p:sp>
        <p:nvSpPr>
          <p:cNvPr id="2" name="Holder 2"/>
          <p:cNvSpPr>
            <a:spLocks noGrp="1"/>
          </p:cNvSpPr>
          <p:nvPr>
            <p:ph type="title"/>
          </p:nvPr>
        </p:nvSpPr>
        <p:spPr>
          <a:xfrm>
            <a:off x="1057365" y="633112"/>
            <a:ext cx="10077267" cy="461665"/>
          </a:xfrm>
          <a:prstGeom prst="rect">
            <a:avLst/>
          </a:prstGeom>
        </p:spPr>
        <p:txBody>
          <a:bodyPr wrap="square" lIns="0" tIns="0" rIns="0" bIns="0">
            <a:spAutoFit/>
          </a:bodyPr>
          <a:lstStyle>
            <a:lvl1pPr>
              <a:defRPr sz="3000" b="0" i="0">
                <a:solidFill>
                  <a:srgbClr val="455A64"/>
                </a:solidFill>
                <a:latin typeface="Tahoma"/>
                <a:cs typeface="Tahoma"/>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a:xfrm>
            <a:off x="11472545" y="6451875"/>
            <a:ext cx="233679" cy="846386"/>
          </a:xfrm>
          <a:prstGeom prst="rect">
            <a:avLst/>
          </a:prstGeom>
        </p:spPr>
        <p:txBody>
          <a:bodyPr wrap="square" lIns="0" tIns="0" rIns="0" bIns="0">
            <a:spAutoFit/>
          </a:bodyPr>
          <a:lstStyle>
            <a:lvl1pPr>
              <a:defRPr sz="1867" b="0" i="0">
                <a:solidFill>
                  <a:schemeClr val="tx1"/>
                </a:solidFill>
                <a:latin typeface="Arial MT"/>
                <a:cs typeface="Arial MT"/>
              </a:defRPr>
            </a:lvl1pPr>
          </a:lstStyle>
          <a:p>
            <a:pPr marL="50799">
              <a:lnSpc>
                <a:spcPts val="2193"/>
              </a:lnSpc>
            </a:pPr>
            <a:fld id="{81D60167-4931-47E6-BA6A-407CBD079E47}" type="slidenum">
              <a:rPr lang="fr-FR" smtClean="0"/>
              <a:pPr marL="50799">
                <a:lnSpc>
                  <a:spcPts val="2193"/>
                </a:lnSpc>
              </a:pPr>
              <a:t>‹N°›</a:t>
            </a:fld>
            <a:endParaRPr lang="fr-FR" dirty="0"/>
          </a:p>
        </p:txBody>
      </p:sp>
    </p:spTree>
    <p:extLst>
      <p:ext uri="{BB962C8B-B14F-4D97-AF65-F5344CB8AC3E}">
        <p14:creationId xmlns:p14="http://schemas.microsoft.com/office/powerpoint/2010/main" val="374055808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C9F33A9-35FD-4C3A-9DF1-EE772F5555D5}"/>
              </a:ext>
            </a:extLst>
          </p:cNvPr>
          <p:cNvSpPr>
            <a:spLocks noGrp="1"/>
          </p:cNvSpPr>
          <p:nvPr>
            <p:ph type="title"/>
          </p:nvPr>
        </p:nvSpPr>
        <p:spPr>
          <a:xfrm>
            <a:off x="474053" y="385527"/>
            <a:ext cx="11146446" cy="609398"/>
          </a:xfrm>
          <a:prstGeom prst="rect">
            <a:avLst/>
          </a:prstGeom>
        </p:spPr>
        <p:txBody>
          <a:bodyPr vert="horz" wrap="square" lIns="0" tIns="0" rIns="0" bIns="0" rtlCol="0" anchor="b">
            <a:normAutofit/>
          </a:bodyPr>
          <a:lstStyle/>
          <a:p>
            <a:r>
              <a:rPr lang="fr-FR"/>
              <a:t>Modifiez le style du titre</a:t>
            </a:r>
          </a:p>
        </p:txBody>
      </p:sp>
      <p:sp>
        <p:nvSpPr>
          <p:cNvPr id="3" name="Espace réservé du texte 2">
            <a:extLst>
              <a:ext uri="{FF2B5EF4-FFF2-40B4-BE49-F238E27FC236}">
                <a16:creationId xmlns:a16="http://schemas.microsoft.com/office/drawing/2014/main" id="{3A0D3224-59EA-4AA0-B0EC-E9252918521C}"/>
              </a:ext>
            </a:extLst>
          </p:cNvPr>
          <p:cNvSpPr>
            <a:spLocks noGrp="1"/>
          </p:cNvSpPr>
          <p:nvPr>
            <p:ph type="body" idx="1"/>
          </p:nvPr>
        </p:nvSpPr>
        <p:spPr>
          <a:xfrm>
            <a:off x="474053" y="1398905"/>
            <a:ext cx="11146446" cy="4351338"/>
          </a:xfrm>
          <a:prstGeom prst="rect">
            <a:avLst/>
          </a:prstGeom>
        </p:spPr>
        <p:txBody>
          <a:bodyPr vert="horz" wrap="square"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5" name="Espace réservé du pied de page 4">
            <a:extLst>
              <a:ext uri="{FF2B5EF4-FFF2-40B4-BE49-F238E27FC236}">
                <a16:creationId xmlns:a16="http://schemas.microsoft.com/office/drawing/2014/main" id="{F0AAC916-7305-4F33-B9FF-D748C4FAC074}"/>
              </a:ext>
            </a:extLst>
          </p:cNvPr>
          <p:cNvSpPr>
            <a:spLocks noGrp="1"/>
          </p:cNvSpPr>
          <p:nvPr>
            <p:ph type="ftr" sz="quarter" idx="3"/>
          </p:nvPr>
        </p:nvSpPr>
        <p:spPr>
          <a:xfrm>
            <a:off x="457202" y="6518752"/>
            <a:ext cx="7759700" cy="138499"/>
          </a:xfrm>
          <a:prstGeom prst="rect">
            <a:avLst/>
          </a:prstGeom>
        </p:spPr>
        <p:txBody>
          <a:bodyPr wrap="square" lIns="0" tIns="0" rIns="0" bIns="0">
            <a:spAutoFit/>
          </a:bodyPr>
          <a:lstStyle>
            <a:lvl1pPr>
              <a:defRPr lang="fr-FR" sz="900" smtClean="0">
                <a:solidFill>
                  <a:schemeClr val="bg1">
                    <a:lumMod val="50000"/>
                  </a:schemeClr>
                </a:solidFill>
                <a:latin typeface="Arial" panose="020B0604020202020204" pitchFamily="34" charset="0"/>
                <a:cs typeface="Arial" panose="020B0604020202020204" pitchFamily="34" charset="0"/>
              </a:defRPr>
            </a:lvl1pPr>
          </a:lstStyle>
          <a:p>
            <a:r>
              <a:rPr lang="fr-FR" dirty="0">
                <a:solidFill>
                  <a:prstClr val="white">
                    <a:lumMod val="50000"/>
                  </a:prstClr>
                </a:solidFill>
              </a:rPr>
              <a:t>CDC Habitat - Projet de Territoires Martinique</a:t>
            </a:r>
            <a:endParaRPr dirty="0">
              <a:solidFill>
                <a:prstClr val="white">
                  <a:lumMod val="50000"/>
                </a:prstClr>
              </a:solidFill>
            </a:endParaRPr>
          </a:p>
        </p:txBody>
      </p:sp>
      <p:sp>
        <p:nvSpPr>
          <p:cNvPr id="6" name="Espace réservé du numéro de diapositive 5">
            <a:extLst>
              <a:ext uri="{FF2B5EF4-FFF2-40B4-BE49-F238E27FC236}">
                <a16:creationId xmlns:a16="http://schemas.microsoft.com/office/drawing/2014/main" id="{91E823EB-8E9B-456B-83DD-2CAA1EFF3F64}"/>
              </a:ext>
            </a:extLst>
          </p:cNvPr>
          <p:cNvSpPr>
            <a:spLocks noGrp="1" noChangeAspect="1"/>
          </p:cNvSpPr>
          <p:nvPr>
            <p:ph type="sldNum" sz="quarter" idx="4"/>
          </p:nvPr>
        </p:nvSpPr>
        <p:spPr>
          <a:xfrm>
            <a:off x="11810400" y="6476400"/>
            <a:ext cx="381600" cy="381600"/>
          </a:xfrm>
          <a:prstGeom prst="rect">
            <a:avLst/>
          </a:prstGeom>
          <a:solidFill>
            <a:schemeClr val="accent1"/>
          </a:solidFill>
        </p:spPr>
        <p:txBody>
          <a:bodyPr vert="horz" wrap="square" lIns="0" tIns="0" rIns="0" bIns="0" rtlCol="0" anchor="ctr">
            <a:noAutofit/>
          </a:bodyPr>
          <a:lstStyle>
            <a:lvl1pPr algn="ctr">
              <a:defRPr lang="fr-FR" sz="900" smtClean="0">
                <a:solidFill>
                  <a:schemeClr val="bg1"/>
                </a:solidFill>
                <a:latin typeface="Arial" panose="020B0604020202020204" pitchFamily="34" charset="0"/>
                <a:cs typeface="Arial" panose="020B0604020202020204" pitchFamily="34" charset="0"/>
              </a:defRPr>
            </a:lvl1pPr>
          </a:lstStyle>
          <a:p>
            <a:fld id="{E4074C58-32D7-471B-8E65-879FBC7E4FD8}" type="slidenum">
              <a:rPr>
                <a:solidFill>
                  <a:prstClr val="white"/>
                </a:solidFill>
              </a:rPr>
              <a:pPr/>
              <a:t>‹N°›</a:t>
            </a:fld>
            <a:endParaRPr dirty="0">
              <a:solidFill>
                <a:prstClr val="white"/>
              </a:solidFill>
            </a:endParaRPr>
          </a:p>
        </p:txBody>
      </p:sp>
    </p:spTree>
    <p:extLst>
      <p:ext uri="{BB962C8B-B14F-4D97-AF65-F5344CB8AC3E}">
        <p14:creationId xmlns:p14="http://schemas.microsoft.com/office/powerpoint/2010/main" val="166895317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Lst>
  <p:hf hdr="0" dt="0"/>
  <p:txStyles>
    <p:titleStyle>
      <a:lvl1pPr algn="l" defTabSz="914422" rtl="0" eaLnBrk="1" latinLnBrk="0" hangingPunct="1">
        <a:lnSpc>
          <a:spcPct val="90000"/>
        </a:lnSpc>
        <a:spcBef>
          <a:spcPct val="0"/>
        </a:spcBef>
        <a:buNone/>
        <a:defRPr lang="fr-FR" sz="4400" kern="1200" spc="-149" dirty="0">
          <a:solidFill>
            <a:schemeClr val="tx1"/>
          </a:solidFill>
          <a:latin typeface="Arial" panose="020B0604020202020204" pitchFamily="34" charset="0"/>
          <a:ea typeface="+mn-ea"/>
          <a:cs typeface="Arial" panose="020B0604020202020204" pitchFamily="34" charset="0"/>
        </a:defRPr>
      </a:lvl1pPr>
    </p:titleStyle>
    <p:bodyStyle>
      <a:lvl1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600" b="0" i="0" u="none" strike="noStrike" kern="1200" cap="all" spc="-41" normalizeH="0" baseline="0" dirty="0">
          <a:ln>
            <a:noFill/>
          </a:ln>
          <a:solidFill>
            <a:schemeClr val="accent1"/>
          </a:solidFill>
          <a:effectLst/>
          <a:uLnTx/>
          <a:uFillTx/>
          <a:latin typeface="Arial" panose="020B0604020202020204" pitchFamily="34" charset="0"/>
          <a:ea typeface="+mn-ea"/>
          <a:cs typeface="Arial" panose="020B0604020202020204" pitchFamily="34" charset="0"/>
        </a:defRPr>
      </a:lvl1pPr>
      <a:lvl2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200" b="1"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2pPr>
      <a:lvl3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200" b="0"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3pPr>
      <a:lvl4pPr marL="171455" indent="-171455" algn="l" defTabSz="914422" rtl="0" eaLnBrk="1" latinLnBrk="0" hangingPunct="1">
        <a:lnSpc>
          <a:spcPct val="110000"/>
        </a:lnSpc>
        <a:spcBef>
          <a:spcPts val="0"/>
        </a:spcBef>
        <a:spcAft>
          <a:spcPts val="400"/>
        </a:spcAft>
        <a:buClr>
          <a:schemeClr val="accent1"/>
        </a:buClr>
        <a:buFont typeface="Wingdings" panose="05000000000000000000" pitchFamily="2" charset="2"/>
        <a:buChar char="§"/>
        <a:defRPr kumimoji="0" lang="fr-FR" sz="12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4pPr>
      <a:lvl5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1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5pPr>
      <a:lvl6pPr marL="360010" indent="-171455" algn="l" defTabSz="914422" rtl="0" eaLnBrk="1" latinLnBrk="0" hangingPunct="1">
        <a:lnSpc>
          <a:spcPct val="110000"/>
        </a:lnSpc>
        <a:spcBef>
          <a:spcPts val="0"/>
        </a:spcBef>
        <a:spcAft>
          <a:spcPts val="1200"/>
        </a:spcAft>
        <a:buFont typeface="Arial" panose="020B0604020202020204" pitchFamily="34" charset="0"/>
        <a:buChar char="•"/>
        <a:defRPr kumimoji="0" lang="fr-FR" sz="11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6pPr>
      <a:lvl7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051"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7pPr>
      <a:lvl8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9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8pPr>
      <a:lvl9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900" b="0" i="1"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9pPr>
    </p:bodyStyle>
    <p:otherStyle>
      <a:defPPr>
        <a:defRPr lang="fr-FR"/>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97">
          <p15:clr>
            <a:srgbClr val="F26B43"/>
          </p15:clr>
        </p15:guide>
        <p15:guide id="4" pos="674">
          <p15:clr>
            <a:srgbClr val="F26B43"/>
          </p15:clr>
        </p15:guide>
        <p15:guide id="5" pos="907">
          <p15:clr>
            <a:srgbClr val="F26B43"/>
          </p15:clr>
        </p15:guide>
        <p15:guide id="6" pos="1284">
          <p15:clr>
            <a:srgbClr val="F26B43"/>
          </p15:clr>
        </p15:guide>
        <p15:guide id="7" pos="1516">
          <p15:clr>
            <a:srgbClr val="F26B43"/>
          </p15:clr>
        </p15:guide>
        <p15:guide id="8" pos="1893">
          <p15:clr>
            <a:srgbClr val="F26B43"/>
          </p15:clr>
        </p15:guide>
        <p15:guide id="9" pos="2126">
          <p15:clr>
            <a:srgbClr val="F26B43"/>
          </p15:clr>
        </p15:guide>
        <p15:guide id="10" pos="2505">
          <p15:clr>
            <a:srgbClr val="F26B43"/>
          </p15:clr>
        </p15:guide>
        <p15:guide id="11" pos="2736">
          <p15:clr>
            <a:srgbClr val="F26B43"/>
          </p15:clr>
        </p15:guide>
        <p15:guide id="12" pos="3115">
          <p15:clr>
            <a:srgbClr val="F26B43"/>
          </p15:clr>
        </p15:guide>
        <p15:guide id="13" pos="3346">
          <p15:clr>
            <a:srgbClr val="F26B43"/>
          </p15:clr>
        </p15:guide>
        <p15:guide id="14" pos="3724">
          <p15:clr>
            <a:srgbClr val="F26B43"/>
          </p15:clr>
        </p15:guide>
        <p15:guide id="15" pos="3956">
          <p15:clr>
            <a:srgbClr val="F26B43"/>
          </p15:clr>
        </p15:guide>
        <p15:guide id="16" pos="4334">
          <p15:clr>
            <a:srgbClr val="F26B43"/>
          </p15:clr>
        </p15:guide>
        <p15:guide id="17" pos="4565">
          <p15:clr>
            <a:srgbClr val="F26B43"/>
          </p15:clr>
        </p15:guide>
        <p15:guide id="18" pos="4944">
          <p15:clr>
            <a:srgbClr val="F26B43"/>
          </p15:clr>
        </p15:guide>
        <p15:guide id="19" pos="5177">
          <p15:clr>
            <a:srgbClr val="F26B43"/>
          </p15:clr>
        </p15:guide>
        <p15:guide id="20" pos="5554">
          <p15:clr>
            <a:srgbClr val="F26B43"/>
          </p15:clr>
        </p15:guide>
        <p15:guide id="21" pos="5787">
          <p15:clr>
            <a:srgbClr val="F26B43"/>
          </p15:clr>
        </p15:guide>
        <p15:guide id="22" pos="6164">
          <p15:clr>
            <a:srgbClr val="F26B43"/>
          </p15:clr>
        </p15:guide>
        <p15:guide id="23" pos="6396">
          <p15:clr>
            <a:srgbClr val="F26B43"/>
          </p15:clr>
        </p15:guide>
        <p15:guide id="24" pos="6773">
          <p15:clr>
            <a:srgbClr val="F26B43"/>
          </p15:clr>
        </p15:guide>
        <p15:guide id="25" pos="7006">
          <p15:clr>
            <a:srgbClr val="F26B43"/>
          </p15:clr>
        </p15:guide>
        <p15:guide id="26" pos="7385">
          <p15:clr>
            <a:srgbClr val="F26B43"/>
          </p15:clr>
        </p15:guide>
        <p15:guide id="27" orient="horz">
          <p15:clr>
            <a:srgbClr val="F26B43"/>
          </p15:clr>
        </p15:guide>
        <p15:guide id="28" orient="horz" pos="4320">
          <p15:clr>
            <a:srgbClr val="F26B43"/>
          </p15:clr>
        </p15:guide>
        <p15:guide id="29" orient="horz" pos="176">
          <p15:clr>
            <a:srgbClr val="F26B43"/>
          </p15:clr>
        </p15:guide>
        <p15:guide id="30" orient="horz" pos="1780">
          <p15:clr>
            <a:srgbClr val="F26B43"/>
          </p15:clr>
        </p15:guide>
        <p15:guide id="31" orient="horz" pos="2356">
          <p15:clr>
            <a:srgbClr val="F26B43"/>
          </p15:clr>
        </p15:guide>
        <p15:guide id="32" orient="horz" pos="39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6217C78-2267-473D-8D2C-00B2C9BFD68F}"/>
              </a:ext>
            </a:extLst>
          </p:cNvPr>
          <p:cNvSpPr>
            <a:spLocks noGrp="1"/>
          </p:cNvSpPr>
          <p:nvPr>
            <p:ph type="body" idx="1"/>
          </p:nvPr>
        </p:nvSpPr>
        <p:spPr>
          <a:xfrm>
            <a:off x="838200" y="1536569"/>
            <a:ext cx="10515600" cy="464039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662CE2-DDD7-4669-B060-F8A11D39F1E0}"/>
              </a:ext>
            </a:extLst>
          </p:cNvPr>
          <p:cNvSpPr>
            <a:spLocks noGrp="1"/>
          </p:cNvSpPr>
          <p:nvPr>
            <p:ph type="dt" sz="half" idx="2"/>
          </p:nvPr>
        </p:nvSpPr>
        <p:spPr>
          <a:xfrm>
            <a:off x="9284616" y="6356350"/>
            <a:ext cx="2069184" cy="365125"/>
          </a:xfrm>
          <a:prstGeom prst="rect">
            <a:avLst/>
          </a:prstGeom>
        </p:spPr>
        <p:txBody>
          <a:bodyPr vert="horz" lIns="91440" tIns="45720" rIns="91440" bIns="45720" rtlCol="0" anchor="ctr"/>
          <a:lstStyle>
            <a:lvl1pPr algn="r">
              <a:defRPr sz="1200">
                <a:solidFill>
                  <a:schemeClr val="tx1">
                    <a:tint val="75000"/>
                  </a:schemeClr>
                </a:solidFill>
                <a:latin typeface="Fira"/>
              </a:defRPr>
            </a:lvl1pPr>
          </a:lstStyle>
          <a:p>
            <a:endParaRPr lang="fr-FR"/>
          </a:p>
        </p:txBody>
      </p:sp>
      <p:sp>
        <p:nvSpPr>
          <p:cNvPr id="7" name="Rectangle 6">
            <a:extLst>
              <a:ext uri="{FF2B5EF4-FFF2-40B4-BE49-F238E27FC236}">
                <a16:creationId xmlns:a16="http://schemas.microsoft.com/office/drawing/2014/main" id="{F51F9C9B-4954-4F32-97DC-F5C4D57DB089}"/>
              </a:ext>
            </a:extLst>
          </p:cNvPr>
          <p:cNvSpPr/>
          <p:nvPr userDrawn="1"/>
        </p:nvSpPr>
        <p:spPr>
          <a:xfrm>
            <a:off x="0" y="0"/>
            <a:ext cx="12192000" cy="904973"/>
          </a:xfrm>
          <a:prstGeom prst="rect">
            <a:avLst/>
          </a:prstGeom>
          <a:solidFill>
            <a:srgbClr val="373C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B38A9645-4C83-4B50-B764-DC49A728AFB3}"/>
              </a:ext>
            </a:extLst>
          </p:cNvPr>
          <p:cNvSpPr>
            <a:spLocks noGrp="1"/>
          </p:cNvSpPr>
          <p:nvPr>
            <p:ph type="title"/>
          </p:nvPr>
        </p:nvSpPr>
        <p:spPr>
          <a:xfrm>
            <a:off x="2064470" y="136525"/>
            <a:ext cx="9289330" cy="636473"/>
          </a:xfrm>
          <a:prstGeom prst="rect">
            <a:avLst/>
          </a:prstGeom>
        </p:spPr>
        <p:txBody>
          <a:bodyPr vert="horz" lIns="91440" tIns="45720" rIns="91440" bIns="45720" rtlCol="0" anchor="ctr">
            <a:noAutofit/>
          </a:bodyPr>
          <a:lstStyle/>
          <a:p>
            <a:r>
              <a:rPr lang="fr-FR"/>
              <a:t>Modifiez le style du titre</a:t>
            </a:r>
          </a:p>
        </p:txBody>
      </p:sp>
      <p:pic>
        <p:nvPicPr>
          <p:cNvPr id="9" name="Image 8">
            <a:extLst>
              <a:ext uri="{FF2B5EF4-FFF2-40B4-BE49-F238E27FC236}">
                <a16:creationId xmlns:a16="http://schemas.microsoft.com/office/drawing/2014/main" id="{57D74F32-1BA0-4474-8906-8A02526D6FD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311314" y="190567"/>
            <a:ext cx="563632" cy="609278"/>
          </a:xfrm>
          <a:prstGeom prst="rect">
            <a:avLst/>
          </a:prstGeom>
        </p:spPr>
      </p:pic>
    </p:spTree>
    <p:extLst>
      <p:ext uri="{BB962C8B-B14F-4D97-AF65-F5344CB8AC3E}">
        <p14:creationId xmlns:p14="http://schemas.microsoft.com/office/powerpoint/2010/main" val="19688709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xStyles>
    <p:titleStyle>
      <a:lvl1pPr algn="l" defTabSz="914400" rtl="0" eaLnBrk="1" latinLnBrk="0" hangingPunct="1">
        <a:lnSpc>
          <a:spcPct val="90000"/>
        </a:lnSpc>
        <a:spcBef>
          <a:spcPct val="0"/>
        </a:spcBef>
        <a:buNone/>
        <a:defRPr sz="3200" kern="1200">
          <a:solidFill>
            <a:schemeClr val="bg1"/>
          </a:solidFill>
          <a:latin typeface="Fira"/>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373CF5"/>
          </a:solidFill>
          <a:latin typeface="Fir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3.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7" Type="http://schemas.openxmlformats.org/officeDocument/2006/relationships/image" Target="../media/image31.jpg"/><Relationship Id="rId2" Type="http://schemas.openxmlformats.org/officeDocument/2006/relationships/customXml" Target="../ink/ink1.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customXml" Target="../ink/ink2.xml"/><Relationship Id="rId4" Type="http://schemas.openxmlformats.org/officeDocument/2006/relationships/image" Target="../media/image200.pn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eg"/><Relationship Id="rId3" Type="http://schemas.openxmlformats.org/officeDocument/2006/relationships/image" Target="../media/image200.png"/><Relationship Id="rId7" Type="http://schemas.openxmlformats.org/officeDocument/2006/relationships/image" Target="../media/image40.jpeg"/><Relationship Id="rId12" Type="http://schemas.openxmlformats.org/officeDocument/2006/relationships/image" Target="../media/image45.jpg"/><Relationship Id="rId2" Type="http://schemas.openxmlformats.org/officeDocument/2006/relationships/customXml" Target="../ink/ink3.xml"/><Relationship Id="rId1" Type="http://schemas.openxmlformats.org/officeDocument/2006/relationships/slideLayout" Target="../slideLayouts/slideLayout23.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5" Type="http://schemas.openxmlformats.org/officeDocument/2006/relationships/image" Target="../media/image30.png"/><Relationship Id="rId10" Type="http://schemas.openxmlformats.org/officeDocument/2006/relationships/image" Target="../media/image43.jpg"/><Relationship Id="rId4" Type="http://schemas.openxmlformats.org/officeDocument/2006/relationships/customXml" Target="../ink/ink4.xml"/><Relationship Id="rId9" Type="http://schemas.openxmlformats.org/officeDocument/2006/relationships/image" Target="../media/image42.jp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hyperlink" Target="http://www.kebati.com/" TargetMode="External"/><Relationship Id="rId7" Type="http://schemas.openxmlformats.org/officeDocument/2006/relationships/image" Target="../media/image33.jpg"/><Relationship Id="rId2" Type="http://schemas.openxmlformats.org/officeDocument/2006/relationships/image" Target="../media/image51.jpg"/><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eg"/><Relationship Id="rId9" Type="http://schemas.openxmlformats.org/officeDocument/2006/relationships/image" Target="../media/image58.jfif"/></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7.PNG"/><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jp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7.PNG"/><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0.jpg"/><Relationship Id="rId1" Type="http://schemas.openxmlformats.org/officeDocument/2006/relationships/slideLayout" Target="../slideLayouts/slideLayout12.xml"/><Relationship Id="rId4" Type="http://schemas.openxmlformats.org/officeDocument/2006/relationships/image" Target="../media/image58.jfif"/></Relationships>
</file>

<file path=ppt/slides/_rels/slide35.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72.jp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9.xml"/><Relationship Id="rId5" Type="http://schemas.openxmlformats.org/officeDocument/2006/relationships/image" Target="../media/image74.jpg"/><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9.xml"/><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49.xml"/><Relationship Id="rId5" Type="http://schemas.openxmlformats.org/officeDocument/2006/relationships/image" Target="../media/image74.jp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image" Target="../media/image79.png"/><Relationship Id="rId16" Type="http://schemas.openxmlformats.org/officeDocument/2006/relationships/image" Target="../media/image92.png"/><Relationship Id="rId1" Type="http://schemas.openxmlformats.org/officeDocument/2006/relationships/slideLayout" Target="../slideLayouts/slideLayout4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jpg"/><Relationship Id="rId9" Type="http://schemas.openxmlformats.org/officeDocument/2006/relationships/image" Target="../media/image85.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49.xml"/><Relationship Id="rId6" Type="http://schemas.openxmlformats.org/officeDocument/2006/relationships/image" Target="../media/image95.png"/><Relationship Id="rId5" Type="http://schemas.openxmlformats.org/officeDocument/2006/relationships/image" Target="../media/image78.png"/><Relationship Id="rId4" Type="http://schemas.openxmlformats.org/officeDocument/2006/relationships/image" Target="../media/image74.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49.xml"/><Relationship Id="rId5" Type="http://schemas.openxmlformats.org/officeDocument/2006/relationships/image" Target="../media/image78.png"/><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9.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9.xml"/><Relationship Id="rId4" Type="http://schemas.openxmlformats.org/officeDocument/2006/relationships/image" Target="../media/image74.jpg"/></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98.wmf"/><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oleObject" Target="../embeddings/oleObject2.bin"/><Relationship Id="rId5" Type="http://schemas.openxmlformats.org/officeDocument/2006/relationships/image" Target="../media/image97.wmf"/><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9.png"/><Relationship Id="rId1" Type="http://schemas.openxmlformats.org/officeDocument/2006/relationships/slideLayout" Target="../slideLayouts/slideLayout58.xml"/><Relationship Id="rId4" Type="http://schemas.openxmlformats.org/officeDocument/2006/relationships/image" Target="../media/image97.wmf"/></Relationships>
</file>

<file path=ppt/slides/_rels/slide5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97.wmf"/><Relationship Id="rId5" Type="http://schemas.openxmlformats.org/officeDocument/2006/relationships/oleObject" Target="../embeddings/oleObject1.bin"/><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57.xml"/><Relationship Id="rId5" Type="http://schemas.openxmlformats.org/officeDocument/2006/relationships/image" Target="../media/image97.w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97.wmf"/></Relationships>
</file>

<file path=ppt/slides/_rels/slide5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97.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97.wmf"/></Relationships>
</file>

<file path=ppt/slides/_rels/slide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8.xml"/><Relationship Id="rId6" Type="http://schemas.openxmlformats.org/officeDocument/2006/relationships/image" Target="../media/image97.wmf"/><Relationship Id="rId5" Type="http://schemas.openxmlformats.org/officeDocument/2006/relationships/oleObject" Target="../embeddings/oleObject1.bin"/><Relationship Id="rId4" Type="http://schemas.openxmlformats.org/officeDocument/2006/relationships/chart" Target="../charts/char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97.w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oleObject" Target="../embeddings/oleObject1.bin"/><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97.wmf"/><Relationship Id="rId5" Type="http://schemas.openxmlformats.org/officeDocument/2006/relationships/oleObject" Target="../embeddings/oleObject1.bin"/><Relationship Id="rId4" Type="http://schemas.openxmlformats.org/officeDocument/2006/relationships/image" Target="../media/image98.wmf"/></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0.xml"/><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1283EADA-EB81-2C8A-AE49-B7B4890765BE}"/>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36CF5467-5357-8BE6-618A-E3B89905173A}"/>
              </a:ext>
            </a:extLst>
          </p:cNvPr>
          <p:cNvSpPr txBox="1"/>
          <p:nvPr/>
        </p:nvSpPr>
        <p:spPr>
          <a:xfrm>
            <a:off x="923366" y="1473399"/>
            <a:ext cx="10345268" cy="3077766"/>
          </a:xfrm>
          <a:prstGeom prst="rect">
            <a:avLst/>
          </a:prstGeom>
          <a:noFill/>
        </p:spPr>
        <p:txBody>
          <a:bodyPr wrap="none" rtlCol="0">
            <a:spAutoFit/>
          </a:bodyPr>
          <a:lstStyle/>
          <a:p>
            <a:pPr algn="ctr"/>
            <a:r>
              <a:rPr lang="fr-FR" sz="4400" b="1" dirty="0">
                <a:solidFill>
                  <a:srgbClr val="265E9B"/>
                </a:solidFill>
                <a:effectLst/>
                <a:latin typeface="Alwyn" pitchFamily="2" charset="0"/>
              </a:rPr>
              <a:t>Séminaire de la FEDOM</a:t>
            </a:r>
          </a:p>
          <a:p>
            <a:pPr algn="ctr"/>
            <a:endParaRPr lang="fr-FR" sz="4400" b="1" dirty="0">
              <a:solidFill>
                <a:srgbClr val="265E9B"/>
              </a:solidFill>
              <a:effectLst/>
              <a:latin typeface="Alwyn" pitchFamily="2" charset="0"/>
            </a:endParaRPr>
          </a:p>
          <a:p>
            <a:pPr algn="ctr"/>
            <a:r>
              <a:rPr lang="fr-FR" sz="4400" b="1" dirty="0">
                <a:solidFill>
                  <a:srgbClr val="265E9B"/>
                </a:solidFill>
                <a:effectLst/>
                <a:latin typeface="Alwyn" pitchFamily="2" charset="0"/>
              </a:rPr>
              <a:t>Construction - logement : </a:t>
            </a:r>
          </a:p>
          <a:p>
            <a:pPr algn="ctr"/>
            <a:r>
              <a:rPr lang="fr-FR" sz="4400" b="1" dirty="0">
                <a:solidFill>
                  <a:srgbClr val="265E9B"/>
                </a:solidFill>
                <a:effectLst/>
                <a:latin typeface="Alwyn" pitchFamily="2" charset="0"/>
              </a:rPr>
              <a:t>les entreprises de Martinique s’engagent</a:t>
            </a:r>
          </a:p>
          <a:p>
            <a:endParaRPr lang="fr-FR" dirty="0"/>
          </a:p>
        </p:txBody>
      </p:sp>
      <p:pic>
        <p:nvPicPr>
          <p:cNvPr id="8" name="Image 7">
            <a:extLst>
              <a:ext uri="{FF2B5EF4-FFF2-40B4-BE49-F238E27FC236}">
                <a16:creationId xmlns:a16="http://schemas.microsoft.com/office/drawing/2014/main" id="{C11FFE93-F7E7-5F1F-9D23-6A935B19E08A}"/>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1026" name="Picture 2" descr="CERC BTP Martinique | Programme PACTE">
            <a:extLst>
              <a:ext uri="{FF2B5EF4-FFF2-40B4-BE49-F238E27FC236}">
                <a16:creationId xmlns:a16="http://schemas.microsoft.com/office/drawing/2014/main" id="{D05A31B7-92C0-9C0D-0890-4171F77A49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5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1017563" y="2427506"/>
            <a:ext cx="10156874" cy="1169551"/>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Innover Outre-mer, développer les matériaux biosourcés</a:t>
            </a:r>
          </a:p>
          <a:p>
            <a:pPr lvl="0" algn="ctr"/>
            <a:r>
              <a:rPr lang="fr-FR" sz="1800" b="1" dirty="0">
                <a:effectLst/>
                <a:latin typeface="Alwyn" pitchFamily="2" charset="0"/>
                <a:ea typeface="Times New Roman" panose="02020603050405020304" pitchFamily="18" charset="0"/>
              </a:rPr>
              <a:t> </a:t>
            </a:r>
          </a:p>
          <a:p>
            <a:pPr lvl="0"/>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Valentin LACROIX</a:t>
            </a:r>
            <a:r>
              <a:rPr lang="fr-FR" sz="2400" b="1" dirty="0">
                <a:solidFill>
                  <a:srgbClr val="0070C0"/>
                </a:solidFill>
                <a:latin typeface="Alwyn" pitchFamily="2" charset="0"/>
                <a:ea typeface="Times New Roman" panose="02020603050405020304" pitchFamily="18" charset="0"/>
              </a:rPr>
              <a:t>, Président d’EMERWALL</a:t>
            </a:r>
            <a:endParaRPr lang="fr-FR" sz="2400" b="1" dirty="0">
              <a:solidFill>
                <a:srgbClr val="0070C0"/>
              </a:solidFill>
              <a:effectLst/>
              <a:latin typeface="Alwyn" pitchFamily="2"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C7F15B28-B693-9029-27F5-DC3DDB7EC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1088C442-BF2E-B662-31DD-E7C3A869EDD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762391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74468" y="4401843"/>
            <a:ext cx="5211233" cy="713743"/>
          </a:xfrm>
          <a:prstGeom prst="rect">
            <a:avLst/>
          </a:prstGeom>
        </p:spPr>
        <p:txBody>
          <a:bodyPr vert="horz" wrap="square" lIns="0" tIns="18627" rIns="0" bIns="0" rtlCol="0">
            <a:spAutoFit/>
          </a:bodyPr>
          <a:lstStyle/>
          <a:p>
            <a:pPr>
              <a:spcBef>
                <a:spcPts val="147"/>
              </a:spcBef>
            </a:pPr>
            <a:r>
              <a:rPr sz="2133" b="1" spc="47" dirty="0">
                <a:solidFill>
                  <a:srgbClr val="455A64"/>
                </a:solidFill>
                <a:latin typeface="Arial"/>
                <a:cs typeface="Arial"/>
              </a:rPr>
              <a:t>Fabrication</a:t>
            </a:r>
            <a:r>
              <a:rPr sz="2133" b="1" spc="-53" dirty="0">
                <a:solidFill>
                  <a:srgbClr val="455A64"/>
                </a:solidFill>
                <a:latin typeface="Arial"/>
                <a:cs typeface="Arial"/>
              </a:rPr>
              <a:t> </a:t>
            </a:r>
            <a:r>
              <a:rPr sz="2133" b="1" spc="53" dirty="0">
                <a:solidFill>
                  <a:srgbClr val="455A64"/>
                </a:solidFill>
                <a:latin typeface="Arial"/>
                <a:cs typeface="Arial"/>
              </a:rPr>
              <a:t>de</a:t>
            </a:r>
            <a:r>
              <a:rPr sz="2133" b="1" spc="-47" dirty="0">
                <a:solidFill>
                  <a:srgbClr val="455A64"/>
                </a:solidFill>
                <a:latin typeface="Arial"/>
                <a:cs typeface="Arial"/>
              </a:rPr>
              <a:t> </a:t>
            </a:r>
            <a:r>
              <a:rPr sz="2133" b="1" spc="53" dirty="0">
                <a:solidFill>
                  <a:srgbClr val="455A64"/>
                </a:solidFill>
                <a:latin typeface="Arial"/>
                <a:cs typeface="Arial"/>
              </a:rPr>
              <a:t>produits</a:t>
            </a:r>
            <a:r>
              <a:rPr sz="2133" b="1" spc="-47" dirty="0">
                <a:solidFill>
                  <a:srgbClr val="455A64"/>
                </a:solidFill>
                <a:latin typeface="Arial"/>
                <a:cs typeface="Arial"/>
              </a:rPr>
              <a:t> </a:t>
            </a:r>
            <a:r>
              <a:rPr sz="2133" b="1" spc="27" dirty="0">
                <a:solidFill>
                  <a:srgbClr val="455A64"/>
                </a:solidFill>
                <a:latin typeface="Arial"/>
                <a:cs typeface="Arial"/>
              </a:rPr>
              <a:t>isolants</a:t>
            </a:r>
            <a:r>
              <a:rPr sz="2133" b="1" spc="-47" dirty="0">
                <a:solidFill>
                  <a:srgbClr val="455A64"/>
                </a:solidFill>
                <a:latin typeface="Arial"/>
                <a:cs typeface="Arial"/>
              </a:rPr>
              <a:t> </a:t>
            </a:r>
            <a:r>
              <a:rPr sz="2133" b="1" spc="100" dirty="0">
                <a:solidFill>
                  <a:srgbClr val="455A64"/>
                </a:solidFill>
                <a:latin typeface="Arial"/>
                <a:cs typeface="Arial"/>
              </a:rPr>
              <a:t>à</a:t>
            </a:r>
            <a:r>
              <a:rPr sz="2133" b="1" spc="-53" dirty="0">
                <a:solidFill>
                  <a:srgbClr val="455A64"/>
                </a:solidFill>
                <a:latin typeface="Arial"/>
                <a:cs typeface="Arial"/>
              </a:rPr>
              <a:t> </a:t>
            </a:r>
            <a:r>
              <a:rPr sz="2133" b="1" spc="13" dirty="0">
                <a:solidFill>
                  <a:srgbClr val="455A64"/>
                </a:solidFill>
                <a:latin typeface="Arial"/>
                <a:cs typeface="Arial"/>
              </a:rPr>
              <a:t>base</a:t>
            </a:r>
            <a:endParaRPr sz="2133">
              <a:latin typeface="Arial"/>
              <a:cs typeface="Arial"/>
            </a:endParaRPr>
          </a:p>
          <a:p>
            <a:pPr>
              <a:spcBef>
                <a:spcPts val="339"/>
              </a:spcBef>
            </a:pPr>
            <a:r>
              <a:rPr sz="2133" b="1" spc="53" dirty="0">
                <a:solidFill>
                  <a:srgbClr val="455A64"/>
                </a:solidFill>
                <a:latin typeface="Arial"/>
                <a:cs typeface="Arial"/>
              </a:rPr>
              <a:t>de</a:t>
            </a:r>
            <a:r>
              <a:rPr sz="2133" b="1" spc="-93" dirty="0">
                <a:solidFill>
                  <a:srgbClr val="455A64"/>
                </a:solidFill>
                <a:latin typeface="Arial"/>
                <a:cs typeface="Arial"/>
              </a:rPr>
              <a:t> </a:t>
            </a:r>
            <a:r>
              <a:rPr sz="2133" b="1" spc="-13" dirty="0">
                <a:solidFill>
                  <a:srgbClr val="455A64"/>
                </a:solidFill>
                <a:latin typeface="Arial"/>
                <a:cs typeface="Arial"/>
              </a:rPr>
              <a:t>bagasse</a:t>
            </a:r>
            <a:endParaRPr sz="2133">
              <a:latin typeface="Arial"/>
              <a:cs typeface="Arial"/>
            </a:endParaRPr>
          </a:p>
        </p:txBody>
      </p:sp>
      <p:grpSp>
        <p:nvGrpSpPr>
          <p:cNvPr id="3" name="object 3"/>
          <p:cNvGrpSpPr/>
          <p:nvPr/>
        </p:nvGrpSpPr>
        <p:grpSpPr>
          <a:xfrm>
            <a:off x="0" y="0"/>
            <a:ext cx="12192000" cy="6858000"/>
            <a:chOff x="0" y="0"/>
            <a:chExt cx="9144000" cy="5143500"/>
          </a:xfrm>
        </p:grpSpPr>
        <p:sp>
          <p:nvSpPr>
            <p:cNvPr id="4" name="object 4"/>
            <p:cNvSpPr/>
            <p:nvPr/>
          </p:nvSpPr>
          <p:spPr>
            <a:xfrm>
              <a:off x="0" y="402424"/>
              <a:ext cx="854710" cy="543560"/>
            </a:xfrm>
            <a:custGeom>
              <a:avLst/>
              <a:gdLst/>
              <a:ahLst/>
              <a:cxnLst/>
              <a:rect l="l" t="t" r="r" b="b"/>
              <a:pathLst>
                <a:path w="854710" h="543560">
                  <a:moveTo>
                    <a:pt x="854099" y="542999"/>
                  </a:moveTo>
                  <a:lnTo>
                    <a:pt x="0" y="542999"/>
                  </a:lnTo>
                  <a:lnTo>
                    <a:pt x="0" y="0"/>
                  </a:lnTo>
                  <a:lnTo>
                    <a:pt x="854099" y="0"/>
                  </a:lnTo>
                  <a:lnTo>
                    <a:pt x="854099" y="542999"/>
                  </a:lnTo>
                  <a:close/>
                </a:path>
              </a:pathLst>
            </a:custGeom>
            <a:solidFill>
              <a:srgbClr val="92E3A9"/>
            </a:solidFill>
          </p:spPr>
          <p:txBody>
            <a:bodyPr wrap="square" lIns="0" tIns="0" rIns="0" bIns="0" rtlCol="0"/>
            <a:lstStyle/>
            <a:p>
              <a:endParaRPr sz="2400"/>
            </a:p>
          </p:txBody>
        </p:sp>
        <p:pic>
          <p:nvPicPr>
            <p:cNvPr id="5" name="object 5"/>
            <p:cNvPicPr/>
            <p:nvPr/>
          </p:nvPicPr>
          <p:blipFill>
            <a:blip r:embed="rId2" cstate="print"/>
            <a:stretch>
              <a:fillRect/>
            </a:stretch>
          </p:blipFill>
          <p:spPr>
            <a:xfrm>
              <a:off x="0" y="0"/>
              <a:ext cx="4571999" cy="5143499"/>
            </a:xfrm>
            <a:prstGeom prst="rect">
              <a:avLst/>
            </a:prstGeom>
          </p:spPr>
        </p:pic>
        <p:sp>
          <p:nvSpPr>
            <p:cNvPr id="6" name="object 6"/>
            <p:cNvSpPr/>
            <p:nvPr/>
          </p:nvSpPr>
          <p:spPr>
            <a:xfrm>
              <a:off x="4542875" y="0"/>
              <a:ext cx="4601210" cy="5143500"/>
            </a:xfrm>
            <a:custGeom>
              <a:avLst/>
              <a:gdLst/>
              <a:ahLst/>
              <a:cxnLst/>
              <a:rect l="l" t="t" r="r" b="b"/>
              <a:pathLst>
                <a:path w="4601209" h="5143500">
                  <a:moveTo>
                    <a:pt x="0" y="5143499"/>
                  </a:moveTo>
                  <a:lnTo>
                    <a:pt x="0" y="0"/>
                  </a:lnTo>
                  <a:lnTo>
                    <a:pt x="4601124" y="0"/>
                  </a:lnTo>
                  <a:lnTo>
                    <a:pt x="4601124" y="5143499"/>
                  </a:lnTo>
                  <a:lnTo>
                    <a:pt x="0" y="5143499"/>
                  </a:lnTo>
                  <a:close/>
                </a:path>
              </a:pathLst>
            </a:custGeom>
            <a:solidFill>
              <a:srgbClr val="FFFFFF"/>
            </a:solidFill>
          </p:spPr>
          <p:txBody>
            <a:bodyPr wrap="square" lIns="0" tIns="0" rIns="0" bIns="0" rtlCol="0"/>
            <a:lstStyle/>
            <a:p>
              <a:endParaRPr sz="2400"/>
            </a:p>
          </p:txBody>
        </p:sp>
        <p:sp>
          <p:nvSpPr>
            <p:cNvPr id="7" name="object 7"/>
            <p:cNvSpPr/>
            <p:nvPr/>
          </p:nvSpPr>
          <p:spPr>
            <a:xfrm>
              <a:off x="4542875" y="0"/>
              <a:ext cx="0" cy="5143500"/>
            </a:xfrm>
            <a:custGeom>
              <a:avLst/>
              <a:gdLst/>
              <a:ahLst/>
              <a:cxnLst/>
              <a:rect l="l" t="t" r="r" b="b"/>
              <a:pathLst>
                <a:path h="5143500">
                  <a:moveTo>
                    <a:pt x="0" y="5143499"/>
                  </a:moveTo>
                  <a:lnTo>
                    <a:pt x="0" y="0"/>
                  </a:lnTo>
                </a:path>
              </a:pathLst>
            </a:custGeom>
            <a:ln w="9524">
              <a:solidFill>
                <a:srgbClr val="FFFFFF"/>
              </a:solidFill>
            </a:ln>
          </p:spPr>
          <p:txBody>
            <a:bodyPr wrap="square" lIns="0" tIns="0" rIns="0" bIns="0" rtlCol="0"/>
            <a:lstStyle/>
            <a:p>
              <a:endParaRPr sz="2400"/>
            </a:p>
          </p:txBody>
        </p:sp>
        <p:pic>
          <p:nvPicPr>
            <p:cNvPr id="8" name="object 8"/>
            <p:cNvPicPr/>
            <p:nvPr/>
          </p:nvPicPr>
          <p:blipFill>
            <a:blip r:embed="rId3" cstate="print"/>
            <a:stretch>
              <a:fillRect/>
            </a:stretch>
          </p:blipFill>
          <p:spPr>
            <a:xfrm>
              <a:off x="5283787" y="1184825"/>
              <a:ext cx="3300474" cy="1079474"/>
            </a:xfrm>
            <a:prstGeom prst="rect">
              <a:avLst/>
            </a:prstGeom>
          </p:spPr>
        </p:pic>
        <p:sp>
          <p:nvSpPr>
            <p:cNvPr id="9" name="object 9"/>
            <p:cNvSpPr/>
            <p:nvPr/>
          </p:nvSpPr>
          <p:spPr>
            <a:xfrm>
              <a:off x="5484753" y="2697092"/>
              <a:ext cx="3263900" cy="0"/>
            </a:xfrm>
            <a:custGeom>
              <a:avLst/>
              <a:gdLst/>
              <a:ahLst/>
              <a:cxnLst/>
              <a:rect l="l" t="t" r="r" b="b"/>
              <a:pathLst>
                <a:path w="3263900">
                  <a:moveTo>
                    <a:pt x="0" y="0"/>
                  </a:moveTo>
                  <a:lnTo>
                    <a:pt x="3263341" y="0"/>
                  </a:lnTo>
                </a:path>
              </a:pathLst>
            </a:custGeom>
            <a:ln w="10679">
              <a:solidFill>
                <a:srgbClr val="445963"/>
              </a:solidFill>
            </a:ln>
          </p:spPr>
          <p:txBody>
            <a:bodyPr wrap="square" lIns="0" tIns="0" rIns="0" bIns="0" rtlCol="0"/>
            <a:lstStyle/>
            <a:p>
              <a:endParaRPr sz="2400"/>
            </a:p>
          </p:txBody>
        </p:sp>
      </p:grpSp>
      <p:sp>
        <p:nvSpPr>
          <p:cNvPr id="10" name="object 10"/>
          <p:cNvSpPr txBox="1"/>
          <p:nvPr/>
        </p:nvSpPr>
        <p:spPr>
          <a:xfrm>
            <a:off x="7201550" y="3882627"/>
            <a:ext cx="4577927" cy="879066"/>
          </a:xfrm>
          <a:prstGeom prst="rect">
            <a:avLst/>
          </a:prstGeom>
        </p:spPr>
        <p:txBody>
          <a:bodyPr vert="horz" wrap="square" lIns="0" tIns="16933" rIns="0" bIns="0" rtlCol="0">
            <a:spAutoFit/>
          </a:bodyPr>
          <a:lstStyle/>
          <a:p>
            <a:pPr marL="16086" marR="6773" algn="ctr">
              <a:spcBef>
                <a:spcPts val="133"/>
              </a:spcBef>
            </a:pPr>
            <a:r>
              <a:rPr sz="1867" spc="-40" dirty="0">
                <a:solidFill>
                  <a:srgbClr val="455A64"/>
                </a:solidFill>
                <a:latin typeface="Lucida Sans Unicode"/>
                <a:cs typeface="Lucida Sans Unicode"/>
              </a:rPr>
              <a:t>Fabrication</a:t>
            </a:r>
            <a:r>
              <a:rPr sz="1867" spc="-107" dirty="0">
                <a:solidFill>
                  <a:srgbClr val="455A64"/>
                </a:solidFill>
                <a:latin typeface="Lucida Sans Unicode"/>
                <a:cs typeface="Lucida Sans Unicode"/>
              </a:rPr>
              <a:t> </a:t>
            </a:r>
            <a:r>
              <a:rPr sz="1867" spc="-20" dirty="0">
                <a:solidFill>
                  <a:srgbClr val="455A64"/>
                </a:solidFill>
                <a:latin typeface="Lucida Sans Unicode"/>
                <a:cs typeface="Lucida Sans Unicode"/>
              </a:rPr>
              <a:t>de</a:t>
            </a:r>
            <a:r>
              <a:rPr sz="1867" spc="-107" dirty="0">
                <a:solidFill>
                  <a:srgbClr val="455A64"/>
                </a:solidFill>
                <a:latin typeface="Lucida Sans Unicode"/>
                <a:cs typeface="Lucida Sans Unicode"/>
              </a:rPr>
              <a:t> </a:t>
            </a:r>
            <a:r>
              <a:rPr sz="1867" spc="-40" dirty="0">
                <a:solidFill>
                  <a:srgbClr val="455A64"/>
                </a:solidFill>
                <a:latin typeface="Lucida Sans Unicode"/>
                <a:cs typeface="Lucida Sans Unicode"/>
              </a:rPr>
              <a:t>matériaux</a:t>
            </a:r>
            <a:r>
              <a:rPr sz="1867" spc="-107" dirty="0">
                <a:solidFill>
                  <a:srgbClr val="455A64"/>
                </a:solidFill>
                <a:latin typeface="Lucida Sans Unicode"/>
                <a:cs typeface="Lucida Sans Unicode"/>
              </a:rPr>
              <a:t> </a:t>
            </a:r>
            <a:r>
              <a:rPr sz="1867" spc="-20" dirty="0">
                <a:solidFill>
                  <a:srgbClr val="455A64"/>
                </a:solidFill>
                <a:latin typeface="Lucida Sans Unicode"/>
                <a:cs typeface="Lucida Sans Unicode"/>
              </a:rPr>
              <a:t>de</a:t>
            </a:r>
            <a:r>
              <a:rPr sz="1867" spc="-107" dirty="0">
                <a:solidFill>
                  <a:srgbClr val="455A64"/>
                </a:solidFill>
                <a:latin typeface="Lucida Sans Unicode"/>
                <a:cs typeface="Lucida Sans Unicode"/>
              </a:rPr>
              <a:t> </a:t>
            </a:r>
            <a:r>
              <a:rPr sz="1867" spc="-40" dirty="0">
                <a:solidFill>
                  <a:srgbClr val="455A64"/>
                </a:solidFill>
                <a:latin typeface="Lucida Sans Unicode"/>
                <a:cs typeface="Lucida Sans Unicode"/>
              </a:rPr>
              <a:t>construction </a:t>
            </a:r>
            <a:r>
              <a:rPr sz="1867" spc="-573" dirty="0">
                <a:solidFill>
                  <a:srgbClr val="455A64"/>
                </a:solidFill>
                <a:latin typeface="Lucida Sans Unicode"/>
                <a:cs typeface="Lucida Sans Unicode"/>
              </a:rPr>
              <a:t> </a:t>
            </a:r>
            <a:r>
              <a:rPr sz="1867" spc="-53" dirty="0">
                <a:solidFill>
                  <a:srgbClr val="455A64"/>
                </a:solidFill>
                <a:latin typeface="Lucida Sans Unicode"/>
                <a:cs typeface="Lucida Sans Unicode"/>
              </a:rPr>
              <a:t>isolant</a:t>
            </a:r>
            <a:r>
              <a:rPr sz="1867" spc="-47" dirty="0">
                <a:solidFill>
                  <a:srgbClr val="455A64"/>
                </a:solidFill>
                <a:latin typeface="Lucida Sans Unicode"/>
                <a:cs typeface="Lucida Sans Unicode"/>
              </a:rPr>
              <a:t>s</a:t>
            </a:r>
            <a:r>
              <a:rPr sz="1867" spc="-113" dirty="0">
                <a:solidFill>
                  <a:srgbClr val="455A64"/>
                </a:solidFill>
                <a:latin typeface="Lucida Sans Unicode"/>
                <a:cs typeface="Lucida Sans Unicode"/>
              </a:rPr>
              <a:t> </a:t>
            </a:r>
            <a:r>
              <a:rPr sz="1867" spc="-33" dirty="0">
                <a:solidFill>
                  <a:srgbClr val="455A64"/>
                </a:solidFill>
                <a:latin typeface="Lucida Sans Unicode"/>
                <a:cs typeface="Lucida Sans Unicode"/>
              </a:rPr>
              <a:t>thermique</a:t>
            </a:r>
            <a:r>
              <a:rPr sz="1867" spc="-27" dirty="0">
                <a:solidFill>
                  <a:srgbClr val="455A64"/>
                </a:solidFill>
                <a:latin typeface="Lucida Sans Unicode"/>
                <a:cs typeface="Lucida Sans Unicode"/>
              </a:rPr>
              <a:t>s</a:t>
            </a:r>
            <a:r>
              <a:rPr sz="1867" spc="-113" dirty="0">
                <a:solidFill>
                  <a:srgbClr val="455A64"/>
                </a:solidFill>
                <a:latin typeface="Lucida Sans Unicode"/>
                <a:cs typeface="Lucida Sans Unicode"/>
              </a:rPr>
              <a:t> </a:t>
            </a:r>
            <a:r>
              <a:rPr sz="1867" spc="-27" dirty="0">
                <a:solidFill>
                  <a:srgbClr val="455A64"/>
                </a:solidFill>
                <a:latin typeface="Lucida Sans Unicode"/>
                <a:cs typeface="Lucida Sans Unicode"/>
              </a:rPr>
              <a:t>e</a:t>
            </a:r>
            <a:r>
              <a:rPr sz="1867" spc="-13" dirty="0">
                <a:solidFill>
                  <a:srgbClr val="455A64"/>
                </a:solidFill>
                <a:latin typeface="Lucida Sans Unicode"/>
                <a:cs typeface="Lucida Sans Unicode"/>
              </a:rPr>
              <a:t>t</a:t>
            </a:r>
            <a:r>
              <a:rPr sz="1867" spc="-113" dirty="0">
                <a:solidFill>
                  <a:srgbClr val="455A64"/>
                </a:solidFill>
                <a:latin typeface="Lucida Sans Unicode"/>
                <a:cs typeface="Lucida Sans Unicode"/>
              </a:rPr>
              <a:t> </a:t>
            </a:r>
            <a:r>
              <a:rPr sz="1867" spc="-40" dirty="0">
                <a:solidFill>
                  <a:srgbClr val="455A64"/>
                </a:solidFill>
                <a:latin typeface="Lucida Sans Unicode"/>
                <a:cs typeface="Lucida Sans Unicode"/>
              </a:rPr>
              <a:t>acoustique</a:t>
            </a:r>
            <a:r>
              <a:rPr sz="1867" spc="-33" dirty="0">
                <a:solidFill>
                  <a:srgbClr val="455A64"/>
                </a:solidFill>
                <a:latin typeface="Lucida Sans Unicode"/>
                <a:cs typeface="Lucida Sans Unicode"/>
              </a:rPr>
              <a:t>s</a:t>
            </a:r>
            <a:r>
              <a:rPr sz="1867" spc="-113" dirty="0">
                <a:solidFill>
                  <a:srgbClr val="455A64"/>
                </a:solidFill>
                <a:latin typeface="Lucida Sans Unicode"/>
                <a:cs typeface="Lucida Sans Unicode"/>
              </a:rPr>
              <a:t> </a:t>
            </a:r>
            <a:r>
              <a:rPr sz="1867" dirty="0">
                <a:solidFill>
                  <a:srgbClr val="455A64"/>
                </a:solidFill>
                <a:latin typeface="Lucida Sans Unicode"/>
                <a:cs typeface="Lucida Sans Unicode"/>
              </a:rPr>
              <a:t>à  </a:t>
            </a:r>
            <a:r>
              <a:rPr sz="1867" spc="-33" dirty="0">
                <a:solidFill>
                  <a:srgbClr val="455A64"/>
                </a:solidFill>
                <a:latin typeface="Lucida Sans Unicode"/>
                <a:cs typeface="Lucida Sans Unicode"/>
              </a:rPr>
              <a:t>parti</a:t>
            </a:r>
            <a:r>
              <a:rPr sz="1867" spc="-20" dirty="0">
                <a:solidFill>
                  <a:srgbClr val="455A64"/>
                </a:solidFill>
                <a:latin typeface="Lucida Sans Unicode"/>
                <a:cs typeface="Lucida Sans Unicode"/>
              </a:rPr>
              <a:t>r</a:t>
            </a:r>
            <a:r>
              <a:rPr sz="1867" spc="-113" dirty="0">
                <a:solidFill>
                  <a:srgbClr val="455A64"/>
                </a:solidFill>
                <a:latin typeface="Lucida Sans Unicode"/>
                <a:cs typeface="Lucida Sans Unicode"/>
              </a:rPr>
              <a:t> </a:t>
            </a:r>
            <a:r>
              <a:rPr sz="1867" spc="-20" dirty="0">
                <a:solidFill>
                  <a:srgbClr val="455A64"/>
                </a:solidFill>
                <a:latin typeface="Lucida Sans Unicode"/>
                <a:cs typeface="Lucida Sans Unicode"/>
              </a:rPr>
              <a:t>d</a:t>
            </a:r>
            <a:r>
              <a:rPr sz="1867" spc="-13" dirty="0">
                <a:solidFill>
                  <a:srgbClr val="455A64"/>
                </a:solidFill>
                <a:latin typeface="Lucida Sans Unicode"/>
                <a:cs typeface="Lucida Sans Unicode"/>
              </a:rPr>
              <a:t>e</a:t>
            </a:r>
            <a:r>
              <a:rPr sz="1867" spc="-113" dirty="0">
                <a:solidFill>
                  <a:srgbClr val="455A64"/>
                </a:solidFill>
                <a:latin typeface="Lucida Sans Unicode"/>
                <a:cs typeface="Lucida Sans Unicode"/>
              </a:rPr>
              <a:t> </a:t>
            </a:r>
            <a:r>
              <a:rPr sz="1867" spc="-53" dirty="0">
                <a:solidFill>
                  <a:srgbClr val="455A64"/>
                </a:solidFill>
                <a:latin typeface="Lucida Sans Unicode"/>
                <a:cs typeface="Lucida Sans Unicode"/>
              </a:rPr>
              <a:t>bagass</a:t>
            </a:r>
            <a:r>
              <a:rPr sz="1867" spc="-47" dirty="0">
                <a:solidFill>
                  <a:srgbClr val="455A64"/>
                </a:solidFill>
                <a:latin typeface="Lucida Sans Unicode"/>
                <a:cs typeface="Lucida Sans Unicode"/>
              </a:rPr>
              <a:t>e</a:t>
            </a:r>
            <a:r>
              <a:rPr sz="1867" spc="-113" dirty="0">
                <a:solidFill>
                  <a:srgbClr val="455A64"/>
                </a:solidFill>
                <a:latin typeface="Lucida Sans Unicode"/>
                <a:cs typeface="Lucida Sans Unicode"/>
              </a:rPr>
              <a:t> </a:t>
            </a:r>
            <a:r>
              <a:rPr sz="1867" spc="-20" dirty="0">
                <a:solidFill>
                  <a:srgbClr val="455A64"/>
                </a:solidFill>
                <a:latin typeface="Lucida Sans Unicode"/>
                <a:cs typeface="Lucida Sans Unicode"/>
              </a:rPr>
              <a:t>d</a:t>
            </a:r>
            <a:r>
              <a:rPr sz="1867" spc="-13" dirty="0">
                <a:solidFill>
                  <a:srgbClr val="455A64"/>
                </a:solidFill>
                <a:latin typeface="Lucida Sans Unicode"/>
                <a:cs typeface="Lucida Sans Unicode"/>
              </a:rPr>
              <a:t>e</a:t>
            </a:r>
            <a:r>
              <a:rPr sz="1867" spc="-113" dirty="0">
                <a:solidFill>
                  <a:srgbClr val="455A64"/>
                </a:solidFill>
                <a:latin typeface="Lucida Sans Unicode"/>
                <a:cs typeface="Lucida Sans Unicode"/>
              </a:rPr>
              <a:t> </a:t>
            </a:r>
            <a:r>
              <a:rPr sz="1867" spc="-20" dirty="0">
                <a:solidFill>
                  <a:srgbClr val="455A64"/>
                </a:solidFill>
                <a:latin typeface="Lucida Sans Unicode"/>
                <a:cs typeface="Lucida Sans Unicode"/>
              </a:rPr>
              <a:t>canne</a:t>
            </a:r>
            <a:r>
              <a:rPr sz="1867" spc="-113" dirty="0">
                <a:solidFill>
                  <a:srgbClr val="455A64"/>
                </a:solidFill>
                <a:latin typeface="Lucida Sans Unicode"/>
                <a:cs typeface="Lucida Sans Unicode"/>
              </a:rPr>
              <a:t> </a:t>
            </a:r>
            <a:r>
              <a:rPr sz="1867" dirty="0">
                <a:solidFill>
                  <a:srgbClr val="455A64"/>
                </a:solidFill>
                <a:latin typeface="Lucida Sans Unicode"/>
                <a:cs typeface="Lucida Sans Unicode"/>
              </a:rPr>
              <a:t>à</a:t>
            </a:r>
            <a:r>
              <a:rPr sz="1867" spc="-113" dirty="0">
                <a:solidFill>
                  <a:srgbClr val="455A64"/>
                </a:solidFill>
                <a:latin typeface="Lucida Sans Unicode"/>
                <a:cs typeface="Lucida Sans Unicode"/>
              </a:rPr>
              <a:t> </a:t>
            </a:r>
            <a:r>
              <a:rPr sz="1867" spc="-33" dirty="0">
                <a:solidFill>
                  <a:srgbClr val="455A64"/>
                </a:solidFill>
                <a:latin typeface="Lucida Sans Unicode"/>
                <a:cs typeface="Lucida Sans Unicode"/>
              </a:rPr>
              <a:t>sucre</a:t>
            </a:r>
            <a:endParaRPr sz="1867">
              <a:latin typeface="Lucida Sans Unicode"/>
              <a:cs typeface="Lucida Sans Unicod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366" y="633112"/>
            <a:ext cx="3785447" cy="632651"/>
          </a:xfrm>
          <a:prstGeom prst="rect">
            <a:avLst/>
          </a:prstGeom>
        </p:spPr>
        <p:txBody>
          <a:bodyPr vert="horz" wrap="square" lIns="0" tIns="16933" rIns="0" bIns="0" rtlCol="0">
            <a:spAutoFit/>
          </a:bodyPr>
          <a:lstStyle/>
          <a:p>
            <a:pPr marL="16933">
              <a:spcBef>
                <a:spcPts val="133"/>
              </a:spcBef>
            </a:pPr>
            <a:r>
              <a:rPr spc="-353" dirty="0">
                <a:solidFill>
                  <a:srgbClr val="44586C"/>
                </a:solidFill>
              </a:rPr>
              <a:t>S</a:t>
            </a:r>
            <a:r>
              <a:rPr spc="-347" dirty="0">
                <a:solidFill>
                  <a:srgbClr val="44586C"/>
                </a:solidFill>
              </a:rPr>
              <a:t>p</a:t>
            </a:r>
            <a:r>
              <a:rPr spc="-267" dirty="0">
                <a:solidFill>
                  <a:srgbClr val="44586C"/>
                </a:solidFill>
              </a:rPr>
              <a:t>é</a:t>
            </a:r>
            <a:r>
              <a:rPr spc="-293" dirty="0">
                <a:solidFill>
                  <a:srgbClr val="44586C"/>
                </a:solidFill>
              </a:rPr>
              <a:t>c</a:t>
            </a:r>
            <a:r>
              <a:rPr spc="-13" dirty="0">
                <a:solidFill>
                  <a:srgbClr val="44586C"/>
                </a:solidFill>
              </a:rPr>
              <a:t>i</a:t>
            </a:r>
            <a:r>
              <a:rPr spc="-20" dirty="0">
                <a:solidFill>
                  <a:srgbClr val="44586C"/>
                </a:solidFill>
              </a:rPr>
              <a:t>f</a:t>
            </a:r>
            <a:r>
              <a:rPr spc="-33" dirty="0">
                <a:solidFill>
                  <a:srgbClr val="44586C"/>
                </a:solidFill>
              </a:rPr>
              <a:t>i</a:t>
            </a:r>
            <a:r>
              <a:rPr spc="-120" dirty="0">
                <a:solidFill>
                  <a:srgbClr val="44586C"/>
                </a:solidFill>
              </a:rPr>
              <a:t>c</a:t>
            </a:r>
            <a:r>
              <a:rPr spc="7" dirty="0">
                <a:solidFill>
                  <a:srgbClr val="44586C"/>
                </a:solidFill>
              </a:rPr>
              <a:t>i</a:t>
            </a:r>
            <a:r>
              <a:rPr spc="-40" dirty="0">
                <a:solidFill>
                  <a:srgbClr val="44586C"/>
                </a:solidFill>
              </a:rPr>
              <a:t>t</a:t>
            </a:r>
            <a:r>
              <a:rPr spc="-313" dirty="0">
                <a:solidFill>
                  <a:srgbClr val="44586C"/>
                </a:solidFill>
              </a:rPr>
              <a:t>é</a:t>
            </a:r>
            <a:r>
              <a:rPr spc="-207" dirty="0">
                <a:solidFill>
                  <a:srgbClr val="44586C"/>
                </a:solidFill>
              </a:rPr>
              <a:t>s</a:t>
            </a:r>
            <a:r>
              <a:rPr spc="-400" dirty="0">
                <a:solidFill>
                  <a:srgbClr val="44586C"/>
                </a:solidFill>
              </a:rPr>
              <a:t> </a:t>
            </a:r>
            <a:r>
              <a:rPr spc="-573" dirty="0">
                <a:solidFill>
                  <a:srgbClr val="44586C"/>
                </a:solidFill>
              </a:rPr>
              <a:t>L</a:t>
            </a:r>
            <a:r>
              <a:rPr spc="-207" dirty="0">
                <a:solidFill>
                  <a:srgbClr val="44586C"/>
                </a:solidFill>
              </a:rPr>
              <a:t>ocal</a:t>
            </a:r>
            <a:r>
              <a:rPr spc="-233" dirty="0">
                <a:solidFill>
                  <a:srgbClr val="44586C"/>
                </a:solidFill>
              </a:rPr>
              <a:t>e</a:t>
            </a:r>
            <a:r>
              <a:rPr spc="-207" dirty="0">
                <a:solidFill>
                  <a:srgbClr val="44586C"/>
                </a:solidFill>
              </a:rPr>
              <a:t>s</a:t>
            </a:r>
          </a:p>
        </p:txBody>
      </p:sp>
      <p:sp>
        <p:nvSpPr>
          <p:cNvPr id="11" name="object 11"/>
          <p:cNvSpPr txBox="1">
            <a:spLocks noGrp="1"/>
          </p:cNvSpPr>
          <p:nvPr>
            <p:ph type="sldNum" sz="quarter" idx="7"/>
          </p:nvPr>
        </p:nvSpPr>
        <p:spPr>
          <a:xfrm>
            <a:off x="15296727" y="8602500"/>
            <a:ext cx="311572" cy="282129"/>
          </a:xfrm>
          <a:prstGeom prst="rect">
            <a:avLst/>
          </a:prstGeom>
        </p:spPr>
        <p:txBody>
          <a:bodyPr vert="horz" wrap="square" lIns="0" tIns="0" rIns="0" bIns="0" rtlCol="0">
            <a:spAutoFit/>
          </a:bodyPr>
          <a:lstStyle/>
          <a:p>
            <a:pPr marL="50799" defTabSz="1219170">
              <a:lnSpc>
                <a:spcPts val="2193"/>
              </a:lnSpc>
            </a:pPr>
            <a:fld id="{81D60167-4931-47E6-BA6A-407CBD079E47}" type="slidenum">
              <a:rPr dirty="0">
                <a:solidFill>
                  <a:prstClr val="black"/>
                </a:solidFill>
              </a:rPr>
              <a:pPr marL="50799" defTabSz="1219170">
                <a:lnSpc>
                  <a:spcPts val="2193"/>
                </a:lnSpc>
              </a:pPr>
              <a:t>12</a:t>
            </a:fld>
            <a:endParaRPr dirty="0">
              <a:solidFill>
                <a:prstClr val="black"/>
              </a:solidFill>
            </a:endParaRPr>
          </a:p>
        </p:txBody>
      </p:sp>
      <p:sp>
        <p:nvSpPr>
          <p:cNvPr id="3" name="object 3"/>
          <p:cNvSpPr txBox="1"/>
          <p:nvPr/>
        </p:nvSpPr>
        <p:spPr>
          <a:xfrm>
            <a:off x="432733" y="2373851"/>
            <a:ext cx="2646680" cy="755955"/>
          </a:xfrm>
          <a:prstGeom prst="rect">
            <a:avLst/>
          </a:prstGeom>
        </p:spPr>
        <p:txBody>
          <a:bodyPr vert="horz" wrap="square" lIns="0" tIns="16933" rIns="0" bIns="0" rtlCol="0">
            <a:spAutoFit/>
          </a:bodyPr>
          <a:lstStyle/>
          <a:p>
            <a:pPr marL="16933" defTabSz="1219170">
              <a:spcBef>
                <a:spcPts val="133"/>
              </a:spcBef>
            </a:pPr>
            <a:r>
              <a:rPr sz="1867" b="1" spc="73" dirty="0">
                <a:solidFill>
                  <a:srgbClr val="455A64"/>
                </a:solidFill>
                <a:latin typeface="Arial"/>
                <a:cs typeface="Arial"/>
              </a:rPr>
              <a:t>Marché</a:t>
            </a:r>
            <a:r>
              <a:rPr sz="1867" b="1" spc="-60" dirty="0">
                <a:solidFill>
                  <a:srgbClr val="455A64"/>
                </a:solidFill>
                <a:latin typeface="Arial"/>
                <a:cs typeface="Arial"/>
              </a:rPr>
              <a:t> </a:t>
            </a:r>
            <a:r>
              <a:rPr sz="1867" b="1" spc="47" dirty="0">
                <a:solidFill>
                  <a:srgbClr val="455A64"/>
                </a:solidFill>
                <a:latin typeface="Arial"/>
                <a:cs typeface="Arial"/>
              </a:rPr>
              <a:t>de</a:t>
            </a:r>
            <a:r>
              <a:rPr sz="1867" b="1" spc="-60" dirty="0">
                <a:solidFill>
                  <a:srgbClr val="455A64"/>
                </a:solidFill>
                <a:latin typeface="Arial"/>
                <a:cs typeface="Arial"/>
              </a:rPr>
              <a:t> </a:t>
            </a:r>
            <a:r>
              <a:rPr sz="1867" b="1" spc="27" dirty="0">
                <a:solidFill>
                  <a:srgbClr val="455A64"/>
                </a:solidFill>
                <a:latin typeface="Arial"/>
                <a:cs typeface="Arial"/>
              </a:rPr>
              <a:t>l’Isolation</a:t>
            </a:r>
            <a:endParaRPr sz="1867" dirty="0">
              <a:solidFill>
                <a:prstClr val="black"/>
              </a:solidFill>
              <a:latin typeface="Arial"/>
              <a:cs typeface="Arial"/>
            </a:endParaRPr>
          </a:p>
          <a:p>
            <a:pPr marL="16933" defTabSz="1219170">
              <a:spcBef>
                <a:spcPts val="13"/>
              </a:spcBef>
            </a:pPr>
            <a:r>
              <a:rPr sz="1467" spc="-27" dirty="0">
                <a:solidFill>
                  <a:srgbClr val="263137"/>
                </a:solidFill>
                <a:latin typeface="Lucida Sans Unicode"/>
                <a:cs typeface="Lucida Sans Unicode"/>
              </a:rPr>
              <a:t>Matériau</a:t>
            </a:r>
            <a:r>
              <a:rPr sz="1467" spc="-20" dirty="0">
                <a:solidFill>
                  <a:srgbClr val="263137"/>
                </a:solidFill>
                <a:latin typeface="Lucida Sans Unicode"/>
                <a:cs typeface="Lucida Sans Unicode"/>
              </a:rPr>
              <a:t>x</a:t>
            </a:r>
            <a:r>
              <a:rPr sz="1467" spc="-87" dirty="0">
                <a:solidFill>
                  <a:srgbClr val="263137"/>
                </a:solidFill>
                <a:latin typeface="Lucida Sans Unicode"/>
                <a:cs typeface="Lucida Sans Unicode"/>
              </a:rPr>
              <a:t> </a:t>
            </a:r>
            <a:r>
              <a:rPr sz="1467" spc="-33" dirty="0">
                <a:solidFill>
                  <a:srgbClr val="263137"/>
                </a:solidFill>
                <a:latin typeface="Lucida Sans Unicode"/>
                <a:cs typeface="Lucida Sans Unicode"/>
              </a:rPr>
              <a:t>importés</a:t>
            </a:r>
            <a:endParaRPr sz="1467" dirty="0">
              <a:solidFill>
                <a:prstClr val="black"/>
              </a:solidFill>
              <a:latin typeface="Lucida Sans Unicode"/>
              <a:cs typeface="Lucida Sans Unicode"/>
            </a:endParaRPr>
          </a:p>
          <a:p>
            <a:pPr marL="16933" defTabSz="1219170"/>
            <a:r>
              <a:rPr sz="1467" spc="-33" dirty="0">
                <a:solidFill>
                  <a:srgbClr val="263137"/>
                </a:solidFill>
                <a:latin typeface="Lucida Sans Unicode"/>
                <a:cs typeface="Lucida Sans Unicode"/>
              </a:rPr>
              <a:t>conçus</a:t>
            </a:r>
            <a:r>
              <a:rPr sz="1467" spc="-87" dirty="0">
                <a:solidFill>
                  <a:srgbClr val="263137"/>
                </a:solidFill>
                <a:latin typeface="Lucida Sans Unicode"/>
                <a:cs typeface="Lucida Sans Unicode"/>
              </a:rPr>
              <a:t> </a:t>
            </a:r>
            <a:r>
              <a:rPr sz="1467" spc="-27" dirty="0">
                <a:solidFill>
                  <a:srgbClr val="263137"/>
                </a:solidFill>
                <a:latin typeface="Lucida Sans Unicode"/>
                <a:cs typeface="Lucida Sans Unicode"/>
              </a:rPr>
              <a:t>pou</a:t>
            </a:r>
            <a:r>
              <a:rPr sz="1467" spc="-13" dirty="0">
                <a:solidFill>
                  <a:srgbClr val="263137"/>
                </a:solidFill>
                <a:latin typeface="Lucida Sans Unicode"/>
                <a:cs typeface="Lucida Sans Unicode"/>
              </a:rPr>
              <a:t>r</a:t>
            </a:r>
            <a:r>
              <a:rPr sz="1467" spc="-87" dirty="0">
                <a:solidFill>
                  <a:srgbClr val="263137"/>
                </a:solidFill>
                <a:latin typeface="Lucida Sans Unicode"/>
                <a:cs typeface="Lucida Sans Unicode"/>
              </a:rPr>
              <a:t> </a:t>
            </a:r>
            <a:r>
              <a:rPr sz="1467" spc="-47" dirty="0">
                <a:solidFill>
                  <a:srgbClr val="263137"/>
                </a:solidFill>
                <a:latin typeface="Lucida Sans Unicode"/>
                <a:cs typeface="Lucida Sans Unicode"/>
              </a:rPr>
              <a:t>d’autres</a:t>
            </a:r>
            <a:r>
              <a:rPr sz="1467" spc="-87" dirty="0">
                <a:solidFill>
                  <a:srgbClr val="263137"/>
                </a:solidFill>
                <a:latin typeface="Lucida Sans Unicode"/>
                <a:cs typeface="Lucida Sans Unicode"/>
              </a:rPr>
              <a:t> </a:t>
            </a:r>
            <a:r>
              <a:rPr sz="1467" spc="-27" dirty="0">
                <a:solidFill>
                  <a:srgbClr val="263137"/>
                </a:solidFill>
                <a:latin typeface="Lucida Sans Unicode"/>
                <a:cs typeface="Lucida Sans Unicode"/>
              </a:rPr>
              <a:t>marchés</a:t>
            </a:r>
            <a:endParaRPr sz="1467" dirty="0">
              <a:solidFill>
                <a:prstClr val="black"/>
              </a:solidFill>
              <a:latin typeface="Lucida Sans Unicode"/>
              <a:cs typeface="Lucida Sans Unicode"/>
            </a:endParaRPr>
          </a:p>
        </p:txBody>
      </p:sp>
      <p:sp>
        <p:nvSpPr>
          <p:cNvPr id="4" name="object 4"/>
          <p:cNvSpPr txBox="1"/>
          <p:nvPr/>
        </p:nvSpPr>
        <p:spPr>
          <a:xfrm>
            <a:off x="432733" y="3389851"/>
            <a:ext cx="1268307" cy="530188"/>
          </a:xfrm>
          <a:prstGeom prst="rect">
            <a:avLst/>
          </a:prstGeom>
        </p:spPr>
        <p:txBody>
          <a:bodyPr vert="horz" wrap="square" lIns="0" tIns="16933" rIns="0" bIns="0" rtlCol="0">
            <a:spAutoFit/>
          </a:bodyPr>
          <a:lstStyle/>
          <a:p>
            <a:pPr marL="16933" defTabSz="1219170">
              <a:spcBef>
                <a:spcPts val="133"/>
              </a:spcBef>
            </a:pPr>
            <a:r>
              <a:rPr sz="1867" b="1" spc="47" dirty="0">
                <a:solidFill>
                  <a:srgbClr val="455A64"/>
                </a:solidFill>
                <a:latin typeface="Arial"/>
                <a:cs typeface="Arial"/>
              </a:rPr>
              <a:t>Confort</a:t>
            </a:r>
            <a:r>
              <a:rPr sz="1867" b="1" spc="-133" dirty="0">
                <a:solidFill>
                  <a:srgbClr val="455A64"/>
                </a:solidFill>
                <a:latin typeface="Arial"/>
                <a:cs typeface="Arial"/>
              </a:rPr>
              <a:t> </a:t>
            </a:r>
            <a:r>
              <a:rPr sz="1867" b="1" spc="-33" dirty="0">
                <a:solidFill>
                  <a:srgbClr val="455A64"/>
                </a:solidFill>
                <a:latin typeface="Arial"/>
                <a:cs typeface="Arial"/>
              </a:rPr>
              <a:t>++</a:t>
            </a:r>
            <a:endParaRPr sz="1867">
              <a:solidFill>
                <a:prstClr val="black"/>
              </a:solidFill>
              <a:latin typeface="Arial"/>
              <a:cs typeface="Arial"/>
            </a:endParaRPr>
          </a:p>
          <a:p>
            <a:pPr marL="16933" defTabSz="1219170">
              <a:spcBef>
                <a:spcPts val="13"/>
              </a:spcBef>
            </a:pPr>
            <a:r>
              <a:rPr sz="1467" spc="-47" dirty="0">
                <a:solidFill>
                  <a:srgbClr val="263137"/>
                </a:solidFill>
                <a:latin typeface="Lucida Sans Unicode"/>
                <a:cs typeface="Lucida Sans Unicode"/>
              </a:rPr>
              <a:t>Climatisation</a:t>
            </a:r>
            <a:endParaRPr sz="1467">
              <a:solidFill>
                <a:prstClr val="black"/>
              </a:solidFill>
              <a:latin typeface="Lucida Sans Unicode"/>
              <a:cs typeface="Lucida Sans Unicode"/>
            </a:endParaRPr>
          </a:p>
        </p:txBody>
      </p:sp>
      <p:sp>
        <p:nvSpPr>
          <p:cNvPr id="5" name="object 5"/>
          <p:cNvSpPr txBox="1"/>
          <p:nvPr/>
        </p:nvSpPr>
        <p:spPr>
          <a:xfrm>
            <a:off x="432733" y="4182330"/>
            <a:ext cx="2451947" cy="304421"/>
          </a:xfrm>
          <a:prstGeom prst="rect">
            <a:avLst/>
          </a:prstGeom>
        </p:spPr>
        <p:txBody>
          <a:bodyPr vert="horz" wrap="square" lIns="0" tIns="16933" rIns="0" bIns="0" rtlCol="0">
            <a:spAutoFit/>
          </a:bodyPr>
          <a:lstStyle/>
          <a:p>
            <a:pPr marL="16933" defTabSz="1219170">
              <a:spcBef>
                <a:spcPts val="133"/>
              </a:spcBef>
            </a:pPr>
            <a:r>
              <a:rPr sz="1867" b="1" spc="40" dirty="0">
                <a:solidFill>
                  <a:srgbClr val="455A64"/>
                </a:solidFill>
                <a:latin typeface="Arial"/>
                <a:cs typeface="Arial"/>
              </a:rPr>
              <a:t>Phénomènes</a:t>
            </a:r>
            <a:r>
              <a:rPr sz="1867" b="1" spc="-120" dirty="0">
                <a:solidFill>
                  <a:srgbClr val="455A64"/>
                </a:solidFill>
                <a:latin typeface="Arial"/>
                <a:cs typeface="Arial"/>
              </a:rPr>
              <a:t> </a:t>
            </a:r>
            <a:r>
              <a:rPr sz="1867" b="1" spc="47" dirty="0">
                <a:solidFill>
                  <a:srgbClr val="455A64"/>
                </a:solidFill>
                <a:latin typeface="Arial"/>
                <a:cs typeface="Arial"/>
              </a:rPr>
              <a:t>induits</a:t>
            </a:r>
            <a:endParaRPr sz="1867">
              <a:solidFill>
                <a:prstClr val="black"/>
              </a:solidFill>
              <a:latin typeface="Arial"/>
              <a:cs typeface="Arial"/>
            </a:endParaRPr>
          </a:p>
        </p:txBody>
      </p:sp>
      <p:sp>
        <p:nvSpPr>
          <p:cNvPr id="6" name="object 6"/>
          <p:cNvSpPr txBox="1"/>
          <p:nvPr/>
        </p:nvSpPr>
        <p:spPr>
          <a:xfrm>
            <a:off x="4326800" y="2373851"/>
            <a:ext cx="2345267" cy="530188"/>
          </a:xfrm>
          <a:prstGeom prst="rect">
            <a:avLst/>
          </a:prstGeom>
        </p:spPr>
        <p:txBody>
          <a:bodyPr vert="horz" wrap="square" lIns="0" tIns="16933" rIns="0" bIns="0" rtlCol="0">
            <a:spAutoFit/>
          </a:bodyPr>
          <a:lstStyle/>
          <a:p>
            <a:pPr marL="16933" defTabSz="1219170">
              <a:spcBef>
                <a:spcPts val="133"/>
              </a:spcBef>
            </a:pPr>
            <a:r>
              <a:rPr sz="1867" b="1" spc="67" dirty="0">
                <a:solidFill>
                  <a:srgbClr val="455A64"/>
                </a:solidFill>
                <a:latin typeface="Arial"/>
                <a:cs typeface="Arial"/>
              </a:rPr>
              <a:t>Normes</a:t>
            </a:r>
            <a:r>
              <a:rPr sz="1867" b="1" spc="-133" dirty="0">
                <a:solidFill>
                  <a:srgbClr val="455A64"/>
                </a:solidFill>
                <a:latin typeface="Arial"/>
                <a:cs typeface="Arial"/>
              </a:rPr>
              <a:t> </a:t>
            </a:r>
            <a:r>
              <a:rPr sz="1867" b="1" spc="53" dirty="0">
                <a:solidFill>
                  <a:srgbClr val="455A64"/>
                </a:solidFill>
                <a:latin typeface="Arial"/>
                <a:cs typeface="Arial"/>
              </a:rPr>
              <a:t>inadaptées</a:t>
            </a:r>
            <a:endParaRPr sz="1867">
              <a:solidFill>
                <a:prstClr val="black"/>
              </a:solidFill>
              <a:latin typeface="Arial"/>
              <a:cs typeface="Arial"/>
            </a:endParaRPr>
          </a:p>
          <a:p>
            <a:pPr marL="16933" defTabSz="1219170">
              <a:spcBef>
                <a:spcPts val="13"/>
              </a:spcBef>
            </a:pPr>
            <a:r>
              <a:rPr sz="1467" spc="-47" dirty="0">
                <a:solidFill>
                  <a:srgbClr val="263137"/>
                </a:solidFill>
                <a:latin typeface="Lucida Sans Unicode"/>
                <a:cs typeface="Lucida Sans Unicode"/>
              </a:rPr>
              <a:t>DTU</a:t>
            </a:r>
            <a:endParaRPr sz="1467">
              <a:solidFill>
                <a:prstClr val="black"/>
              </a:solidFill>
              <a:latin typeface="Lucida Sans Unicode"/>
              <a:cs typeface="Lucida Sans Unicode"/>
            </a:endParaRPr>
          </a:p>
        </p:txBody>
      </p:sp>
      <p:sp>
        <p:nvSpPr>
          <p:cNvPr id="7" name="object 7"/>
          <p:cNvSpPr txBox="1"/>
          <p:nvPr/>
        </p:nvSpPr>
        <p:spPr>
          <a:xfrm>
            <a:off x="4326801" y="3166331"/>
            <a:ext cx="3064087" cy="1386961"/>
          </a:xfrm>
          <a:prstGeom prst="rect">
            <a:avLst/>
          </a:prstGeom>
        </p:spPr>
        <p:txBody>
          <a:bodyPr vert="horz" wrap="square" lIns="0" tIns="16933" rIns="0" bIns="0" rtlCol="0">
            <a:spAutoFit/>
          </a:bodyPr>
          <a:lstStyle/>
          <a:p>
            <a:pPr marL="16933" marR="350511" defTabSz="1219170">
              <a:spcBef>
                <a:spcPts val="133"/>
              </a:spcBef>
            </a:pPr>
            <a:r>
              <a:rPr sz="1867" b="1" spc="13" dirty="0">
                <a:solidFill>
                  <a:srgbClr val="455A64"/>
                </a:solidFill>
                <a:latin typeface="Arial"/>
                <a:cs typeface="Arial"/>
              </a:rPr>
              <a:t>Sensibilisation </a:t>
            </a:r>
            <a:r>
              <a:rPr sz="1867" b="1" spc="27" dirty="0">
                <a:solidFill>
                  <a:srgbClr val="455A64"/>
                </a:solidFill>
                <a:latin typeface="Arial"/>
                <a:cs typeface="Arial"/>
              </a:rPr>
              <a:t>faibles, </a:t>
            </a:r>
            <a:r>
              <a:rPr sz="1867" b="1" spc="-500" dirty="0">
                <a:solidFill>
                  <a:srgbClr val="455A64"/>
                </a:solidFill>
                <a:latin typeface="Arial"/>
                <a:cs typeface="Arial"/>
              </a:rPr>
              <a:t> </a:t>
            </a:r>
            <a:r>
              <a:rPr sz="1867" b="1" dirty="0">
                <a:solidFill>
                  <a:srgbClr val="455A64"/>
                </a:solidFill>
                <a:latin typeface="Arial"/>
                <a:cs typeface="Arial"/>
              </a:rPr>
              <a:t>connaissances</a:t>
            </a:r>
            <a:r>
              <a:rPr sz="1867" b="1" spc="-133" dirty="0">
                <a:solidFill>
                  <a:srgbClr val="455A64"/>
                </a:solidFill>
                <a:latin typeface="Arial"/>
                <a:cs typeface="Arial"/>
              </a:rPr>
              <a:t> </a:t>
            </a:r>
            <a:r>
              <a:rPr sz="1867" b="1" spc="13" dirty="0">
                <a:solidFill>
                  <a:srgbClr val="455A64"/>
                </a:solidFill>
                <a:latin typeface="Arial"/>
                <a:cs typeface="Arial"/>
              </a:rPr>
              <a:t>éparses</a:t>
            </a:r>
            <a:endParaRPr sz="1867">
              <a:solidFill>
                <a:prstClr val="black"/>
              </a:solidFill>
              <a:latin typeface="Arial"/>
              <a:cs typeface="Arial"/>
            </a:endParaRPr>
          </a:p>
          <a:p>
            <a:pPr marL="16933" defTabSz="1219170">
              <a:spcBef>
                <a:spcPts val="2240"/>
              </a:spcBef>
            </a:pPr>
            <a:r>
              <a:rPr sz="1867" b="1" spc="27" dirty="0">
                <a:solidFill>
                  <a:srgbClr val="455A64"/>
                </a:solidFill>
                <a:latin typeface="Arial"/>
                <a:cs typeface="Arial"/>
              </a:rPr>
              <a:t>Coût</a:t>
            </a:r>
            <a:r>
              <a:rPr sz="1867" b="1" spc="-73" dirty="0">
                <a:solidFill>
                  <a:srgbClr val="455A64"/>
                </a:solidFill>
                <a:latin typeface="Arial"/>
                <a:cs typeface="Arial"/>
              </a:rPr>
              <a:t> </a:t>
            </a:r>
            <a:r>
              <a:rPr sz="1867" b="1" spc="60" dirty="0">
                <a:solidFill>
                  <a:srgbClr val="455A64"/>
                </a:solidFill>
                <a:latin typeface="Arial"/>
                <a:cs typeface="Arial"/>
              </a:rPr>
              <a:t>développement</a:t>
            </a:r>
            <a:endParaRPr sz="1867">
              <a:solidFill>
                <a:prstClr val="black"/>
              </a:solidFill>
              <a:latin typeface="Arial"/>
              <a:cs typeface="Arial"/>
            </a:endParaRPr>
          </a:p>
          <a:p>
            <a:pPr marL="16933" defTabSz="1219170">
              <a:spcBef>
                <a:spcPts val="13"/>
              </a:spcBef>
            </a:pPr>
            <a:r>
              <a:rPr sz="1467" spc="-60" dirty="0">
                <a:solidFill>
                  <a:srgbClr val="263137"/>
                </a:solidFill>
                <a:latin typeface="Lucida Sans Unicode"/>
                <a:cs typeface="Lucida Sans Unicode"/>
              </a:rPr>
              <a:t>Temps</a:t>
            </a:r>
            <a:r>
              <a:rPr sz="1467" spc="-27" dirty="0">
                <a:solidFill>
                  <a:srgbClr val="263137"/>
                </a:solidFill>
                <a:latin typeface="Lucida Sans Unicode"/>
                <a:cs typeface="Lucida Sans Unicode"/>
              </a:rPr>
              <a:t>,</a:t>
            </a:r>
            <a:r>
              <a:rPr sz="1467" spc="-87" dirty="0">
                <a:solidFill>
                  <a:srgbClr val="263137"/>
                </a:solidFill>
                <a:latin typeface="Lucida Sans Unicode"/>
                <a:cs typeface="Lucida Sans Unicode"/>
              </a:rPr>
              <a:t> </a:t>
            </a:r>
            <a:r>
              <a:rPr sz="1467" spc="-33" dirty="0">
                <a:solidFill>
                  <a:srgbClr val="263137"/>
                </a:solidFill>
                <a:latin typeface="Lucida Sans Unicode"/>
                <a:cs typeface="Lucida Sans Unicode"/>
              </a:rPr>
              <a:t>énergi</a:t>
            </a:r>
            <a:r>
              <a:rPr sz="1467" spc="-27" dirty="0">
                <a:solidFill>
                  <a:srgbClr val="263137"/>
                </a:solidFill>
                <a:latin typeface="Lucida Sans Unicode"/>
                <a:cs typeface="Lucida Sans Unicode"/>
              </a:rPr>
              <a:t>e</a:t>
            </a:r>
            <a:r>
              <a:rPr sz="1467" spc="-87" dirty="0">
                <a:solidFill>
                  <a:srgbClr val="263137"/>
                </a:solidFill>
                <a:latin typeface="Lucida Sans Unicode"/>
                <a:cs typeface="Lucida Sans Unicode"/>
              </a:rPr>
              <a:t> </a:t>
            </a:r>
            <a:r>
              <a:rPr sz="1467" spc="-20" dirty="0">
                <a:solidFill>
                  <a:srgbClr val="263137"/>
                </a:solidFill>
                <a:latin typeface="Lucida Sans Unicode"/>
                <a:cs typeface="Lucida Sans Unicode"/>
              </a:rPr>
              <a:t>e</a:t>
            </a:r>
            <a:r>
              <a:rPr sz="1467" spc="-13" dirty="0">
                <a:solidFill>
                  <a:srgbClr val="263137"/>
                </a:solidFill>
                <a:latin typeface="Lucida Sans Unicode"/>
                <a:cs typeface="Lucida Sans Unicode"/>
              </a:rPr>
              <a:t>t</a:t>
            </a:r>
            <a:r>
              <a:rPr sz="1467" spc="-87" dirty="0">
                <a:solidFill>
                  <a:srgbClr val="263137"/>
                </a:solidFill>
                <a:latin typeface="Lucida Sans Unicode"/>
                <a:cs typeface="Lucida Sans Unicode"/>
              </a:rPr>
              <a:t> </a:t>
            </a:r>
            <a:r>
              <a:rPr sz="1467" spc="-40" dirty="0">
                <a:solidFill>
                  <a:srgbClr val="263137"/>
                </a:solidFill>
                <a:latin typeface="Lucida Sans Unicode"/>
                <a:cs typeface="Lucida Sans Unicode"/>
              </a:rPr>
              <a:t>ﬁnancier</a:t>
            </a:r>
            <a:r>
              <a:rPr sz="1467" spc="-27" dirty="0">
                <a:solidFill>
                  <a:srgbClr val="263137"/>
                </a:solidFill>
                <a:latin typeface="Lucida Sans Unicode"/>
                <a:cs typeface="Lucida Sans Unicode"/>
              </a:rPr>
              <a:t>s</a:t>
            </a:r>
            <a:r>
              <a:rPr sz="1467" spc="-93" dirty="0">
                <a:solidFill>
                  <a:srgbClr val="263137"/>
                </a:solidFill>
                <a:latin typeface="Lucida Sans Unicode"/>
                <a:cs typeface="Lucida Sans Unicode"/>
              </a:rPr>
              <a:t> </a:t>
            </a:r>
            <a:r>
              <a:rPr sz="1467" spc="-27" dirty="0">
                <a:solidFill>
                  <a:srgbClr val="263137"/>
                </a:solidFill>
                <a:latin typeface="Lucida Sans Unicode"/>
                <a:cs typeface="Lucida Sans Unicode"/>
              </a:rPr>
              <a:t>élevés</a:t>
            </a:r>
            <a:endParaRPr sz="1467">
              <a:solidFill>
                <a:prstClr val="black"/>
              </a:solidFill>
              <a:latin typeface="Lucida Sans Unicode"/>
              <a:cs typeface="Lucida Sans Unicode"/>
            </a:endParaRPr>
          </a:p>
        </p:txBody>
      </p:sp>
      <p:sp>
        <p:nvSpPr>
          <p:cNvPr id="8" name="object 8"/>
          <p:cNvSpPr txBox="1"/>
          <p:nvPr/>
        </p:nvSpPr>
        <p:spPr>
          <a:xfrm>
            <a:off x="8015700" y="2373852"/>
            <a:ext cx="2670385" cy="530188"/>
          </a:xfrm>
          <a:prstGeom prst="rect">
            <a:avLst/>
          </a:prstGeom>
        </p:spPr>
        <p:txBody>
          <a:bodyPr vert="horz" wrap="square" lIns="0" tIns="16933" rIns="0" bIns="0" rtlCol="0">
            <a:spAutoFit/>
          </a:bodyPr>
          <a:lstStyle/>
          <a:p>
            <a:pPr marL="16933" defTabSz="1219170">
              <a:spcBef>
                <a:spcPts val="133"/>
              </a:spcBef>
            </a:pPr>
            <a:r>
              <a:rPr sz="1867" b="1" spc="-7" dirty="0">
                <a:solidFill>
                  <a:srgbClr val="455A64"/>
                </a:solidFill>
                <a:latin typeface="Arial"/>
                <a:cs typeface="Arial"/>
              </a:rPr>
              <a:t>Besoin</a:t>
            </a:r>
            <a:r>
              <a:rPr sz="1867" b="1" spc="-80" dirty="0">
                <a:solidFill>
                  <a:srgbClr val="455A64"/>
                </a:solidFill>
                <a:latin typeface="Arial"/>
                <a:cs typeface="Arial"/>
              </a:rPr>
              <a:t> </a:t>
            </a:r>
            <a:r>
              <a:rPr sz="1867" b="1" spc="27" dirty="0">
                <a:solidFill>
                  <a:srgbClr val="455A64"/>
                </a:solidFill>
                <a:latin typeface="Arial"/>
                <a:cs typeface="Arial"/>
              </a:rPr>
              <a:t>réels</a:t>
            </a:r>
            <a:endParaRPr sz="1867">
              <a:solidFill>
                <a:prstClr val="black"/>
              </a:solidFill>
              <a:latin typeface="Arial"/>
              <a:cs typeface="Arial"/>
            </a:endParaRPr>
          </a:p>
          <a:p>
            <a:pPr marL="16933" defTabSz="1219170">
              <a:spcBef>
                <a:spcPts val="13"/>
              </a:spcBef>
            </a:pPr>
            <a:r>
              <a:rPr sz="1467" spc="-27" dirty="0">
                <a:solidFill>
                  <a:srgbClr val="263137"/>
                </a:solidFill>
                <a:latin typeface="Lucida Sans Unicode"/>
                <a:cs typeface="Lucida Sans Unicode"/>
              </a:rPr>
              <a:t>HQE</a:t>
            </a:r>
            <a:r>
              <a:rPr sz="1467" spc="-13" dirty="0">
                <a:solidFill>
                  <a:srgbClr val="263137"/>
                </a:solidFill>
                <a:latin typeface="Lucida Sans Unicode"/>
                <a:cs typeface="Lucida Sans Unicode"/>
              </a:rPr>
              <a:t>,</a:t>
            </a:r>
            <a:r>
              <a:rPr sz="1467" spc="-87" dirty="0">
                <a:solidFill>
                  <a:srgbClr val="263137"/>
                </a:solidFill>
                <a:latin typeface="Lucida Sans Unicode"/>
                <a:cs typeface="Lucida Sans Unicode"/>
              </a:rPr>
              <a:t> </a:t>
            </a:r>
            <a:r>
              <a:rPr sz="1467" spc="-33" dirty="0">
                <a:solidFill>
                  <a:srgbClr val="263137"/>
                </a:solidFill>
                <a:latin typeface="Lucida Sans Unicode"/>
                <a:cs typeface="Lucida Sans Unicode"/>
              </a:rPr>
              <a:t>LEED</a:t>
            </a:r>
            <a:r>
              <a:rPr sz="1467" spc="-13" dirty="0">
                <a:solidFill>
                  <a:srgbClr val="263137"/>
                </a:solidFill>
                <a:latin typeface="Lucida Sans Unicode"/>
                <a:cs typeface="Lucida Sans Unicode"/>
              </a:rPr>
              <a:t>,</a:t>
            </a:r>
            <a:r>
              <a:rPr sz="1467" spc="-93" dirty="0">
                <a:solidFill>
                  <a:srgbClr val="263137"/>
                </a:solidFill>
                <a:latin typeface="Lucida Sans Unicode"/>
                <a:cs typeface="Lucida Sans Unicode"/>
              </a:rPr>
              <a:t> </a:t>
            </a:r>
            <a:r>
              <a:rPr sz="1467" spc="-7" dirty="0">
                <a:solidFill>
                  <a:srgbClr val="263137"/>
                </a:solidFill>
                <a:latin typeface="Lucida Sans Unicode"/>
                <a:cs typeface="Lucida Sans Unicode"/>
              </a:rPr>
              <a:t>BREEAM</a:t>
            </a:r>
            <a:r>
              <a:rPr sz="1467" dirty="0">
                <a:solidFill>
                  <a:srgbClr val="263137"/>
                </a:solidFill>
                <a:latin typeface="Lucida Sans Unicode"/>
                <a:cs typeface="Lucida Sans Unicode"/>
              </a:rPr>
              <a:t>,</a:t>
            </a:r>
            <a:r>
              <a:rPr sz="1467" spc="-93" dirty="0">
                <a:solidFill>
                  <a:srgbClr val="263137"/>
                </a:solidFill>
                <a:latin typeface="Lucida Sans Unicode"/>
                <a:cs typeface="Lucida Sans Unicode"/>
              </a:rPr>
              <a:t> </a:t>
            </a:r>
            <a:r>
              <a:rPr sz="1467" spc="-100" dirty="0">
                <a:solidFill>
                  <a:srgbClr val="263137"/>
                </a:solidFill>
                <a:latin typeface="Lucida Sans Unicode"/>
                <a:cs typeface="Lucida Sans Unicode"/>
              </a:rPr>
              <a:t>AC</a:t>
            </a:r>
            <a:r>
              <a:rPr sz="1467" spc="-87" dirty="0">
                <a:solidFill>
                  <a:srgbClr val="263137"/>
                </a:solidFill>
                <a:latin typeface="Lucida Sans Unicode"/>
                <a:cs typeface="Lucida Sans Unicode"/>
              </a:rPr>
              <a:t>V </a:t>
            </a:r>
            <a:r>
              <a:rPr sz="1467" spc="-107" dirty="0">
                <a:solidFill>
                  <a:srgbClr val="263137"/>
                </a:solidFill>
                <a:latin typeface="Lucida Sans Unicode"/>
                <a:cs typeface="Lucida Sans Unicode"/>
              </a:rPr>
              <a:t>etc…</a:t>
            </a:r>
            <a:endParaRPr sz="1467">
              <a:solidFill>
                <a:prstClr val="black"/>
              </a:solidFill>
              <a:latin typeface="Lucida Sans Unicode"/>
              <a:cs typeface="Lucida Sans Unicode"/>
            </a:endParaRPr>
          </a:p>
        </p:txBody>
      </p:sp>
      <p:sp>
        <p:nvSpPr>
          <p:cNvPr id="9" name="object 9"/>
          <p:cNvSpPr txBox="1"/>
          <p:nvPr/>
        </p:nvSpPr>
        <p:spPr>
          <a:xfrm>
            <a:off x="8015699" y="3166331"/>
            <a:ext cx="3114040" cy="755955"/>
          </a:xfrm>
          <a:prstGeom prst="rect">
            <a:avLst/>
          </a:prstGeom>
        </p:spPr>
        <p:txBody>
          <a:bodyPr vert="horz" wrap="square" lIns="0" tIns="16933" rIns="0" bIns="0" rtlCol="0">
            <a:spAutoFit/>
          </a:bodyPr>
          <a:lstStyle/>
          <a:p>
            <a:pPr marL="16933" defTabSz="1219170">
              <a:spcBef>
                <a:spcPts val="133"/>
              </a:spcBef>
            </a:pPr>
            <a:r>
              <a:rPr sz="1867" b="1" spc="13" dirty="0">
                <a:solidFill>
                  <a:srgbClr val="455A64"/>
                </a:solidFill>
                <a:latin typeface="Arial"/>
                <a:cs typeface="Arial"/>
              </a:rPr>
              <a:t>Recherche</a:t>
            </a:r>
            <a:r>
              <a:rPr sz="1867" b="1" spc="-60" dirty="0">
                <a:solidFill>
                  <a:srgbClr val="455A64"/>
                </a:solidFill>
                <a:latin typeface="Arial"/>
                <a:cs typeface="Arial"/>
              </a:rPr>
              <a:t> </a:t>
            </a:r>
            <a:r>
              <a:rPr sz="1867" b="1" spc="47" dirty="0">
                <a:solidFill>
                  <a:srgbClr val="455A64"/>
                </a:solidFill>
                <a:latin typeface="Arial"/>
                <a:cs typeface="Arial"/>
              </a:rPr>
              <a:t>de</a:t>
            </a:r>
            <a:r>
              <a:rPr sz="1867" b="1" spc="-53" dirty="0">
                <a:solidFill>
                  <a:srgbClr val="455A64"/>
                </a:solidFill>
                <a:latin typeface="Arial"/>
                <a:cs typeface="Arial"/>
              </a:rPr>
              <a:t> </a:t>
            </a:r>
            <a:r>
              <a:rPr sz="1867" b="1" spc="40" dirty="0">
                <a:solidFill>
                  <a:srgbClr val="455A64"/>
                </a:solidFill>
                <a:latin typeface="Arial"/>
                <a:cs typeface="Arial"/>
              </a:rPr>
              <a:t>bon</a:t>
            </a:r>
            <a:r>
              <a:rPr sz="1867" b="1" spc="-53" dirty="0">
                <a:solidFill>
                  <a:srgbClr val="455A64"/>
                </a:solidFill>
                <a:latin typeface="Arial"/>
                <a:cs typeface="Arial"/>
              </a:rPr>
              <a:t> </a:t>
            </a:r>
            <a:r>
              <a:rPr sz="1867" b="1" spc="-27" dirty="0">
                <a:solidFill>
                  <a:srgbClr val="455A64"/>
                </a:solidFill>
                <a:latin typeface="Arial"/>
                <a:cs typeface="Arial"/>
              </a:rPr>
              <a:t>sens</a:t>
            </a:r>
            <a:endParaRPr sz="1867">
              <a:solidFill>
                <a:prstClr val="black"/>
              </a:solidFill>
              <a:latin typeface="Arial"/>
              <a:cs typeface="Arial"/>
            </a:endParaRPr>
          </a:p>
          <a:p>
            <a:pPr marL="16933" marR="6773" defTabSz="1219170">
              <a:spcBef>
                <a:spcPts val="13"/>
              </a:spcBef>
            </a:pPr>
            <a:r>
              <a:rPr sz="1467" spc="-53" dirty="0">
                <a:solidFill>
                  <a:srgbClr val="263137"/>
                </a:solidFill>
                <a:latin typeface="Lucida Sans Unicode"/>
                <a:cs typeface="Lucida Sans Unicode"/>
              </a:rPr>
              <a:t>Circuit</a:t>
            </a:r>
            <a:r>
              <a:rPr sz="1467" spc="-47" dirty="0">
                <a:solidFill>
                  <a:srgbClr val="263137"/>
                </a:solidFill>
                <a:latin typeface="Lucida Sans Unicode"/>
                <a:cs typeface="Lucida Sans Unicode"/>
              </a:rPr>
              <a:t>s</a:t>
            </a:r>
            <a:r>
              <a:rPr sz="1467" spc="-93" dirty="0">
                <a:solidFill>
                  <a:srgbClr val="263137"/>
                </a:solidFill>
                <a:latin typeface="Lucida Sans Unicode"/>
                <a:cs typeface="Lucida Sans Unicode"/>
              </a:rPr>
              <a:t> </a:t>
            </a:r>
            <a:r>
              <a:rPr sz="1467" spc="-40" dirty="0">
                <a:solidFill>
                  <a:srgbClr val="263137"/>
                </a:solidFill>
                <a:latin typeface="Lucida Sans Unicode"/>
                <a:cs typeface="Lucida Sans Unicode"/>
              </a:rPr>
              <a:t>courts,</a:t>
            </a:r>
            <a:r>
              <a:rPr sz="1467" spc="-87" dirty="0">
                <a:solidFill>
                  <a:srgbClr val="263137"/>
                </a:solidFill>
                <a:latin typeface="Lucida Sans Unicode"/>
                <a:cs typeface="Lucida Sans Unicode"/>
              </a:rPr>
              <a:t> </a:t>
            </a:r>
            <a:r>
              <a:rPr sz="1467" spc="-27" dirty="0">
                <a:solidFill>
                  <a:srgbClr val="263137"/>
                </a:solidFill>
                <a:latin typeface="Lucida Sans Unicode"/>
                <a:cs typeface="Lucida Sans Unicode"/>
              </a:rPr>
              <a:t>économi</a:t>
            </a:r>
            <a:r>
              <a:rPr sz="1467" spc="-20" dirty="0">
                <a:solidFill>
                  <a:srgbClr val="263137"/>
                </a:solidFill>
                <a:latin typeface="Lucida Sans Unicode"/>
                <a:cs typeface="Lucida Sans Unicode"/>
              </a:rPr>
              <a:t>e</a:t>
            </a:r>
            <a:r>
              <a:rPr sz="1467" spc="-87" dirty="0">
                <a:solidFill>
                  <a:srgbClr val="263137"/>
                </a:solidFill>
                <a:latin typeface="Lucida Sans Unicode"/>
                <a:cs typeface="Lucida Sans Unicode"/>
              </a:rPr>
              <a:t> </a:t>
            </a:r>
            <a:r>
              <a:rPr sz="1467" spc="-33" dirty="0">
                <a:solidFill>
                  <a:srgbClr val="263137"/>
                </a:solidFill>
                <a:latin typeface="Lucida Sans Unicode"/>
                <a:cs typeface="Lucida Sans Unicode"/>
              </a:rPr>
              <a:t>circulaire,  production</a:t>
            </a:r>
            <a:r>
              <a:rPr sz="1467" spc="-87" dirty="0">
                <a:solidFill>
                  <a:srgbClr val="263137"/>
                </a:solidFill>
                <a:latin typeface="Lucida Sans Unicode"/>
                <a:cs typeface="Lucida Sans Unicode"/>
              </a:rPr>
              <a:t> </a:t>
            </a:r>
            <a:r>
              <a:rPr sz="1467" spc="-40" dirty="0">
                <a:solidFill>
                  <a:srgbClr val="263137"/>
                </a:solidFill>
                <a:latin typeface="Lucida Sans Unicode"/>
                <a:cs typeface="Lucida Sans Unicode"/>
              </a:rPr>
              <a:t>locale</a:t>
            </a:r>
            <a:endParaRPr sz="1467">
              <a:solidFill>
                <a:prstClr val="black"/>
              </a:solidFill>
              <a:latin typeface="Lucida Sans Unicode"/>
              <a:cs typeface="Lucida Sans Unicode"/>
            </a:endParaRPr>
          </a:p>
        </p:txBody>
      </p:sp>
      <p:sp>
        <p:nvSpPr>
          <p:cNvPr id="10" name="object 10"/>
          <p:cNvSpPr txBox="1"/>
          <p:nvPr/>
        </p:nvSpPr>
        <p:spPr>
          <a:xfrm>
            <a:off x="8015699" y="4182330"/>
            <a:ext cx="3053080" cy="591743"/>
          </a:xfrm>
          <a:prstGeom prst="rect">
            <a:avLst/>
          </a:prstGeom>
        </p:spPr>
        <p:txBody>
          <a:bodyPr vert="horz" wrap="square" lIns="0" tIns="16933" rIns="0" bIns="0" rtlCol="0">
            <a:spAutoFit/>
          </a:bodyPr>
          <a:lstStyle/>
          <a:p>
            <a:pPr marL="16933" marR="6773" defTabSz="1219170">
              <a:spcBef>
                <a:spcPts val="133"/>
              </a:spcBef>
            </a:pPr>
            <a:r>
              <a:rPr sz="1867" b="1" spc="27" dirty="0">
                <a:solidFill>
                  <a:srgbClr val="455A64"/>
                </a:solidFill>
                <a:latin typeface="Arial"/>
                <a:cs typeface="Arial"/>
              </a:rPr>
              <a:t>Collaborations régionales </a:t>
            </a:r>
            <a:r>
              <a:rPr sz="1867" b="1" spc="-500" dirty="0">
                <a:solidFill>
                  <a:srgbClr val="455A64"/>
                </a:solidFill>
                <a:latin typeface="Arial"/>
                <a:cs typeface="Arial"/>
              </a:rPr>
              <a:t> </a:t>
            </a:r>
            <a:r>
              <a:rPr sz="1867" b="1" spc="53" dirty="0">
                <a:solidFill>
                  <a:srgbClr val="455A64"/>
                </a:solidFill>
                <a:latin typeface="Arial"/>
                <a:cs typeface="Arial"/>
              </a:rPr>
              <a:t>fortes</a:t>
            </a:r>
            <a:endParaRPr sz="1867">
              <a:solidFill>
                <a:prstClr val="black"/>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366" y="633112"/>
            <a:ext cx="2244513" cy="632651"/>
          </a:xfrm>
          <a:prstGeom prst="rect">
            <a:avLst/>
          </a:prstGeom>
        </p:spPr>
        <p:txBody>
          <a:bodyPr vert="horz" wrap="square" lIns="0" tIns="16933" rIns="0" bIns="0" rtlCol="0">
            <a:spAutoFit/>
          </a:bodyPr>
          <a:lstStyle/>
          <a:p>
            <a:pPr marL="16933">
              <a:spcBef>
                <a:spcPts val="133"/>
              </a:spcBef>
            </a:pPr>
            <a:r>
              <a:rPr spc="-673" dirty="0"/>
              <a:t>E</a:t>
            </a:r>
            <a:r>
              <a:rPr spc="-567" dirty="0"/>
              <a:t>M</a:t>
            </a:r>
            <a:r>
              <a:rPr spc="-440" dirty="0"/>
              <a:t>E</a:t>
            </a:r>
            <a:r>
              <a:rPr spc="-433" dirty="0"/>
              <a:t>R</a:t>
            </a:r>
            <a:r>
              <a:rPr spc="-807" dirty="0"/>
              <a:t>W</a:t>
            </a:r>
            <a:r>
              <a:rPr spc="-567" dirty="0"/>
              <a:t>A</a:t>
            </a:r>
            <a:r>
              <a:rPr spc="-520" dirty="0"/>
              <a:t>L</a:t>
            </a:r>
            <a:r>
              <a:rPr spc="-500" dirty="0"/>
              <a:t>L</a:t>
            </a:r>
            <a:r>
              <a:rPr spc="-393" dirty="0"/>
              <a:t> </a:t>
            </a:r>
            <a:r>
              <a:rPr spc="-460" dirty="0"/>
              <a:t>:</a:t>
            </a:r>
          </a:p>
        </p:txBody>
      </p:sp>
      <p:pic>
        <p:nvPicPr>
          <p:cNvPr id="3" name="object 3"/>
          <p:cNvPicPr/>
          <p:nvPr/>
        </p:nvPicPr>
        <p:blipFill>
          <a:blip r:embed="rId2" cstate="print"/>
          <a:stretch>
            <a:fillRect/>
          </a:stretch>
        </p:blipFill>
        <p:spPr>
          <a:xfrm>
            <a:off x="7272749" y="1607042"/>
            <a:ext cx="4140819" cy="4783260"/>
          </a:xfrm>
          <a:prstGeom prst="rect">
            <a:avLst/>
          </a:prstGeom>
        </p:spPr>
      </p:pic>
      <p:pic>
        <p:nvPicPr>
          <p:cNvPr id="4" name="object 4"/>
          <p:cNvPicPr/>
          <p:nvPr/>
        </p:nvPicPr>
        <p:blipFill>
          <a:blip r:embed="rId3" cstate="print"/>
          <a:stretch>
            <a:fillRect/>
          </a:stretch>
        </p:blipFill>
        <p:spPr>
          <a:xfrm>
            <a:off x="471969" y="3536784"/>
            <a:ext cx="6188039" cy="891496"/>
          </a:xfrm>
          <a:prstGeom prst="rect">
            <a:avLst/>
          </a:prstGeom>
        </p:spPr>
      </p:pic>
      <p:sp>
        <p:nvSpPr>
          <p:cNvPr id="5" name="object 5"/>
          <p:cNvSpPr txBox="1"/>
          <p:nvPr/>
        </p:nvSpPr>
        <p:spPr>
          <a:xfrm>
            <a:off x="717767" y="4196651"/>
            <a:ext cx="575733" cy="304421"/>
          </a:xfrm>
          <a:prstGeom prst="rect">
            <a:avLst/>
          </a:prstGeom>
        </p:spPr>
        <p:txBody>
          <a:bodyPr vert="horz" wrap="square" lIns="0" tIns="16933" rIns="0" bIns="0" rtlCol="0">
            <a:spAutoFit/>
          </a:bodyPr>
          <a:lstStyle/>
          <a:p>
            <a:pPr marL="16933" defTabSz="1219170">
              <a:spcBef>
                <a:spcPts val="133"/>
              </a:spcBef>
            </a:pPr>
            <a:r>
              <a:rPr sz="1867" b="1" spc="20" dirty="0">
                <a:solidFill>
                  <a:srgbClr val="263137"/>
                </a:solidFill>
                <a:latin typeface="Arial"/>
                <a:cs typeface="Arial"/>
              </a:rPr>
              <a:t>2020</a:t>
            </a:r>
            <a:endParaRPr sz="1867">
              <a:solidFill>
                <a:prstClr val="black"/>
              </a:solidFill>
              <a:latin typeface="Arial"/>
              <a:cs typeface="Arial"/>
            </a:endParaRPr>
          </a:p>
        </p:txBody>
      </p:sp>
      <p:sp>
        <p:nvSpPr>
          <p:cNvPr id="9" name="object 9"/>
          <p:cNvSpPr txBox="1">
            <a:spLocks noGrp="1"/>
          </p:cNvSpPr>
          <p:nvPr>
            <p:ph type="sldNum" sz="quarter" idx="7"/>
          </p:nvPr>
        </p:nvSpPr>
        <p:spPr>
          <a:xfrm>
            <a:off x="15296727" y="8602500"/>
            <a:ext cx="311572" cy="282129"/>
          </a:xfrm>
          <a:prstGeom prst="rect">
            <a:avLst/>
          </a:prstGeom>
        </p:spPr>
        <p:txBody>
          <a:bodyPr vert="horz" wrap="square" lIns="0" tIns="0" rIns="0" bIns="0" rtlCol="0">
            <a:spAutoFit/>
          </a:bodyPr>
          <a:lstStyle/>
          <a:p>
            <a:pPr marL="50799" defTabSz="1219170">
              <a:lnSpc>
                <a:spcPts val="2193"/>
              </a:lnSpc>
            </a:pPr>
            <a:fld id="{81D60167-4931-47E6-BA6A-407CBD079E47}" type="slidenum">
              <a:rPr dirty="0">
                <a:solidFill>
                  <a:prstClr val="black"/>
                </a:solidFill>
              </a:rPr>
              <a:pPr marL="50799" defTabSz="1219170">
                <a:lnSpc>
                  <a:spcPts val="2193"/>
                </a:lnSpc>
              </a:pPr>
              <a:t>13</a:t>
            </a:fld>
            <a:endParaRPr dirty="0">
              <a:solidFill>
                <a:prstClr val="black"/>
              </a:solidFill>
            </a:endParaRPr>
          </a:p>
        </p:txBody>
      </p:sp>
      <p:sp>
        <p:nvSpPr>
          <p:cNvPr id="6" name="object 6"/>
          <p:cNvSpPr txBox="1"/>
          <p:nvPr/>
        </p:nvSpPr>
        <p:spPr>
          <a:xfrm>
            <a:off x="1843234" y="4196651"/>
            <a:ext cx="575733" cy="304421"/>
          </a:xfrm>
          <a:prstGeom prst="rect">
            <a:avLst/>
          </a:prstGeom>
        </p:spPr>
        <p:txBody>
          <a:bodyPr vert="horz" wrap="square" lIns="0" tIns="16933" rIns="0" bIns="0" rtlCol="0">
            <a:spAutoFit/>
          </a:bodyPr>
          <a:lstStyle/>
          <a:p>
            <a:pPr marL="16933" defTabSz="1219170">
              <a:spcBef>
                <a:spcPts val="133"/>
              </a:spcBef>
            </a:pPr>
            <a:r>
              <a:rPr sz="1867" b="1" spc="20" dirty="0">
                <a:solidFill>
                  <a:srgbClr val="263137"/>
                </a:solidFill>
                <a:latin typeface="Arial"/>
                <a:cs typeface="Arial"/>
              </a:rPr>
              <a:t>2022</a:t>
            </a:r>
            <a:endParaRPr sz="1867">
              <a:solidFill>
                <a:prstClr val="black"/>
              </a:solidFill>
              <a:latin typeface="Arial"/>
              <a:cs typeface="Arial"/>
            </a:endParaRPr>
          </a:p>
        </p:txBody>
      </p:sp>
      <p:sp>
        <p:nvSpPr>
          <p:cNvPr id="7" name="object 7"/>
          <p:cNvSpPr txBox="1"/>
          <p:nvPr/>
        </p:nvSpPr>
        <p:spPr>
          <a:xfrm>
            <a:off x="3153100" y="4196651"/>
            <a:ext cx="575733" cy="304421"/>
          </a:xfrm>
          <a:prstGeom prst="rect">
            <a:avLst/>
          </a:prstGeom>
        </p:spPr>
        <p:txBody>
          <a:bodyPr vert="horz" wrap="square" lIns="0" tIns="16933" rIns="0" bIns="0" rtlCol="0">
            <a:spAutoFit/>
          </a:bodyPr>
          <a:lstStyle/>
          <a:p>
            <a:pPr marL="16933" defTabSz="1219170">
              <a:spcBef>
                <a:spcPts val="133"/>
              </a:spcBef>
            </a:pPr>
            <a:r>
              <a:rPr sz="1867" b="1" spc="20" dirty="0">
                <a:solidFill>
                  <a:srgbClr val="263137"/>
                </a:solidFill>
                <a:latin typeface="Arial"/>
                <a:cs typeface="Arial"/>
              </a:rPr>
              <a:t>2023</a:t>
            </a:r>
            <a:endParaRPr sz="1867">
              <a:solidFill>
                <a:prstClr val="black"/>
              </a:solidFill>
              <a:latin typeface="Arial"/>
              <a:cs typeface="Arial"/>
            </a:endParaRPr>
          </a:p>
        </p:txBody>
      </p:sp>
      <p:sp>
        <p:nvSpPr>
          <p:cNvPr id="8" name="object 8"/>
          <p:cNvSpPr txBox="1"/>
          <p:nvPr/>
        </p:nvSpPr>
        <p:spPr>
          <a:xfrm>
            <a:off x="4630667" y="4196651"/>
            <a:ext cx="575733" cy="304421"/>
          </a:xfrm>
          <a:prstGeom prst="rect">
            <a:avLst/>
          </a:prstGeom>
        </p:spPr>
        <p:txBody>
          <a:bodyPr vert="horz" wrap="square" lIns="0" tIns="16933" rIns="0" bIns="0" rtlCol="0">
            <a:spAutoFit/>
          </a:bodyPr>
          <a:lstStyle/>
          <a:p>
            <a:pPr marL="16933" defTabSz="1219170">
              <a:spcBef>
                <a:spcPts val="133"/>
              </a:spcBef>
            </a:pPr>
            <a:r>
              <a:rPr sz="1867" b="1" spc="20" dirty="0">
                <a:solidFill>
                  <a:srgbClr val="263137"/>
                </a:solidFill>
                <a:latin typeface="Arial"/>
                <a:cs typeface="Arial"/>
              </a:rPr>
              <a:t>2023</a:t>
            </a:r>
            <a:endParaRPr sz="1867">
              <a:solidFill>
                <a:prstClr val="black"/>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366" y="633112"/>
            <a:ext cx="3309620" cy="632651"/>
          </a:xfrm>
          <a:prstGeom prst="rect">
            <a:avLst/>
          </a:prstGeom>
        </p:spPr>
        <p:txBody>
          <a:bodyPr vert="horz" wrap="square" lIns="0" tIns="16933" rIns="0" bIns="0" rtlCol="0">
            <a:spAutoFit/>
          </a:bodyPr>
          <a:lstStyle/>
          <a:p>
            <a:pPr marL="16933">
              <a:spcBef>
                <a:spcPts val="133"/>
              </a:spcBef>
            </a:pPr>
            <a:r>
              <a:rPr spc="-480" dirty="0"/>
              <a:t>R</a:t>
            </a:r>
            <a:r>
              <a:rPr spc="-380" dirty="0"/>
              <a:t>e</a:t>
            </a:r>
            <a:r>
              <a:rPr spc="-620" dirty="0"/>
              <a:t>X</a:t>
            </a:r>
            <a:r>
              <a:rPr spc="-293" dirty="0"/>
              <a:t>p</a:t>
            </a:r>
            <a:r>
              <a:rPr spc="-400" dirty="0"/>
              <a:t> </a:t>
            </a:r>
            <a:r>
              <a:rPr spc="-233" dirty="0"/>
              <a:t>e</a:t>
            </a:r>
            <a:r>
              <a:rPr spc="-147" dirty="0"/>
              <a:t>t</a:t>
            </a:r>
            <a:r>
              <a:rPr spc="-393" dirty="0"/>
              <a:t> </a:t>
            </a:r>
            <a:r>
              <a:rPr spc="-93" dirty="0"/>
              <a:t>di</a:t>
            </a:r>
            <a:r>
              <a:rPr spc="-152" dirty="0"/>
              <a:t>ﬀ</a:t>
            </a:r>
            <a:r>
              <a:rPr spc="-200" dirty="0"/>
              <a:t>usion</a:t>
            </a:r>
          </a:p>
        </p:txBody>
      </p:sp>
      <p:pic>
        <p:nvPicPr>
          <p:cNvPr id="3" name="object 3"/>
          <p:cNvPicPr/>
          <p:nvPr/>
        </p:nvPicPr>
        <p:blipFill>
          <a:blip r:embed="rId2" cstate="print"/>
          <a:stretch>
            <a:fillRect/>
          </a:stretch>
        </p:blipFill>
        <p:spPr>
          <a:xfrm>
            <a:off x="1215232" y="1569689"/>
            <a:ext cx="4603965" cy="5162808"/>
          </a:xfrm>
          <a:prstGeom prst="rect">
            <a:avLst/>
          </a:prstGeom>
        </p:spPr>
      </p:pic>
      <p:pic>
        <p:nvPicPr>
          <p:cNvPr id="4" name="object 4"/>
          <p:cNvPicPr/>
          <p:nvPr/>
        </p:nvPicPr>
        <p:blipFill>
          <a:blip r:embed="rId3" cstate="print"/>
          <a:stretch>
            <a:fillRect/>
          </a:stretch>
        </p:blipFill>
        <p:spPr>
          <a:xfrm>
            <a:off x="7105542" y="2120901"/>
            <a:ext cx="4006849" cy="1676399"/>
          </a:xfrm>
          <a:prstGeom prst="rect">
            <a:avLst/>
          </a:prstGeom>
        </p:spPr>
      </p:pic>
      <p:pic>
        <p:nvPicPr>
          <p:cNvPr id="5" name="object 5"/>
          <p:cNvPicPr/>
          <p:nvPr/>
        </p:nvPicPr>
        <p:blipFill>
          <a:blip r:embed="rId4" cstate="print"/>
          <a:stretch>
            <a:fillRect/>
          </a:stretch>
        </p:blipFill>
        <p:spPr>
          <a:xfrm>
            <a:off x="7327616" y="4192933"/>
            <a:ext cx="3511899" cy="2182499"/>
          </a:xfrm>
          <a:prstGeom prst="rect">
            <a:avLst/>
          </a:prstGeom>
        </p:spPr>
      </p:pic>
      <p:sp>
        <p:nvSpPr>
          <p:cNvPr id="6" name="object 6"/>
          <p:cNvSpPr txBox="1">
            <a:spLocks noGrp="1"/>
          </p:cNvSpPr>
          <p:nvPr>
            <p:ph type="sldNum" sz="quarter" idx="7"/>
          </p:nvPr>
        </p:nvSpPr>
        <p:spPr>
          <a:xfrm>
            <a:off x="15296727" y="8602500"/>
            <a:ext cx="311572" cy="282129"/>
          </a:xfrm>
          <a:prstGeom prst="rect">
            <a:avLst/>
          </a:prstGeom>
        </p:spPr>
        <p:txBody>
          <a:bodyPr vert="horz" wrap="square" lIns="0" tIns="0" rIns="0" bIns="0" rtlCol="0">
            <a:spAutoFit/>
          </a:bodyPr>
          <a:lstStyle/>
          <a:p>
            <a:pPr marL="50799">
              <a:lnSpc>
                <a:spcPts val="2193"/>
              </a:lnSpc>
            </a:pPr>
            <a:fld id="{81D60167-4931-47E6-BA6A-407CBD079E47}" type="slidenum">
              <a:rPr dirty="0"/>
              <a:pPr marL="50799">
                <a:lnSpc>
                  <a:spcPts val="2193"/>
                </a:lnSpc>
              </a:pPr>
              <a:t>14</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1463218" y="2367171"/>
            <a:ext cx="9265563" cy="2123658"/>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Réussir la transition énergétique et écologique des logements</a:t>
            </a:r>
          </a:p>
          <a:p>
            <a:pPr lvl="0" algn="ctr"/>
            <a:r>
              <a:rPr lang="fr-FR" sz="2800" b="1" dirty="0">
                <a:effectLst/>
                <a:latin typeface="Alwyn" pitchFamily="2" charset="0"/>
                <a:ea typeface="Times New Roman" panose="02020603050405020304" pitchFamily="18" charset="0"/>
              </a:rPr>
              <a:t> </a:t>
            </a:r>
          </a:p>
          <a:p>
            <a:pPr lvl="0"/>
            <a:r>
              <a:rPr lang="fr-FR" sz="2400" b="1" u="sng" dirty="0">
                <a:solidFill>
                  <a:srgbClr val="0070C0"/>
                </a:solidFill>
                <a:latin typeface="Alwyn" pitchFamily="2" charset="0"/>
                <a:ea typeface="Times New Roman" panose="02020603050405020304" pitchFamily="18" charset="0"/>
              </a:rPr>
              <a:t>Florence TALPE</a:t>
            </a:r>
            <a:r>
              <a:rPr lang="fr-FR" sz="2400" b="1" dirty="0">
                <a:solidFill>
                  <a:srgbClr val="0070C0"/>
                </a:solidFill>
                <a:latin typeface="Alwyn" pitchFamily="2" charset="0"/>
                <a:ea typeface="Times New Roman" panose="02020603050405020304" pitchFamily="18" charset="0"/>
              </a:rPr>
              <a:t>, Directrice KEBATI</a:t>
            </a:r>
          </a:p>
          <a:p>
            <a:pPr lvl="1"/>
            <a:endParaRPr lang="fr-FR" sz="1200" dirty="0">
              <a:latin typeface="Times New Roman" panose="02020603050405020304" pitchFamily="18" charset="0"/>
              <a:ea typeface="Times New Roman" panose="02020603050405020304" pitchFamily="18" charset="0"/>
            </a:endParaRPr>
          </a:p>
          <a:p>
            <a:pPr lvl="1"/>
            <a:endParaRPr lang="fr-FR" sz="1200" dirty="0">
              <a:effectLst/>
              <a:latin typeface="Times New Roman" panose="02020603050405020304" pitchFamily="18"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C683FE23-2BDB-7A12-7B61-B2F885ADF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58A2D31F-B6B5-7230-C0FC-5C6367A6BA9B}"/>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65413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3D12B-C121-FC22-0A43-75979940FAE3}"/>
              </a:ext>
            </a:extLst>
          </p:cNvPr>
          <p:cNvSpPr>
            <a:spLocks noGrp="1"/>
          </p:cNvSpPr>
          <p:nvPr>
            <p:ph type="ctrTitle"/>
          </p:nvPr>
        </p:nvSpPr>
        <p:spPr>
          <a:xfrm>
            <a:off x="1524000" y="1852337"/>
            <a:ext cx="9144000" cy="1657626"/>
          </a:xfrm>
        </p:spPr>
        <p:txBody>
          <a:bodyPr>
            <a:normAutofit fontScale="90000"/>
          </a:bodyPr>
          <a:lstStyle/>
          <a:p>
            <a:r>
              <a:rPr lang="fr-FR" b="1" dirty="0">
                <a:solidFill>
                  <a:schemeClr val="accent1"/>
                </a:solidFill>
                <a:latin typeface="Alexandria" pitchFamily="2" charset="-78"/>
                <a:cs typeface="Alexandria" pitchFamily="2" charset="-78"/>
              </a:rPr>
              <a:t>Construire en Martinique</a:t>
            </a:r>
          </a:p>
        </p:txBody>
      </p:sp>
      <p:sp>
        <p:nvSpPr>
          <p:cNvPr id="3" name="Sous-titre 2">
            <a:extLst>
              <a:ext uri="{FF2B5EF4-FFF2-40B4-BE49-F238E27FC236}">
                <a16:creationId xmlns:a16="http://schemas.microsoft.com/office/drawing/2014/main" id="{F79054D1-48A6-836B-7C36-46609FEB4793}"/>
              </a:ext>
            </a:extLst>
          </p:cNvPr>
          <p:cNvSpPr>
            <a:spLocks noGrp="1"/>
          </p:cNvSpPr>
          <p:nvPr>
            <p:ph type="subTitle" idx="1"/>
          </p:nvPr>
        </p:nvSpPr>
        <p:spPr>
          <a:xfrm>
            <a:off x="1524000" y="3602038"/>
            <a:ext cx="9144000" cy="586785"/>
          </a:xfrm>
        </p:spPr>
        <p:txBody>
          <a:bodyPr/>
          <a:lstStyle/>
          <a:p>
            <a:r>
              <a:rPr lang="fr-FR" sz="1800" b="1" i="1" u="none" strike="noStrike" baseline="0" dirty="0">
                <a:solidFill>
                  <a:schemeClr val="accent2"/>
                </a:solidFill>
                <a:latin typeface="Alexandria" pitchFamily="2" charset="-78"/>
                <a:cs typeface="Alexandria" pitchFamily="2" charset="-78"/>
              </a:rPr>
              <a:t>quels produits et quelles règles de l’art adaptées aux territoires ?</a:t>
            </a:r>
            <a:endParaRPr lang="fr-FR" b="1" dirty="0">
              <a:solidFill>
                <a:schemeClr val="accent2"/>
              </a:solidFill>
              <a:latin typeface="Alexandria" pitchFamily="2" charset="-78"/>
              <a:cs typeface="Alexandria" pitchFamily="2" charset="-78"/>
            </a:endParaRPr>
          </a:p>
        </p:txBody>
      </p:sp>
      <mc:AlternateContent xmlns:mc="http://schemas.openxmlformats.org/markup-compatibility/2006" xmlns:p14="http://schemas.microsoft.com/office/powerpoint/2010/main">
        <mc:Choice Requires="p14">
          <p:contentPart p14:bwMode="auto" r:id="rId2">
            <p14:nvContentPartPr>
              <p14:cNvPr id="9" name="Encre 8">
                <a:extLst>
                  <a:ext uri="{FF2B5EF4-FFF2-40B4-BE49-F238E27FC236}">
                    <a16:creationId xmlns:a16="http://schemas.microsoft.com/office/drawing/2014/main" id="{3D7D1017-1E91-9067-136A-5B50FCBD194C}"/>
                  </a:ext>
                </a:extLst>
              </p14:cNvPr>
              <p14:cNvContentPartPr/>
              <p14:nvPr/>
            </p14:nvContentPartPr>
            <p14:xfrm>
              <a:off x="11670372" y="187703"/>
              <a:ext cx="360" cy="360"/>
            </p14:xfrm>
          </p:contentPart>
        </mc:Choice>
        <mc:Fallback xmlns="">
          <p:pic>
            <p:nvPicPr>
              <p:cNvPr id="9" name="Encre 8">
                <a:extLst>
                  <a:ext uri="{FF2B5EF4-FFF2-40B4-BE49-F238E27FC236}">
                    <a16:creationId xmlns:a16="http://schemas.microsoft.com/office/drawing/2014/main" id="{3D7D1017-1E91-9067-136A-5B50FCBD194C}"/>
                  </a:ext>
                </a:extLst>
              </p:cNvPr>
              <p:cNvPicPr/>
              <p:nvPr/>
            </p:nvPicPr>
            <p:blipFill>
              <a:blip r:embed="rId4"/>
              <a:stretch>
                <a:fillRect/>
              </a:stretch>
            </p:blipFill>
            <p:spPr>
              <a:xfrm>
                <a:off x="11652372" y="17006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Encre 9">
                <a:extLst>
                  <a:ext uri="{FF2B5EF4-FFF2-40B4-BE49-F238E27FC236}">
                    <a16:creationId xmlns:a16="http://schemas.microsoft.com/office/drawing/2014/main" id="{05B8B344-5E2C-E469-7DB5-78B629053522}"/>
                  </a:ext>
                </a:extLst>
              </p14:cNvPr>
              <p14:cNvContentPartPr/>
              <p14:nvPr/>
            </p14:nvContentPartPr>
            <p14:xfrm>
              <a:off x="11169252" y="187703"/>
              <a:ext cx="360" cy="360"/>
            </p14:xfrm>
          </p:contentPart>
        </mc:Choice>
        <mc:Fallback xmlns="">
          <p:pic>
            <p:nvPicPr>
              <p:cNvPr id="10" name="Encre 9">
                <a:extLst>
                  <a:ext uri="{FF2B5EF4-FFF2-40B4-BE49-F238E27FC236}">
                    <a16:creationId xmlns:a16="http://schemas.microsoft.com/office/drawing/2014/main" id="{05B8B344-5E2C-E469-7DB5-78B629053522}"/>
                  </a:ext>
                </a:extLst>
              </p:cNvPr>
              <p:cNvPicPr/>
              <p:nvPr/>
            </p:nvPicPr>
            <p:blipFill>
              <a:blip r:embed="rId4"/>
              <a:stretch>
                <a:fillRect/>
              </a:stretch>
            </p:blipFill>
            <p:spPr>
              <a:xfrm>
                <a:off x="11151252" y="170063"/>
                <a:ext cx="36000" cy="36000"/>
              </a:xfrm>
              <a:prstGeom prst="rect">
                <a:avLst/>
              </a:prstGeom>
            </p:spPr>
          </p:pic>
        </mc:Fallback>
      </mc:AlternateContent>
      <p:sp>
        <p:nvSpPr>
          <p:cNvPr id="16" name="Rectangle 15">
            <a:extLst>
              <a:ext uri="{FF2B5EF4-FFF2-40B4-BE49-F238E27FC236}">
                <a16:creationId xmlns:a16="http://schemas.microsoft.com/office/drawing/2014/main" id="{D6AD498D-ED35-319B-E65F-3A565F40F83C}"/>
              </a:ext>
            </a:extLst>
          </p:cNvPr>
          <p:cNvSpPr/>
          <p:nvPr/>
        </p:nvSpPr>
        <p:spPr>
          <a:xfrm>
            <a:off x="11212171" y="0"/>
            <a:ext cx="5000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5B7E75E-978D-F78B-239B-30AFA05DF8F4}"/>
              </a:ext>
            </a:extLst>
          </p:cNvPr>
          <p:cNvSpPr/>
          <p:nvPr/>
        </p:nvSpPr>
        <p:spPr>
          <a:xfrm>
            <a:off x="10727961" y="0"/>
            <a:ext cx="5000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111B400-5415-9C46-AD29-1DFD1E532857}"/>
              </a:ext>
            </a:extLst>
          </p:cNvPr>
          <p:cNvSpPr/>
          <p:nvPr/>
        </p:nvSpPr>
        <p:spPr>
          <a:xfrm>
            <a:off x="11691960" y="0"/>
            <a:ext cx="50004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Graphique, Police, capture d’écran, graphisme&#10;&#10;Description générée automatiquement">
            <a:extLst>
              <a:ext uri="{FF2B5EF4-FFF2-40B4-BE49-F238E27FC236}">
                <a16:creationId xmlns:a16="http://schemas.microsoft.com/office/drawing/2014/main" id="{E06C3ACB-51E3-9CD2-FDBE-CB80D70871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912" y="187703"/>
            <a:ext cx="2479683" cy="485272"/>
          </a:xfrm>
          <a:prstGeom prst="rect">
            <a:avLst/>
          </a:prstGeom>
        </p:spPr>
      </p:pic>
      <p:pic>
        <p:nvPicPr>
          <p:cNvPr id="8" name="Image 7" descr="Une image contenant texte, Police, logo, Visage humain&#10;&#10;Description générée automatiquement">
            <a:extLst>
              <a:ext uri="{FF2B5EF4-FFF2-40B4-BE49-F238E27FC236}">
                <a16:creationId xmlns:a16="http://schemas.microsoft.com/office/drawing/2014/main" id="{84EBF157-16CA-A084-363B-24E4C4C3EB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79" y="6097052"/>
            <a:ext cx="1001486" cy="546745"/>
          </a:xfrm>
          <a:prstGeom prst="rect">
            <a:avLst/>
          </a:prstGeom>
        </p:spPr>
      </p:pic>
      <p:pic>
        <p:nvPicPr>
          <p:cNvPr id="11" name="Image 10" descr="Une image contenant texte, logo, Graphique, graphisme&#10;&#10;Description générée automatiquement">
            <a:extLst>
              <a:ext uri="{FF2B5EF4-FFF2-40B4-BE49-F238E27FC236}">
                <a16:creationId xmlns:a16="http://schemas.microsoft.com/office/drawing/2014/main" id="{838EBB33-B5F5-33CF-C784-9B09D434FA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0026" y="6097052"/>
            <a:ext cx="403550" cy="546745"/>
          </a:xfrm>
          <a:prstGeom prst="rect">
            <a:avLst/>
          </a:prstGeom>
        </p:spPr>
      </p:pic>
      <p:pic>
        <p:nvPicPr>
          <p:cNvPr id="12" name="Image 11" descr="Une image contenant texte, conception, logo, Graphique&#10;&#10;Description générée automatiquement">
            <a:extLst>
              <a:ext uri="{FF2B5EF4-FFF2-40B4-BE49-F238E27FC236}">
                <a16:creationId xmlns:a16="http://schemas.microsoft.com/office/drawing/2014/main" id="{907D16F4-A95F-A4C9-810A-4FE6433D2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9237" y="6094885"/>
            <a:ext cx="548912" cy="548912"/>
          </a:xfrm>
          <a:prstGeom prst="rect">
            <a:avLst/>
          </a:prstGeom>
        </p:spPr>
      </p:pic>
    </p:spTree>
    <p:extLst>
      <p:ext uri="{BB962C8B-B14F-4D97-AF65-F5344CB8AC3E}">
        <p14:creationId xmlns:p14="http://schemas.microsoft.com/office/powerpoint/2010/main" val="260505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0235" y="605362"/>
            <a:ext cx="5710400" cy="562289"/>
          </a:xfrm>
          <a:prstGeom prst="rect">
            <a:avLst/>
          </a:prstGeom>
        </p:spPr>
        <p:txBody>
          <a:bodyPr vert="horz" wrap="square" lIns="0" tIns="10941" rIns="0" bIns="0" rtlCol="0" anchor="ctr">
            <a:spAutoFit/>
          </a:bodyPr>
          <a:lstStyle/>
          <a:p>
            <a:pPr marL="11516">
              <a:lnSpc>
                <a:spcPct val="100000"/>
              </a:lnSpc>
              <a:spcBef>
                <a:spcPts val="86"/>
              </a:spcBef>
            </a:pPr>
            <a:r>
              <a:rPr lang="fr-FR" sz="3582" spc="-32" dirty="0">
                <a:solidFill>
                  <a:srgbClr val="002E3A"/>
                </a:solidFill>
                <a:latin typeface="Calibri"/>
                <a:cs typeface="Calibri"/>
              </a:rPr>
              <a:t>C</a:t>
            </a:r>
            <a:r>
              <a:rPr sz="3582" spc="-63" dirty="0" err="1">
                <a:solidFill>
                  <a:srgbClr val="002E3A"/>
                </a:solidFill>
                <a:latin typeface="Calibri"/>
                <a:cs typeface="Calibri"/>
              </a:rPr>
              <a:t>onfort</a:t>
            </a:r>
            <a:r>
              <a:rPr sz="3582" spc="-127" dirty="0">
                <a:solidFill>
                  <a:srgbClr val="002E3A"/>
                </a:solidFill>
                <a:latin typeface="Calibri"/>
                <a:cs typeface="Calibri"/>
              </a:rPr>
              <a:t> </a:t>
            </a:r>
            <a:r>
              <a:rPr sz="3582" spc="-50" dirty="0" err="1">
                <a:solidFill>
                  <a:srgbClr val="002E3A"/>
                </a:solidFill>
                <a:latin typeface="Calibri"/>
                <a:cs typeface="Calibri"/>
              </a:rPr>
              <a:t>thermique</a:t>
            </a:r>
            <a:r>
              <a:rPr lang="fr-FR" sz="3582" spc="-50" dirty="0">
                <a:solidFill>
                  <a:srgbClr val="002E3A"/>
                </a:solidFill>
                <a:latin typeface="Calibri"/>
                <a:cs typeface="Calibri"/>
              </a:rPr>
              <a:t> </a:t>
            </a:r>
            <a:r>
              <a:rPr lang="fr-FR" sz="2000" spc="-50" dirty="0">
                <a:solidFill>
                  <a:srgbClr val="002E3A"/>
                </a:solidFill>
                <a:latin typeface="Calibri"/>
                <a:cs typeface="Calibri"/>
              </a:rPr>
              <a:t>( &amp; santé)</a:t>
            </a:r>
            <a:endParaRPr sz="3582" dirty="0">
              <a:latin typeface="Calibri"/>
              <a:cs typeface="Calibri"/>
            </a:endParaRPr>
          </a:p>
        </p:txBody>
      </p:sp>
      <p:sp>
        <p:nvSpPr>
          <p:cNvPr id="9" name="object 9"/>
          <p:cNvSpPr/>
          <p:nvPr/>
        </p:nvSpPr>
        <p:spPr>
          <a:xfrm>
            <a:off x="891890" y="2028617"/>
            <a:ext cx="4672423" cy="3443855"/>
          </a:xfrm>
          <a:prstGeom prst="rect">
            <a:avLst/>
          </a:prstGeom>
          <a:blipFill>
            <a:blip r:embed="rId2" cstate="print"/>
            <a:stretch>
              <a:fillRect/>
            </a:stretch>
          </a:blipFill>
        </p:spPr>
        <p:txBody>
          <a:bodyPr wrap="square" lIns="0" tIns="0" rIns="0" bIns="0" rtlCol="0"/>
          <a:lstStyle/>
          <a:p>
            <a:endParaRPr sz="1632"/>
          </a:p>
        </p:txBody>
      </p:sp>
      <p:sp>
        <p:nvSpPr>
          <p:cNvPr id="11" name="object 11"/>
          <p:cNvSpPr txBox="1"/>
          <p:nvPr/>
        </p:nvSpPr>
        <p:spPr>
          <a:xfrm>
            <a:off x="940235" y="5991660"/>
            <a:ext cx="7205389" cy="158725"/>
          </a:xfrm>
          <a:prstGeom prst="rect">
            <a:avLst/>
          </a:prstGeom>
        </p:spPr>
        <p:txBody>
          <a:bodyPr vert="horz" wrap="square" lIns="0" tIns="12092" rIns="0" bIns="0" rtlCol="0">
            <a:spAutoFit/>
          </a:bodyPr>
          <a:lstStyle/>
          <a:p>
            <a:pPr marL="11516">
              <a:spcBef>
                <a:spcPts val="95"/>
              </a:spcBef>
            </a:pPr>
            <a:r>
              <a:rPr lang="fr-FR" sz="952" i="1" spc="-9" dirty="0">
                <a:solidFill>
                  <a:schemeClr val="accent2"/>
                </a:solidFill>
                <a:latin typeface="Calibri"/>
                <a:cs typeface="Calibri"/>
              </a:rPr>
              <a:t>Accès aux conclusions sur : https://www.pergola-outremer.fr/ressource/guide-de-levaluation-du-confort-thermique-en-milieu-tropical-humide/</a:t>
            </a:r>
            <a:endParaRPr sz="952" dirty="0">
              <a:solidFill>
                <a:schemeClr val="accent2"/>
              </a:solidFill>
              <a:latin typeface="Calibri"/>
              <a:cs typeface="Calibri"/>
            </a:endParaRPr>
          </a:p>
        </p:txBody>
      </p:sp>
      <p:sp>
        <p:nvSpPr>
          <p:cNvPr id="12" name="object 12"/>
          <p:cNvSpPr txBox="1"/>
          <p:nvPr/>
        </p:nvSpPr>
        <p:spPr>
          <a:xfrm>
            <a:off x="3672983" y="2502943"/>
            <a:ext cx="378889" cy="266858"/>
          </a:xfrm>
          <a:prstGeom prst="rect">
            <a:avLst/>
          </a:prstGeom>
        </p:spPr>
        <p:txBody>
          <a:bodyPr vert="horz" wrap="square" lIns="0" tIns="15547" rIns="0" bIns="0" rtlCol="0">
            <a:spAutoFit/>
          </a:bodyPr>
          <a:lstStyle/>
          <a:p>
            <a:pPr marL="11516">
              <a:spcBef>
                <a:spcPts val="122"/>
              </a:spcBef>
            </a:pPr>
            <a:r>
              <a:rPr sz="1632" b="1" spc="9" dirty="0">
                <a:solidFill>
                  <a:srgbClr val="002E3A"/>
                </a:solidFill>
                <a:latin typeface="Calibri"/>
                <a:cs typeface="Calibri"/>
              </a:rPr>
              <a:t>R</a:t>
            </a:r>
            <a:r>
              <a:rPr sz="1179" spc="5" dirty="0">
                <a:solidFill>
                  <a:srgbClr val="002E3A"/>
                </a:solidFill>
                <a:latin typeface="Calibri"/>
                <a:cs typeface="Calibri"/>
              </a:rPr>
              <a:t>&amp;</a:t>
            </a:r>
            <a:r>
              <a:rPr sz="1632" b="1" spc="18" dirty="0">
                <a:solidFill>
                  <a:srgbClr val="002E3A"/>
                </a:solidFill>
                <a:latin typeface="Calibri"/>
                <a:cs typeface="Calibri"/>
              </a:rPr>
              <a:t>D</a:t>
            </a:r>
            <a:endParaRPr sz="1632" dirty="0">
              <a:latin typeface="Calibri"/>
              <a:cs typeface="Calibri"/>
            </a:endParaRPr>
          </a:p>
        </p:txBody>
      </p:sp>
      <p:sp>
        <p:nvSpPr>
          <p:cNvPr id="13" name="object 8">
            <a:extLst>
              <a:ext uri="{FF2B5EF4-FFF2-40B4-BE49-F238E27FC236}">
                <a16:creationId xmlns:a16="http://schemas.microsoft.com/office/drawing/2014/main" id="{AB2B0F6E-ADB3-8D36-F613-6E2CBCC74409}"/>
              </a:ext>
            </a:extLst>
          </p:cNvPr>
          <p:cNvSpPr txBox="1"/>
          <p:nvPr/>
        </p:nvSpPr>
        <p:spPr>
          <a:xfrm>
            <a:off x="5933181" y="5005995"/>
            <a:ext cx="3419729" cy="368970"/>
          </a:xfrm>
          <a:prstGeom prst="rect">
            <a:avLst/>
          </a:prstGeom>
        </p:spPr>
        <p:txBody>
          <a:bodyPr vert="horz" wrap="square" lIns="0" tIns="11516" rIns="0" bIns="0" rtlCol="0">
            <a:spAutoFit/>
          </a:bodyPr>
          <a:lstStyle/>
          <a:p>
            <a:pPr marL="11516" marR="4607">
              <a:lnSpc>
                <a:spcPct val="110000"/>
              </a:lnSpc>
              <a:spcBef>
                <a:spcPts val="91"/>
              </a:spcBef>
            </a:pPr>
            <a:r>
              <a:rPr sz="2222" b="1" spc="5" dirty="0">
                <a:solidFill>
                  <a:srgbClr val="002F3B"/>
                </a:solidFill>
                <a:latin typeface="Calibri"/>
                <a:cs typeface="Calibri"/>
              </a:rPr>
              <a:t>En</a:t>
            </a:r>
            <a:r>
              <a:rPr sz="2222" b="1" spc="-63" dirty="0">
                <a:solidFill>
                  <a:srgbClr val="002F3B"/>
                </a:solidFill>
                <a:latin typeface="Calibri"/>
                <a:cs typeface="Calibri"/>
              </a:rPr>
              <a:t> </a:t>
            </a:r>
            <a:r>
              <a:rPr sz="2222" b="1" spc="-9" dirty="0">
                <a:solidFill>
                  <a:srgbClr val="002F3B"/>
                </a:solidFill>
                <a:latin typeface="Calibri"/>
                <a:cs typeface="Calibri"/>
              </a:rPr>
              <a:t>confort  </a:t>
            </a:r>
            <a:r>
              <a:rPr sz="2222" b="1" spc="-18" dirty="0">
                <a:solidFill>
                  <a:srgbClr val="002F3B"/>
                </a:solidFill>
                <a:latin typeface="Calibri"/>
                <a:cs typeface="Calibri"/>
              </a:rPr>
              <a:t>jusqu’à  </a:t>
            </a:r>
            <a:r>
              <a:rPr sz="2222" b="1" dirty="0">
                <a:solidFill>
                  <a:srgbClr val="002F3B"/>
                </a:solidFill>
                <a:latin typeface="Calibri"/>
                <a:cs typeface="Calibri"/>
              </a:rPr>
              <a:t>28°C</a:t>
            </a:r>
            <a:endParaRPr sz="2222" dirty="0">
              <a:latin typeface="Calibri"/>
              <a:cs typeface="Calibri"/>
            </a:endParaRPr>
          </a:p>
        </p:txBody>
      </p:sp>
      <p:sp>
        <p:nvSpPr>
          <p:cNvPr id="14" name="object 9">
            <a:extLst>
              <a:ext uri="{FF2B5EF4-FFF2-40B4-BE49-F238E27FC236}">
                <a16:creationId xmlns:a16="http://schemas.microsoft.com/office/drawing/2014/main" id="{D76DBCD4-6C5E-E5A0-2615-26F9E85391DF}"/>
              </a:ext>
            </a:extLst>
          </p:cNvPr>
          <p:cNvSpPr/>
          <p:nvPr/>
        </p:nvSpPr>
        <p:spPr>
          <a:xfrm>
            <a:off x="5933181" y="2028617"/>
            <a:ext cx="3477809" cy="2822058"/>
          </a:xfrm>
          <a:prstGeom prst="rect">
            <a:avLst/>
          </a:prstGeom>
          <a:blipFill>
            <a:blip r:embed="rId3" cstate="print"/>
            <a:stretch>
              <a:fillRect/>
            </a:stretch>
          </a:blipFill>
        </p:spPr>
        <p:txBody>
          <a:bodyPr wrap="square" lIns="0" tIns="0" rIns="0" bIns="0" rtlCol="0"/>
          <a:lstStyle/>
          <a:p>
            <a:endParaRPr sz="1632"/>
          </a:p>
        </p:txBody>
      </p:sp>
      <p:sp>
        <p:nvSpPr>
          <p:cNvPr id="8" name="object 8"/>
          <p:cNvSpPr/>
          <p:nvPr/>
        </p:nvSpPr>
        <p:spPr>
          <a:xfrm>
            <a:off x="969242" y="3750542"/>
            <a:ext cx="1235131" cy="1677771"/>
          </a:xfrm>
          <a:prstGeom prst="rect">
            <a:avLst/>
          </a:prstGeom>
          <a:blipFill>
            <a:blip r:embed="rId4" cstate="print"/>
            <a:stretch>
              <a:fillRect/>
            </a:stretch>
          </a:blipFill>
        </p:spPr>
        <p:txBody>
          <a:bodyPr wrap="square" lIns="0" tIns="0" rIns="0" bIns="0" rtlCol="0"/>
          <a:lstStyle/>
          <a:p>
            <a:endParaRPr sz="1632"/>
          </a:p>
        </p:txBody>
      </p:sp>
      <p:sp>
        <p:nvSpPr>
          <p:cNvPr id="15" name="Rectangle 14">
            <a:extLst>
              <a:ext uri="{FF2B5EF4-FFF2-40B4-BE49-F238E27FC236}">
                <a16:creationId xmlns:a16="http://schemas.microsoft.com/office/drawing/2014/main" id="{268B6F8F-CD54-CB2D-CED7-0441D2D152A2}"/>
              </a:ext>
            </a:extLst>
          </p:cNvPr>
          <p:cNvSpPr/>
          <p:nvPr/>
        </p:nvSpPr>
        <p:spPr>
          <a:xfrm>
            <a:off x="11212171" y="0"/>
            <a:ext cx="5000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9584725-8D45-F232-4D6A-D2259D08B686}"/>
              </a:ext>
            </a:extLst>
          </p:cNvPr>
          <p:cNvSpPr/>
          <p:nvPr/>
        </p:nvSpPr>
        <p:spPr>
          <a:xfrm>
            <a:off x="10727961" y="0"/>
            <a:ext cx="5000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2BD91D3-21D2-3877-9A71-2D37B34089D0}"/>
              </a:ext>
            </a:extLst>
          </p:cNvPr>
          <p:cNvSpPr/>
          <p:nvPr/>
        </p:nvSpPr>
        <p:spPr>
          <a:xfrm>
            <a:off x="11691960" y="0"/>
            <a:ext cx="50004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Une image contenant Graphique, Police, capture d’écran, graphisme&#10;&#10;Description générée automatiquement">
            <a:extLst>
              <a:ext uri="{FF2B5EF4-FFF2-40B4-BE49-F238E27FC236}">
                <a16:creationId xmlns:a16="http://schemas.microsoft.com/office/drawing/2014/main" id="{D65DBD27-36E9-4F1B-2D5E-E9146A931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912" y="187703"/>
            <a:ext cx="2479683" cy="485272"/>
          </a:xfrm>
          <a:prstGeom prst="rect">
            <a:avLst/>
          </a:prstGeom>
        </p:spPr>
      </p:pic>
      <p:sp>
        <p:nvSpPr>
          <p:cNvPr id="2" name="object 3">
            <a:extLst>
              <a:ext uri="{FF2B5EF4-FFF2-40B4-BE49-F238E27FC236}">
                <a16:creationId xmlns:a16="http://schemas.microsoft.com/office/drawing/2014/main" id="{23DBE015-37FF-AAEE-A20F-87219600B2E5}"/>
              </a:ext>
            </a:extLst>
          </p:cNvPr>
          <p:cNvSpPr txBox="1">
            <a:spLocks/>
          </p:cNvSpPr>
          <p:nvPr/>
        </p:nvSpPr>
        <p:spPr>
          <a:xfrm>
            <a:off x="963998" y="5682794"/>
            <a:ext cx="7332119" cy="257269"/>
          </a:xfrm>
          <a:prstGeom prst="rect">
            <a:avLst/>
          </a:prstGeom>
        </p:spPr>
        <p:txBody>
          <a:bodyPr vert="horz" wrap="square" lIns="0" tIns="1094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6">
              <a:lnSpc>
                <a:spcPct val="100000"/>
              </a:lnSpc>
              <a:spcBef>
                <a:spcPts val="86"/>
              </a:spcBef>
            </a:pPr>
            <a:r>
              <a:rPr lang="fr-FR" sz="1600" spc="-32" dirty="0">
                <a:solidFill>
                  <a:srgbClr val="002E3A"/>
                </a:solidFill>
                <a:latin typeface="Calibri"/>
                <a:cs typeface="Calibri"/>
              </a:rPr>
              <a:t>Projet COCO : Bureaux d’études </a:t>
            </a:r>
            <a:r>
              <a:rPr lang="fr-FR" sz="1600" spc="-32" dirty="0" err="1">
                <a:solidFill>
                  <a:srgbClr val="002E3A"/>
                </a:solidFill>
                <a:latin typeface="Calibri"/>
                <a:cs typeface="Calibri"/>
              </a:rPr>
              <a:t>Imageen</a:t>
            </a:r>
            <a:r>
              <a:rPr lang="fr-FR" sz="1600" spc="-32" dirty="0">
                <a:solidFill>
                  <a:srgbClr val="002E3A"/>
                </a:solidFill>
                <a:latin typeface="Calibri"/>
                <a:cs typeface="Calibri"/>
              </a:rPr>
              <a:t> &amp; Watt-smart – Association </a:t>
            </a:r>
            <a:r>
              <a:rPr lang="fr-FR" sz="1600" spc="-32" dirty="0" err="1">
                <a:solidFill>
                  <a:srgbClr val="002E3A"/>
                </a:solidFill>
                <a:latin typeface="Calibri"/>
                <a:cs typeface="Calibri"/>
              </a:rPr>
              <a:t>KeBATI</a:t>
            </a:r>
            <a:endParaRPr lang="fr-FR" sz="1600" dirty="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687" y="587447"/>
            <a:ext cx="9535557" cy="689319"/>
          </a:xfrm>
          <a:prstGeom prst="rect">
            <a:avLst/>
          </a:prstGeom>
        </p:spPr>
        <p:txBody>
          <a:bodyPr vert="horz" wrap="square" lIns="0" tIns="12092" rIns="0" bIns="0" rtlCol="0" anchor="ctr">
            <a:spAutoFit/>
          </a:bodyPr>
          <a:lstStyle/>
          <a:p>
            <a:pPr marL="13820">
              <a:lnSpc>
                <a:spcPct val="100000"/>
              </a:lnSpc>
              <a:spcBef>
                <a:spcPts val="95"/>
              </a:spcBef>
            </a:pPr>
            <a:r>
              <a:rPr lang="fr-FR" spc="-100" dirty="0"/>
              <a:t>C</a:t>
            </a:r>
            <a:r>
              <a:rPr spc="-100" dirty="0" err="1"/>
              <a:t>onstruire</a:t>
            </a:r>
            <a:r>
              <a:rPr spc="-100" dirty="0"/>
              <a:t> </a:t>
            </a:r>
            <a:r>
              <a:rPr spc="-73" dirty="0"/>
              <a:t>en</a:t>
            </a:r>
            <a:r>
              <a:rPr spc="-118" dirty="0"/>
              <a:t> </a:t>
            </a:r>
            <a:r>
              <a:rPr spc="-122" dirty="0"/>
              <a:t>Martinique</a:t>
            </a:r>
          </a:p>
        </p:txBody>
      </p:sp>
      <p:sp>
        <p:nvSpPr>
          <p:cNvPr id="8" name="object 8"/>
          <p:cNvSpPr/>
          <p:nvPr/>
        </p:nvSpPr>
        <p:spPr>
          <a:xfrm>
            <a:off x="5208318" y="1506140"/>
            <a:ext cx="1755094" cy="1721928"/>
          </a:xfrm>
          <a:prstGeom prst="rect">
            <a:avLst/>
          </a:prstGeom>
          <a:blipFill>
            <a:blip r:embed="rId2" cstate="print"/>
            <a:stretch>
              <a:fillRect/>
            </a:stretch>
          </a:blipFill>
        </p:spPr>
        <p:txBody>
          <a:bodyPr wrap="square" lIns="0" tIns="0" rIns="0" bIns="0" rtlCol="0"/>
          <a:lstStyle/>
          <a:p>
            <a:endParaRPr sz="1632"/>
          </a:p>
        </p:txBody>
      </p:sp>
      <p:sp>
        <p:nvSpPr>
          <p:cNvPr id="9" name="object 9"/>
          <p:cNvSpPr txBox="1"/>
          <p:nvPr/>
        </p:nvSpPr>
        <p:spPr>
          <a:xfrm>
            <a:off x="4753179" y="3629932"/>
            <a:ext cx="2821511" cy="354745"/>
          </a:xfrm>
          <a:prstGeom prst="rect">
            <a:avLst/>
          </a:prstGeom>
        </p:spPr>
        <p:txBody>
          <a:bodyPr vert="horz" wrap="square" lIns="0" tIns="12668" rIns="0" bIns="0" rtlCol="0">
            <a:spAutoFit/>
          </a:bodyPr>
          <a:lstStyle/>
          <a:p>
            <a:pPr marL="11516">
              <a:spcBef>
                <a:spcPts val="100"/>
              </a:spcBef>
            </a:pPr>
            <a:r>
              <a:rPr sz="2222" b="1" dirty="0">
                <a:solidFill>
                  <a:srgbClr val="002F3B"/>
                </a:solidFill>
                <a:latin typeface="Calibri"/>
                <a:cs typeface="Calibri"/>
              </a:rPr>
              <a:t>Garder </a:t>
            </a:r>
            <a:r>
              <a:rPr sz="2222" b="1" spc="-9" dirty="0">
                <a:solidFill>
                  <a:srgbClr val="002F3B"/>
                </a:solidFill>
                <a:latin typeface="Calibri"/>
                <a:cs typeface="Calibri"/>
              </a:rPr>
              <a:t>notre confort</a:t>
            </a:r>
            <a:r>
              <a:rPr sz="2222" b="1" spc="-54" dirty="0">
                <a:solidFill>
                  <a:srgbClr val="002F3B"/>
                </a:solidFill>
                <a:latin typeface="Calibri"/>
                <a:cs typeface="Calibri"/>
              </a:rPr>
              <a:t> </a:t>
            </a:r>
            <a:r>
              <a:rPr sz="2222" b="1" spc="9" dirty="0">
                <a:solidFill>
                  <a:srgbClr val="002F3B"/>
                </a:solidFill>
                <a:latin typeface="Calibri"/>
                <a:cs typeface="Calibri"/>
              </a:rPr>
              <a:t>en</a:t>
            </a:r>
            <a:endParaRPr sz="2222" dirty="0">
              <a:latin typeface="Calibri"/>
              <a:cs typeface="Calibri"/>
            </a:endParaRPr>
          </a:p>
        </p:txBody>
      </p:sp>
      <p:sp>
        <p:nvSpPr>
          <p:cNvPr id="10" name="object 10"/>
          <p:cNvSpPr txBox="1"/>
          <p:nvPr/>
        </p:nvSpPr>
        <p:spPr>
          <a:xfrm>
            <a:off x="3336661" y="4003152"/>
            <a:ext cx="5655115" cy="354745"/>
          </a:xfrm>
          <a:prstGeom prst="rect">
            <a:avLst/>
          </a:prstGeom>
        </p:spPr>
        <p:txBody>
          <a:bodyPr vert="horz" wrap="square" lIns="0" tIns="12668" rIns="0" bIns="0" rtlCol="0">
            <a:spAutoFit/>
          </a:bodyPr>
          <a:lstStyle/>
          <a:p>
            <a:pPr marL="11516">
              <a:spcBef>
                <a:spcPts val="100"/>
              </a:spcBef>
            </a:pPr>
            <a:r>
              <a:rPr sz="2222" b="1" spc="-5" dirty="0">
                <a:solidFill>
                  <a:srgbClr val="002F3B"/>
                </a:solidFill>
                <a:latin typeface="Calibri"/>
                <a:cs typeface="Calibri"/>
              </a:rPr>
              <a:t>réduisant </a:t>
            </a:r>
            <a:r>
              <a:rPr sz="2222" b="1" spc="-18" dirty="0">
                <a:solidFill>
                  <a:srgbClr val="002F3B"/>
                </a:solidFill>
                <a:latin typeface="Calibri"/>
                <a:cs typeface="Calibri"/>
              </a:rPr>
              <a:t>l’empreinte </a:t>
            </a:r>
            <a:r>
              <a:rPr sz="2222" b="1" dirty="0">
                <a:solidFill>
                  <a:srgbClr val="002F3B"/>
                </a:solidFill>
                <a:latin typeface="Calibri"/>
                <a:cs typeface="Calibri"/>
              </a:rPr>
              <a:t>carbone </a:t>
            </a:r>
            <a:r>
              <a:rPr sz="2222" b="1" spc="5" dirty="0">
                <a:solidFill>
                  <a:srgbClr val="002F3B"/>
                </a:solidFill>
                <a:latin typeface="Calibri"/>
                <a:cs typeface="Calibri"/>
              </a:rPr>
              <a:t>de </a:t>
            </a:r>
            <a:r>
              <a:rPr sz="2222" b="1" spc="-5" dirty="0">
                <a:solidFill>
                  <a:srgbClr val="002F3B"/>
                </a:solidFill>
                <a:latin typeface="Calibri"/>
                <a:cs typeface="Calibri"/>
              </a:rPr>
              <a:t>nos</a:t>
            </a:r>
            <a:r>
              <a:rPr sz="2222" b="1" spc="-73" dirty="0">
                <a:solidFill>
                  <a:srgbClr val="002F3B"/>
                </a:solidFill>
                <a:latin typeface="Calibri"/>
                <a:cs typeface="Calibri"/>
              </a:rPr>
              <a:t> </a:t>
            </a:r>
            <a:r>
              <a:rPr sz="2222" b="1" spc="-5" dirty="0">
                <a:solidFill>
                  <a:srgbClr val="002F3B"/>
                </a:solidFill>
                <a:latin typeface="Calibri"/>
                <a:cs typeface="Calibri"/>
              </a:rPr>
              <a:t>bâtiments</a:t>
            </a:r>
            <a:endParaRPr sz="2222" dirty="0">
              <a:latin typeface="Calibri"/>
              <a:cs typeface="Calibri"/>
            </a:endParaRPr>
          </a:p>
        </p:txBody>
      </p:sp>
      <p:sp>
        <p:nvSpPr>
          <p:cNvPr id="11" name="object 11"/>
          <p:cNvSpPr txBox="1"/>
          <p:nvPr/>
        </p:nvSpPr>
        <p:spPr>
          <a:xfrm>
            <a:off x="4200404" y="4716060"/>
            <a:ext cx="3927083" cy="1147573"/>
          </a:xfrm>
          <a:prstGeom prst="rect">
            <a:avLst/>
          </a:prstGeom>
        </p:spPr>
        <p:txBody>
          <a:bodyPr vert="horz" wrap="square" lIns="0" tIns="44338" rIns="0" bIns="0" rtlCol="0">
            <a:spAutoFit/>
          </a:bodyPr>
          <a:lstStyle/>
          <a:p>
            <a:pPr algn="ctr">
              <a:spcBef>
                <a:spcPts val="349"/>
              </a:spcBef>
            </a:pPr>
            <a:r>
              <a:rPr sz="2222" b="1" dirty="0">
                <a:solidFill>
                  <a:srgbClr val="002F3B"/>
                </a:solidFill>
                <a:latin typeface="Calibri"/>
                <a:cs typeface="Calibri"/>
              </a:rPr>
              <a:t>Des </a:t>
            </a:r>
            <a:r>
              <a:rPr sz="2222" b="1" spc="-5" dirty="0">
                <a:solidFill>
                  <a:srgbClr val="002F3B"/>
                </a:solidFill>
                <a:latin typeface="Calibri"/>
                <a:cs typeface="Calibri"/>
              </a:rPr>
              <a:t>matériaux </a:t>
            </a:r>
            <a:r>
              <a:rPr sz="2222" b="1" dirty="0">
                <a:solidFill>
                  <a:srgbClr val="002F3B"/>
                </a:solidFill>
                <a:latin typeface="Calibri"/>
                <a:cs typeface="Calibri"/>
              </a:rPr>
              <a:t>moins</a:t>
            </a:r>
            <a:r>
              <a:rPr sz="2222" b="1" spc="-14" dirty="0">
                <a:solidFill>
                  <a:srgbClr val="002F3B"/>
                </a:solidFill>
                <a:latin typeface="Calibri"/>
                <a:cs typeface="Calibri"/>
              </a:rPr>
              <a:t> </a:t>
            </a:r>
            <a:r>
              <a:rPr sz="2222" b="1" spc="-5" dirty="0">
                <a:solidFill>
                  <a:srgbClr val="002F3B"/>
                </a:solidFill>
                <a:latin typeface="Calibri"/>
                <a:cs typeface="Calibri"/>
              </a:rPr>
              <a:t>carbonés</a:t>
            </a:r>
            <a:endParaRPr sz="2222">
              <a:latin typeface="Calibri"/>
              <a:cs typeface="Calibri"/>
            </a:endParaRPr>
          </a:p>
          <a:p>
            <a:pPr algn="ctr">
              <a:spcBef>
                <a:spcPts val="263"/>
              </a:spcBef>
            </a:pPr>
            <a:r>
              <a:rPr sz="2222" b="1" spc="5" dirty="0">
                <a:solidFill>
                  <a:srgbClr val="002F3B"/>
                </a:solidFill>
                <a:latin typeface="Calibri"/>
                <a:cs typeface="Calibri"/>
              </a:rPr>
              <a:t>+</a:t>
            </a:r>
            <a:endParaRPr sz="2222">
              <a:latin typeface="Calibri"/>
              <a:cs typeface="Calibri"/>
            </a:endParaRPr>
          </a:p>
          <a:p>
            <a:pPr algn="ctr">
              <a:spcBef>
                <a:spcPts val="258"/>
              </a:spcBef>
            </a:pPr>
            <a:r>
              <a:rPr sz="2222" b="1" dirty="0">
                <a:solidFill>
                  <a:srgbClr val="002F3B"/>
                </a:solidFill>
                <a:latin typeface="Calibri"/>
                <a:cs typeface="Calibri"/>
              </a:rPr>
              <a:t>Des </a:t>
            </a:r>
            <a:r>
              <a:rPr sz="2222" b="1" spc="-5" dirty="0">
                <a:solidFill>
                  <a:srgbClr val="002F3B"/>
                </a:solidFill>
                <a:latin typeface="Calibri"/>
                <a:cs typeface="Calibri"/>
              </a:rPr>
              <a:t>bâtiments </a:t>
            </a:r>
            <a:r>
              <a:rPr sz="2222" b="1" dirty="0">
                <a:solidFill>
                  <a:srgbClr val="002F3B"/>
                </a:solidFill>
                <a:latin typeface="Calibri"/>
                <a:cs typeface="Calibri"/>
              </a:rPr>
              <a:t>moins</a:t>
            </a:r>
            <a:r>
              <a:rPr sz="2222" b="1" spc="-36" dirty="0">
                <a:solidFill>
                  <a:srgbClr val="002F3B"/>
                </a:solidFill>
                <a:latin typeface="Calibri"/>
                <a:cs typeface="Calibri"/>
              </a:rPr>
              <a:t> </a:t>
            </a:r>
            <a:r>
              <a:rPr sz="2222" b="1" spc="-9" dirty="0">
                <a:solidFill>
                  <a:srgbClr val="002F3B"/>
                </a:solidFill>
                <a:latin typeface="Calibri"/>
                <a:cs typeface="Calibri"/>
              </a:rPr>
              <a:t>énergivores</a:t>
            </a:r>
            <a:endParaRPr sz="2222">
              <a:latin typeface="Calibri"/>
              <a:cs typeface="Calibri"/>
            </a:endParaRPr>
          </a:p>
        </p:txBody>
      </p:sp>
      <p:sp>
        <p:nvSpPr>
          <p:cNvPr id="13" name="object 13"/>
          <p:cNvSpPr/>
          <p:nvPr/>
        </p:nvSpPr>
        <p:spPr>
          <a:xfrm>
            <a:off x="6085865" y="4454073"/>
            <a:ext cx="186565" cy="319579"/>
          </a:xfrm>
          <a:custGeom>
            <a:avLst/>
            <a:gdLst/>
            <a:ahLst/>
            <a:cxnLst/>
            <a:rect l="l" t="t" r="r" b="b"/>
            <a:pathLst>
              <a:path w="205739" h="352425">
                <a:moveTo>
                  <a:pt x="153924" y="248412"/>
                </a:moveTo>
                <a:lnTo>
                  <a:pt x="50292" y="248412"/>
                </a:lnTo>
                <a:lnTo>
                  <a:pt x="50292" y="0"/>
                </a:lnTo>
                <a:lnTo>
                  <a:pt x="153924" y="0"/>
                </a:lnTo>
                <a:lnTo>
                  <a:pt x="153924" y="248412"/>
                </a:lnTo>
                <a:close/>
              </a:path>
              <a:path w="205739" h="352425">
                <a:moveTo>
                  <a:pt x="102108" y="352044"/>
                </a:moveTo>
                <a:lnTo>
                  <a:pt x="0" y="248412"/>
                </a:lnTo>
                <a:lnTo>
                  <a:pt x="205740" y="248412"/>
                </a:lnTo>
                <a:lnTo>
                  <a:pt x="102108" y="352044"/>
                </a:lnTo>
                <a:close/>
              </a:path>
            </a:pathLst>
          </a:custGeom>
          <a:solidFill>
            <a:srgbClr val="002F3B"/>
          </a:solidFill>
        </p:spPr>
        <p:txBody>
          <a:bodyPr wrap="square" lIns="0" tIns="0" rIns="0" bIns="0" rtlCol="0"/>
          <a:lstStyle/>
          <a:p>
            <a:endParaRPr sz="1632"/>
          </a:p>
        </p:txBody>
      </p:sp>
      <p:sp>
        <p:nvSpPr>
          <p:cNvPr id="14" name="object 14"/>
          <p:cNvSpPr/>
          <p:nvPr/>
        </p:nvSpPr>
        <p:spPr>
          <a:xfrm>
            <a:off x="6085865" y="4454073"/>
            <a:ext cx="186565" cy="319579"/>
          </a:xfrm>
          <a:custGeom>
            <a:avLst/>
            <a:gdLst/>
            <a:ahLst/>
            <a:cxnLst/>
            <a:rect l="l" t="t" r="r" b="b"/>
            <a:pathLst>
              <a:path w="205739" h="352425">
                <a:moveTo>
                  <a:pt x="0" y="248412"/>
                </a:moveTo>
                <a:lnTo>
                  <a:pt x="50292" y="248412"/>
                </a:lnTo>
                <a:lnTo>
                  <a:pt x="50292" y="0"/>
                </a:lnTo>
                <a:lnTo>
                  <a:pt x="153924" y="0"/>
                </a:lnTo>
                <a:lnTo>
                  <a:pt x="153924" y="248412"/>
                </a:lnTo>
                <a:lnTo>
                  <a:pt x="205740" y="248412"/>
                </a:lnTo>
                <a:lnTo>
                  <a:pt x="102108" y="352044"/>
                </a:lnTo>
                <a:lnTo>
                  <a:pt x="0" y="248412"/>
                </a:lnTo>
                <a:close/>
              </a:path>
            </a:pathLst>
          </a:custGeom>
          <a:ln w="10668">
            <a:solidFill>
              <a:srgbClr val="000E13"/>
            </a:solidFill>
          </a:ln>
        </p:spPr>
        <p:txBody>
          <a:bodyPr wrap="square" lIns="0" tIns="0" rIns="0" bIns="0" rtlCol="0"/>
          <a:lstStyle/>
          <a:p>
            <a:endParaRPr sz="1632"/>
          </a:p>
        </p:txBody>
      </p:sp>
      <p:sp>
        <p:nvSpPr>
          <p:cNvPr id="15" name="Rectangle 14">
            <a:extLst>
              <a:ext uri="{FF2B5EF4-FFF2-40B4-BE49-F238E27FC236}">
                <a16:creationId xmlns:a16="http://schemas.microsoft.com/office/drawing/2014/main" id="{418EF385-B649-DB1E-E00C-312D6FD7B1C7}"/>
              </a:ext>
            </a:extLst>
          </p:cNvPr>
          <p:cNvSpPr/>
          <p:nvPr/>
        </p:nvSpPr>
        <p:spPr>
          <a:xfrm>
            <a:off x="11212171" y="0"/>
            <a:ext cx="5000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33FA7ECF-893E-66D1-9FF0-786344DA7C18}"/>
              </a:ext>
            </a:extLst>
          </p:cNvPr>
          <p:cNvSpPr/>
          <p:nvPr/>
        </p:nvSpPr>
        <p:spPr>
          <a:xfrm>
            <a:off x="10727961" y="0"/>
            <a:ext cx="5000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5CB0BD11-3B35-0151-AE58-F0C6BD8F4DCC}"/>
              </a:ext>
            </a:extLst>
          </p:cNvPr>
          <p:cNvSpPr/>
          <p:nvPr/>
        </p:nvSpPr>
        <p:spPr>
          <a:xfrm>
            <a:off x="11691960" y="0"/>
            <a:ext cx="50004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Une image contenant Graphique, Police, capture d’écran, graphisme&#10;&#10;Description générée automatiquement">
            <a:extLst>
              <a:ext uri="{FF2B5EF4-FFF2-40B4-BE49-F238E27FC236}">
                <a16:creationId xmlns:a16="http://schemas.microsoft.com/office/drawing/2014/main" id="{C54F5C66-271F-01D5-6BDB-C08767CAD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4912" y="187703"/>
            <a:ext cx="2479683" cy="4852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9" name="Encre 8">
                <a:extLst>
                  <a:ext uri="{FF2B5EF4-FFF2-40B4-BE49-F238E27FC236}">
                    <a16:creationId xmlns:a16="http://schemas.microsoft.com/office/drawing/2014/main" id="{3D7D1017-1E91-9067-136A-5B50FCBD194C}"/>
                  </a:ext>
                </a:extLst>
              </p14:cNvPr>
              <p14:cNvContentPartPr/>
              <p14:nvPr/>
            </p14:nvContentPartPr>
            <p14:xfrm>
              <a:off x="11670372" y="187703"/>
              <a:ext cx="360" cy="360"/>
            </p14:xfrm>
          </p:contentPart>
        </mc:Choice>
        <mc:Fallback xmlns="">
          <p:pic>
            <p:nvPicPr>
              <p:cNvPr id="9" name="Encre 8">
                <a:extLst>
                  <a:ext uri="{FF2B5EF4-FFF2-40B4-BE49-F238E27FC236}">
                    <a16:creationId xmlns:a16="http://schemas.microsoft.com/office/drawing/2014/main" id="{3D7D1017-1E91-9067-136A-5B50FCBD194C}"/>
                  </a:ext>
                </a:extLst>
              </p:cNvPr>
              <p:cNvPicPr/>
              <p:nvPr/>
            </p:nvPicPr>
            <p:blipFill>
              <a:blip r:embed="rId3"/>
              <a:stretch>
                <a:fillRect/>
              </a:stretch>
            </p:blipFill>
            <p:spPr>
              <a:xfrm>
                <a:off x="11652372" y="1697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Encre 9">
                <a:extLst>
                  <a:ext uri="{FF2B5EF4-FFF2-40B4-BE49-F238E27FC236}">
                    <a16:creationId xmlns:a16="http://schemas.microsoft.com/office/drawing/2014/main" id="{05B8B344-5E2C-E469-7DB5-78B629053522}"/>
                  </a:ext>
                </a:extLst>
              </p14:cNvPr>
              <p14:cNvContentPartPr/>
              <p14:nvPr/>
            </p14:nvContentPartPr>
            <p14:xfrm>
              <a:off x="11169252" y="187703"/>
              <a:ext cx="360" cy="360"/>
            </p14:xfrm>
          </p:contentPart>
        </mc:Choice>
        <mc:Fallback xmlns="">
          <p:pic>
            <p:nvPicPr>
              <p:cNvPr id="10" name="Encre 9">
                <a:extLst>
                  <a:ext uri="{FF2B5EF4-FFF2-40B4-BE49-F238E27FC236}">
                    <a16:creationId xmlns:a16="http://schemas.microsoft.com/office/drawing/2014/main" id="{05B8B344-5E2C-E469-7DB5-78B629053522}"/>
                  </a:ext>
                </a:extLst>
              </p:cNvPr>
              <p:cNvPicPr/>
              <p:nvPr/>
            </p:nvPicPr>
            <p:blipFill>
              <a:blip r:embed="rId3"/>
              <a:stretch>
                <a:fillRect/>
              </a:stretch>
            </p:blipFill>
            <p:spPr>
              <a:xfrm>
                <a:off x="11151252" y="169703"/>
                <a:ext cx="36000" cy="36000"/>
              </a:xfrm>
              <a:prstGeom prst="rect">
                <a:avLst/>
              </a:prstGeom>
            </p:spPr>
          </p:pic>
        </mc:Fallback>
      </mc:AlternateContent>
      <p:sp>
        <p:nvSpPr>
          <p:cNvPr id="7" name="object 2">
            <a:extLst>
              <a:ext uri="{FF2B5EF4-FFF2-40B4-BE49-F238E27FC236}">
                <a16:creationId xmlns:a16="http://schemas.microsoft.com/office/drawing/2014/main" id="{FD9D1123-549D-623A-BFAC-54243A7CA26A}"/>
              </a:ext>
            </a:extLst>
          </p:cNvPr>
          <p:cNvSpPr/>
          <p:nvPr/>
        </p:nvSpPr>
        <p:spPr>
          <a:xfrm>
            <a:off x="626778" y="775939"/>
            <a:ext cx="4810614" cy="1969537"/>
          </a:xfrm>
          <a:prstGeom prst="rect">
            <a:avLst/>
          </a:prstGeom>
          <a:blipFill>
            <a:blip r:embed="rId5" cstate="print"/>
            <a:stretch>
              <a:fillRect/>
            </a:stretch>
          </a:blipFill>
        </p:spPr>
        <p:txBody>
          <a:bodyPr wrap="square" lIns="0" tIns="0" rIns="0" bIns="0" rtlCol="0"/>
          <a:lstStyle/>
          <a:p>
            <a:endParaRPr dirty="0"/>
          </a:p>
        </p:txBody>
      </p:sp>
      <p:grpSp>
        <p:nvGrpSpPr>
          <p:cNvPr id="29" name="Groupe 28">
            <a:extLst>
              <a:ext uri="{FF2B5EF4-FFF2-40B4-BE49-F238E27FC236}">
                <a16:creationId xmlns:a16="http://schemas.microsoft.com/office/drawing/2014/main" id="{4CF4EEDD-A8A5-DE38-FB14-72278129731E}"/>
              </a:ext>
            </a:extLst>
          </p:cNvPr>
          <p:cNvGrpSpPr/>
          <p:nvPr/>
        </p:nvGrpSpPr>
        <p:grpSpPr>
          <a:xfrm>
            <a:off x="761732" y="2884266"/>
            <a:ext cx="4658004" cy="1519475"/>
            <a:chOff x="761732" y="2884266"/>
            <a:chExt cx="4658004" cy="1519475"/>
          </a:xfrm>
        </p:grpSpPr>
        <p:sp>
          <p:nvSpPr>
            <p:cNvPr id="14" name="object 3">
              <a:extLst>
                <a:ext uri="{FF2B5EF4-FFF2-40B4-BE49-F238E27FC236}">
                  <a16:creationId xmlns:a16="http://schemas.microsoft.com/office/drawing/2014/main" id="{463950FF-631E-C2E9-644F-1B3A786D5D60}"/>
                </a:ext>
              </a:extLst>
            </p:cNvPr>
            <p:cNvSpPr/>
            <p:nvPr/>
          </p:nvSpPr>
          <p:spPr>
            <a:xfrm>
              <a:off x="761732" y="2884266"/>
              <a:ext cx="2007355" cy="1519475"/>
            </a:xfrm>
            <a:prstGeom prst="rect">
              <a:avLst/>
            </a:prstGeom>
            <a:blipFill>
              <a:blip r:embed="rId6" cstate="print"/>
              <a:stretch>
                <a:fillRect/>
              </a:stretch>
            </a:blipFill>
          </p:spPr>
          <p:txBody>
            <a:bodyPr wrap="square" lIns="0" tIns="0" rIns="0" bIns="0" rtlCol="0"/>
            <a:lstStyle/>
            <a:p>
              <a:endParaRPr/>
            </a:p>
          </p:txBody>
        </p:sp>
        <p:pic>
          <p:nvPicPr>
            <p:cNvPr id="1026" name="Picture 2">
              <a:extLst>
                <a:ext uri="{FF2B5EF4-FFF2-40B4-BE49-F238E27FC236}">
                  <a16:creationId xmlns:a16="http://schemas.microsoft.com/office/drawing/2014/main" id="{C9AD2450-4710-7CD2-4671-7FD2A4F19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0909" y="2915484"/>
              <a:ext cx="2578827" cy="1457037"/>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object 4">
            <a:extLst>
              <a:ext uri="{FF2B5EF4-FFF2-40B4-BE49-F238E27FC236}">
                <a16:creationId xmlns:a16="http://schemas.microsoft.com/office/drawing/2014/main" id="{ADE8E584-6997-C33B-F7A2-DE5E32705435}"/>
              </a:ext>
            </a:extLst>
          </p:cNvPr>
          <p:cNvSpPr/>
          <p:nvPr/>
        </p:nvSpPr>
        <p:spPr>
          <a:xfrm>
            <a:off x="5921819" y="2925256"/>
            <a:ext cx="2138171" cy="1424939"/>
          </a:xfrm>
          <a:prstGeom prst="rect">
            <a:avLst/>
          </a:prstGeom>
          <a:blipFill>
            <a:blip r:embed="rId8" cstate="print"/>
            <a:stretch>
              <a:fillRect/>
            </a:stretch>
          </a:blipFill>
        </p:spPr>
        <p:txBody>
          <a:bodyPr wrap="square" lIns="0" tIns="0" rIns="0" bIns="0" rtlCol="0"/>
          <a:lstStyle/>
          <a:p>
            <a:endParaRPr/>
          </a:p>
        </p:txBody>
      </p:sp>
      <p:grpSp>
        <p:nvGrpSpPr>
          <p:cNvPr id="31" name="Groupe 30">
            <a:extLst>
              <a:ext uri="{FF2B5EF4-FFF2-40B4-BE49-F238E27FC236}">
                <a16:creationId xmlns:a16="http://schemas.microsoft.com/office/drawing/2014/main" id="{F9FA1E42-7CD0-C0F0-D1E2-0583B88CD788}"/>
              </a:ext>
            </a:extLst>
          </p:cNvPr>
          <p:cNvGrpSpPr/>
          <p:nvPr/>
        </p:nvGrpSpPr>
        <p:grpSpPr>
          <a:xfrm>
            <a:off x="741298" y="4514011"/>
            <a:ext cx="9468284" cy="1969537"/>
            <a:chOff x="741298" y="4514011"/>
            <a:chExt cx="9468284" cy="1969537"/>
          </a:xfrm>
        </p:grpSpPr>
        <p:sp>
          <p:nvSpPr>
            <p:cNvPr id="12" name="object 3">
              <a:extLst>
                <a:ext uri="{FF2B5EF4-FFF2-40B4-BE49-F238E27FC236}">
                  <a16:creationId xmlns:a16="http://schemas.microsoft.com/office/drawing/2014/main" id="{F83A84B8-C42F-D4B1-A767-81822262ABCA}"/>
                </a:ext>
              </a:extLst>
            </p:cNvPr>
            <p:cNvSpPr/>
            <p:nvPr/>
          </p:nvSpPr>
          <p:spPr>
            <a:xfrm>
              <a:off x="741298" y="4638472"/>
              <a:ext cx="3108307" cy="1723426"/>
            </a:xfrm>
            <a:prstGeom prst="rect">
              <a:avLst/>
            </a:prstGeom>
            <a:blipFill>
              <a:blip r:embed="rId9" cstate="print"/>
              <a:stretch>
                <a:fillRect/>
              </a:stretch>
            </a:blipFill>
          </p:spPr>
          <p:txBody>
            <a:bodyPr wrap="square" lIns="0" tIns="0" rIns="0" bIns="0" rtlCol="0"/>
            <a:lstStyle/>
            <a:p>
              <a:endParaRPr/>
            </a:p>
          </p:txBody>
        </p:sp>
        <p:sp>
          <p:nvSpPr>
            <p:cNvPr id="24" name="object 2">
              <a:extLst>
                <a:ext uri="{FF2B5EF4-FFF2-40B4-BE49-F238E27FC236}">
                  <a16:creationId xmlns:a16="http://schemas.microsoft.com/office/drawing/2014/main" id="{24BB8E4E-196B-8992-FF52-70A0F8CB67EF}"/>
                </a:ext>
              </a:extLst>
            </p:cNvPr>
            <p:cNvSpPr/>
            <p:nvPr/>
          </p:nvSpPr>
          <p:spPr>
            <a:xfrm>
              <a:off x="3971606" y="4637067"/>
              <a:ext cx="917624" cy="1723427"/>
            </a:xfrm>
            <a:prstGeom prst="rect">
              <a:avLst/>
            </a:prstGeom>
            <a:blipFill>
              <a:blip r:embed="rId10" cstate="print"/>
              <a:stretch>
                <a:fillRect/>
              </a:stretch>
            </a:blipFill>
          </p:spPr>
          <p:txBody>
            <a:bodyPr wrap="square" lIns="0" tIns="0" rIns="0" bIns="0" rtlCol="0"/>
            <a:lstStyle/>
            <a:p>
              <a:endParaRPr/>
            </a:p>
          </p:txBody>
        </p:sp>
        <p:grpSp>
          <p:nvGrpSpPr>
            <p:cNvPr id="27" name="Groupe 26">
              <a:extLst>
                <a:ext uri="{FF2B5EF4-FFF2-40B4-BE49-F238E27FC236}">
                  <a16:creationId xmlns:a16="http://schemas.microsoft.com/office/drawing/2014/main" id="{75489E13-98D6-8C6F-8E06-E3C0A7838EA8}"/>
                </a:ext>
              </a:extLst>
            </p:cNvPr>
            <p:cNvGrpSpPr/>
            <p:nvPr/>
          </p:nvGrpSpPr>
          <p:grpSpPr>
            <a:xfrm>
              <a:off x="5932692" y="4514011"/>
              <a:ext cx="4276890" cy="1969537"/>
              <a:chOff x="6036536" y="2742423"/>
              <a:chExt cx="4276890" cy="1969537"/>
            </a:xfrm>
          </p:grpSpPr>
          <p:sp>
            <p:nvSpPr>
              <p:cNvPr id="13" name="object 3">
                <a:extLst>
                  <a:ext uri="{FF2B5EF4-FFF2-40B4-BE49-F238E27FC236}">
                    <a16:creationId xmlns:a16="http://schemas.microsoft.com/office/drawing/2014/main" id="{6DE1A87A-5CA3-740C-E0D9-1AFD7B37C598}"/>
                  </a:ext>
                </a:extLst>
              </p:cNvPr>
              <p:cNvSpPr/>
              <p:nvPr/>
            </p:nvSpPr>
            <p:spPr>
              <a:xfrm>
                <a:off x="6036536" y="2742423"/>
                <a:ext cx="4276890" cy="1969537"/>
              </a:xfrm>
              <a:prstGeom prst="rect">
                <a:avLst/>
              </a:prstGeom>
              <a:blipFill>
                <a:blip r:embed="rId11" cstate="print"/>
                <a:stretch>
                  <a:fillRect/>
                </a:stretch>
              </a:blipFill>
            </p:spPr>
            <p:txBody>
              <a:bodyPr wrap="square" lIns="0" tIns="0" rIns="0" bIns="0" rtlCol="0"/>
              <a:lstStyle/>
              <a:p>
                <a:endParaRPr/>
              </a:p>
            </p:txBody>
          </p:sp>
          <p:sp>
            <p:nvSpPr>
              <p:cNvPr id="26" name="Rectangle 25">
                <a:extLst>
                  <a:ext uri="{FF2B5EF4-FFF2-40B4-BE49-F238E27FC236}">
                    <a16:creationId xmlns:a16="http://schemas.microsoft.com/office/drawing/2014/main" id="{1D311C4E-30CA-6830-A3E1-F7B5778E3260}"/>
                  </a:ext>
                </a:extLst>
              </p:cNvPr>
              <p:cNvSpPr/>
              <p:nvPr/>
            </p:nvSpPr>
            <p:spPr>
              <a:xfrm>
                <a:off x="6036536" y="2812869"/>
                <a:ext cx="1426709" cy="26125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FR"/>
              </a:p>
            </p:txBody>
          </p:sp>
        </p:grpSp>
      </p:grpSp>
      <p:grpSp>
        <p:nvGrpSpPr>
          <p:cNvPr id="30" name="Groupe 29">
            <a:extLst>
              <a:ext uri="{FF2B5EF4-FFF2-40B4-BE49-F238E27FC236}">
                <a16:creationId xmlns:a16="http://schemas.microsoft.com/office/drawing/2014/main" id="{1170C1C2-A9B7-9DCF-A108-38314122E7CD}"/>
              </a:ext>
            </a:extLst>
          </p:cNvPr>
          <p:cNvGrpSpPr/>
          <p:nvPr/>
        </p:nvGrpSpPr>
        <p:grpSpPr>
          <a:xfrm>
            <a:off x="5932692" y="775939"/>
            <a:ext cx="4621749" cy="1723426"/>
            <a:chOff x="5932692" y="775939"/>
            <a:chExt cx="4621749" cy="1723426"/>
          </a:xfrm>
        </p:grpSpPr>
        <p:sp>
          <p:nvSpPr>
            <p:cNvPr id="21" name="object 5">
              <a:extLst>
                <a:ext uri="{FF2B5EF4-FFF2-40B4-BE49-F238E27FC236}">
                  <a16:creationId xmlns:a16="http://schemas.microsoft.com/office/drawing/2014/main" id="{A3D785C7-7C2D-6783-D7FD-CCF8DC914D23}"/>
                </a:ext>
              </a:extLst>
            </p:cNvPr>
            <p:cNvSpPr/>
            <p:nvPr/>
          </p:nvSpPr>
          <p:spPr>
            <a:xfrm>
              <a:off x="5932692" y="775939"/>
              <a:ext cx="1220362" cy="1723426"/>
            </a:xfrm>
            <a:prstGeom prst="rect">
              <a:avLst/>
            </a:prstGeom>
            <a:blipFill>
              <a:blip r:embed="rId12" cstate="print"/>
              <a:stretch>
                <a:fillRect/>
              </a:stretch>
            </a:blipFill>
          </p:spPr>
          <p:txBody>
            <a:bodyPr wrap="square" lIns="0" tIns="0" rIns="0" bIns="0" rtlCol="0"/>
            <a:lstStyle/>
            <a:p>
              <a:endParaRPr/>
            </a:p>
          </p:txBody>
        </p:sp>
        <p:pic>
          <p:nvPicPr>
            <p:cNvPr id="23" name="Image 22" descr="Une image contenant plein air, nuage, ciel, bâtiment&#10;&#10;Description générée automatiquement">
              <a:extLst>
                <a:ext uri="{FF2B5EF4-FFF2-40B4-BE49-F238E27FC236}">
                  <a16:creationId xmlns:a16="http://schemas.microsoft.com/office/drawing/2014/main" id="{E54C0A61-A596-BE58-07B1-5D6BAA5F6C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9725" y="775939"/>
              <a:ext cx="2297901" cy="1723426"/>
            </a:xfrm>
            <a:prstGeom prst="rect">
              <a:avLst/>
            </a:prstGeom>
          </p:spPr>
        </p:pic>
        <p:sp>
          <p:nvSpPr>
            <p:cNvPr id="28" name="object 9">
              <a:extLst>
                <a:ext uri="{FF2B5EF4-FFF2-40B4-BE49-F238E27FC236}">
                  <a16:creationId xmlns:a16="http://schemas.microsoft.com/office/drawing/2014/main" id="{E593B879-1F14-9FD2-AC0A-73F382A19C4C}"/>
                </a:ext>
              </a:extLst>
            </p:cNvPr>
            <p:cNvSpPr/>
            <p:nvPr/>
          </p:nvSpPr>
          <p:spPr>
            <a:xfrm>
              <a:off x="9647252" y="775939"/>
              <a:ext cx="907189" cy="1723426"/>
            </a:xfrm>
            <a:prstGeom prst="rect">
              <a:avLst/>
            </a:prstGeom>
            <a:blipFill>
              <a:blip r:embed="rId14" cstate="print"/>
              <a:stretch>
                <a:fillRect/>
              </a:stretch>
            </a:blipFill>
          </p:spPr>
          <p:txBody>
            <a:bodyPr wrap="square" lIns="0" tIns="0" rIns="0" bIns="0" rtlCol="0"/>
            <a:lstStyle/>
            <a:p>
              <a:endParaRPr dirty="0"/>
            </a:p>
          </p:txBody>
        </p:sp>
      </p:grpSp>
      <p:sp>
        <p:nvSpPr>
          <p:cNvPr id="32" name="Rectangle 31">
            <a:extLst>
              <a:ext uri="{FF2B5EF4-FFF2-40B4-BE49-F238E27FC236}">
                <a16:creationId xmlns:a16="http://schemas.microsoft.com/office/drawing/2014/main" id="{5A5DAF70-7869-8BF6-79C0-48A20F28C365}"/>
              </a:ext>
            </a:extLst>
          </p:cNvPr>
          <p:cNvSpPr/>
          <p:nvPr/>
        </p:nvSpPr>
        <p:spPr>
          <a:xfrm>
            <a:off x="11212171" y="0"/>
            <a:ext cx="5000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79D3CBF7-B208-08F3-158B-5133A01E65EA}"/>
              </a:ext>
            </a:extLst>
          </p:cNvPr>
          <p:cNvSpPr/>
          <p:nvPr/>
        </p:nvSpPr>
        <p:spPr>
          <a:xfrm>
            <a:off x="10727961" y="0"/>
            <a:ext cx="5000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D4B9FF0C-CB25-3661-33F8-FB1B9D168DAC}"/>
              </a:ext>
            </a:extLst>
          </p:cNvPr>
          <p:cNvSpPr/>
          <p:nvPr/>
        </p:nvSpPr>
        <p:spPr>
          <a:xfrm>
            <a:off x="11691960" y="0"/>
            <a:ext cx="50004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descr="Une image contenant Graphique, Police, capture d’écran, graphisme&#10;&#10;Description générée automatiquement">
            <a:extLst>
              <a:ext uri="{FF2B5EF4-FFF2-40B4-BE49-F238E27FC236}">
                <a16:creationId xmlns:a16="http://schemas.microsoft.com/office/drawing/2014/main" id="{FC939D93-8799-F975-2071-BEBC5BD0875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44912" y="187703"/>
            <a:ext cx="2479683" cy="485272"/>
          </a:xfrm>
          <a:prstGeom prst="rect">
            <a:avLst/>
          </a:prstGeom>
        </p:spPr>
      </p:pic>
      <p:sp>
        <p:nvSpPr>
          <p:cNvPr id="2" name="object 3">
            <a:extLst>
              <a:ext uri="{FF2B5EF4-FFF2-40B4-BE49-F238E27FC236}">
                <a16:creationId xmlns:a16="http://schemas.microsoft.com/office/drawing/2014/main" id="{B4805EF7-3E7C-1C09-9DFB-91928EEFA478}"/>
              </a:ext>
            </a:extLst>
          </p:cNvPr>
          <p:cNvSpPr txBox="1">
            <a:spLocks/>
          </p:cNvSpPr>
          <p:nvPr/>
        </p:nvSpPr>
        <p:spPr>
          <a:xfrm>
            <a:off x="770226" y="4349856"/>
            <a:ext cx="4576216" cy="257269"/>
          </a:xfrm>
          <a:prstGeom prst="rect">
            <a:avLst/>
          </a:prstGeom>
        </p:spPr>
        <p:txBody>
          <a:bodyPr vert="horz" wrap="square" lIns="0" tIns="1094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6">
              <a:lnSpc>
                <a:spcPct val="100000"/>
              </a:lnSpc>
              <a:spcBef>
                <a:spcPts val="86"/>
              </a:spcBef>
            </a:pPr>
            <a:r>
              <a:rPr lang="fr-FR" sz="1600" spc="-32" dirty="0">
                <a:solidFill>
                  <a:srgbClr val="002E3A"/>
                </a:solidFill>
                <a:latin typeface="Calibri"/>
                <a:cs typeface="Calibri"/>
              </a:rPr>
              <a:t>Le génie végétal</a:t>
            </a:r>
            <a:endParaRPr lang="fr-FR" sz="1600" dirty="0">
              <a:latin typeface="Calibri"/>
              <a:cs typeface="Calibri"/>
            </a:endParaRPr>
          </a:p>
        </p:txBody>
      </p:sp>
      <p:sp>
        <p:nvSpPr>
          <p:cNvPr id="3" name="object 3">
            <a:extLst>
              <a:ext uri="{FF2B5EF4-FFF2-40B4-BE49-F238E27FC236}">
                <a16:creationId xmlns:a16="http://schemas.microsoft.com/office/drawing/2014/main" id="{3266F5FC-71E2-E6A0-C1BD-C527A420B283}"/>
              </a:ext>
            </a:extLst>
          </p:cNvPr>
          <p:cNvSpPr txBox="1">
            <a:spLocks/>
          </p:cNvSpPr>
          <p:nvPr/>
        </p:nvSpPr>
        <p:spPr>
          <a:xfrm>
            <a:off x="699243" y="6348199"/>
            <a:ext cx="9340495" cy="257269"/>
          </a:xfrm>
          <a:prstGeom prst="rect">
            <a:avLst/>
          </a:prstGeom>
        </p:spPr>
        <p:txBody>
          <a:bodyPr vert="horz" wrap="square" lIns="0" tIns="1094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6">
              <a:lnSpc>
                <a:spcPct val="100000"/>
              </a:lnSpc>
              <a:spcBef>
                <a:spcPts val="86"/>
              </a:spcBef>
            </a:pPr>
            <a:r>
              <a:rPr lang="fr-FR" sz="1600" spc="-32" dirty="0">
                <a:solidFill>
                  <a:srgbClr val="002E3A"/>
                </a:solidFill>
                <a:latin typeface="Calibri"/>
                <a:cs typeface="Calibri"/>
              </a:rPr>
              <a:t>Les matériaux biosourcés, à faible impact carbone, issus du réemploi</a:t>
            </a:r>
            <a:endParaRPr lang="fr-FR" sz="1600" dirty="0">
              <a:latin typeface="Calibri"/>
              <a:cs typeface="Calibri"/>
            </a:endParaRPr>
          </a:p>
        </p:txBody>
      </p:sp>
      <p:sp>
        <p:nvSpPr>
          <p:cNvPr id="4" name="object 3">
            <a:extLst>
              <a:ext uri="{FF2B5EF4-FFF2-40B4-BE49-F238E27FC236}">
                <a16:creationId xmlns:a16="http://schemas.microsoft.com/office/drawing/2014/main" id="{9B78D479-BE5F-7D7C-94DA-F7E3551FE1AB}"/>
              </a:ext>
            </a:extLst>
          </p:cNvPr>
          <p:cNvSpPr txBox="1">
            <a:spLocks/>
          </p:cNvSpPr>
          <p:nvPr/>
        </p:nvSpPr>
        <p:spPr>
          <a:xfrm>
            <a:off x="5901451" y="2507163"/>
            <a:ext cx="5446520" cy="257269"/>
          </a:xfrm>
          <a:prstGeom prst="rect">
            <a:avLst/>
          </a:prstGeom>
        </p:spPr>
        <p:txBody>
          <a:bodyPr vert="horz" wrap="square" lIns="0" tIns="1094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6">
              <a:lnSpc>
                <a:spcPct val="100000"/>
              </a:lnSpc>
              <a:spcBef>
                <a:spcPts val="86"/>
              </a:spcBef>
            </a:pPr>
            <a:r>
              <a:rPr lang="fr-FR" sz="1600" spc="-32" dirty="0">
                <a:solidFill>
                  <a:srgbClr val="002E3A"/>
                </a:solidFill>
                <a:latin typeface="Calibri"/>
                <a:cs typeface="Calibri"/>
              </a:rPr>
              <a:t>Des dispositifs constructifs adaptés</a:t>
            </a:r>
            <a:endParaRPr lang="fr-FR" sz="1600" dirty="0">
              <a:latin typeface="Calibri"/>
              <a:cs typeface="Calibri"/>
            </a:endParaRPr>
          </a:p>
        </p:txBody>
      </p:sp>
      <p:sp>
        <p:nvSpPr>
          <p:cNvPr id="5" name="object 3">
            <a:extLst>
              <a:ext uri="{FF2B5EF4-FFF2-40B4-BE49-F238E27FC236}">
                <a16:creationId xmlns:a16="http://schemas.microsoft.com/office/drawing/2014/main" id="{72278C6F-8CFF-1330-3A42-1A12A335CD97}"/>
              </a:ext>
            </a:extLst>
          </p:cNvPr>
          <p:cNvSpPr txBox="1">
            <a:spLocks/>
          </p:cNvSpPr>
          <p:nvPr/>
        </p:nvSpPr>
        <p:spPr>
          <a:xfrm>
            <a:off x="8077312" y="3387012"/>
            <a:ext cx="2280756" cy="503490"/>
          </a:xfrm>
          <a:prstGeom prst="rect">
            <a:avLst/>
          </a:prstGeom>
        </p:spPr>
        <p:txBody>
          <a:bodyPr vert="horz" wrap="square" lIns="0" tIns="1094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6">
              <a:lnSpc>
                <a:spcPct val="100000"/>
              </a:lnSpc>
              <a:spcBef>
                <a:spcPts val="86"/>
              </a:spcBef>
            </a:pPr>
            <a:r>
              <a:rPr lang="fr-FR" sz="1600" spc="-32" dirty="0">
                <a:solidFill>
                  <a:srgbClr val="002E3A"/>
                </a:solidFill>
                <a:latin typeface="Calibri"/>
                <a:cs typeface="Calibri"/>
              </a:rPr>
              <a:t>Le couplage climatisation / brasseurs d’air</a:t>
            </a:r>
            <a:endParaRPr lang="fr-FR" sz="1600" dirty="0">
              <a:latin typeface="Calibri"/>
              <a:cs typeface="Calibri"/>
            </a:endParaRPr>
          </a:p>
        </p:txBody>
      </p:sp>
      <p:sp>
        <p:nvSpPr>
          <p:cNvPr id="6" name="object 3">
            <a:extLst>
              <a:ext uri="{FF2B5EF4-FFF2-40B4-BE49-F238E27FC236}">
                <a16:creationId xmlns:a16="http://schemas.microsoft.com/office/drawing/2014/main" id="{06EBB0F2-3C46-A406-53A0-A220DA6818C1}"/>
              </a:ext>
            </a:extLst>
          </p:cNvPr>
          <p:cNvSpPr txBox="1">
            <a:spLocks/>
          </p:cNvSpPr>
          <p:nvPr/>
        </p:nvSpPr>
        <p:spPr>
          <a:xfrm>
            <a:off x="791377" y="602822"/>
            <a:ext cx="4885910" cy="257269"/>
          </a:xfrm>
          <a:prstGeom prst="rect">
            <a:avLst/>
          </a:prstGeom>
        </p:spPr>
        <p:txBody>
          <a:bodyPr vert="horz" wrap="square" lIns="0" tIns="1094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516">
              <a:lnSpc>
                <a:spcPct val="100000"/>
              </a:lnSpc>
              <a:spcBef>
                <a:spcPts val="86"/>
              </a:spcBef>
            </a:pPr>
            <a:r>
              <a:rPr lang="fr-FR" sz="1600" spc="-32" dirty="0">
                <a:solidFill>
                  <a:srgbClr val="002E3A"/>
                </a:solidFill>
                <a:latin typeface="Calibri"/>
                <a:cs typeface="Calibri"/>
              </a:rPr>
              <a:t>Le confort thermique au cœur des préoccupations</a:t>
            </a:r>
            <a:endParaRPr lang="fr-FR" sz="1600" dirty="0">
              <a:latin typeface="Calibri"/>
              <a:cs typeface="Calibri"/>
            </a:endParaRPr>
          </a:p>
        </p:txBody>
      </p:sp>
    </p:spTree>
    <p:extLst>
      <p:ext uri="{BB962C8B-B14F-4D97-AF65-F5344CB8AC3E}">
        <p14:creationId xmlns:p14="http://schemas.microsoft.com/office/powerpoint/2010/main" val="13686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3" name="ZoneTexte 2">
            <a:extLst>
              <a:ext uri="{FF2B5EF4-FFF2-40B4-BE49-F238E27FC236}">
                <a16:creationId xmlns:a16="http://schemas.microsoft.com/office/drawing/2014/main" id="{DB2D1146-CBCE-BBFB-64EA-DEDB56ADFD33}"/>
              </a:ext>
            </a:extLst>
          </p:cNvPr>
          <p:cNvSpPr txBox="1"/>
          <p:nvPr/>
        </p:nvSpPr>
        <p:spPr>
          <a:xfrm>
            <a:off x="1794088" y="1920895"/>
            <a:ext cx="8603823" cy="3016210"/>
          </a:xfrm>
          <a:prstGeom prst="rect">
            <a:avLst/>
          </a:prstGeom>
          <a:noFill/>
        </p:spPr>
        <p:txBody>
          <a:bodyPr wrap="square" rtlCol="0">
            <a:spAutoFit/>
          </a:bodyPr>
          <a:lstStyle/>
          <a:p>
            <a:pPr algn="ctr"/>
            <a:r>
              <a:rPr lang="fr-FR" sz="2800" b="1" dirty="0">
                <a:solidFill>
                  <a:srgbClr val="0070C0"/>
                </a:solidFill>
                <a:effectLst/>
                <a:latin typeface="Alwyn" pitchFamily="2" charset="0"/>
                <a:ea typeface="Times New Roman" panose="02020603050405020304" pitchFamily="18" charset="0"/>
              </a:rPr>
              <a:t>INTRODUCTION : 8h30 – 8h45</a:t>
            </a:r>
            <a:endParaRPr lang="fr-FR" sz="2800" b="1" dirty="0">
              <a:effectLst/>
              <a:latin typeface="Alwyn" pitchFamily="2" charset="0"/>
              <a:ea typeface="Times New Roman" panose="02020603050405020304" pitchFamily="18" charset="0"/>
            </a:endParaRPr>
          </a:p>
          <a:p>
            <a:r>
              <a:rPr lang="fr-FR" sz="2400" b="1" dirty="0">
                <a:effectLst/>
                <a:latin typeface="Alwyn" pitchFamily="2" charset="0"/>
                <a:ea typeface="Times New Roman" panose="02020603050405020304" pitchFamily="18" charset="0"/>
              </a:rPr>
              <a:t> </a:t>
            </a:r>
          </a:p>
          <a:p>
            <a:pPr lvl="0"/>
            <a:r>
              <a:rPr lang="fr-FR" sz="2400" b="1" dirty="0">
                <a:effectLst/>
                <a:latin typeface="Alwyn" pitchFamily="2" charset="0"/>
                <a:ea typeface="Times New Roman" panose="02020603050405020304" pitchFamily="18" charset="0"/>
              </a:rPr>
              <a:t>Introduction générale par Yan HONORE, président de la CERC Martinique ;</a:t>
            </a:r>
          </a:p>
          <a:p>
            <a:pPr lvl="0"/>
            <a:endParaRPr lang="fr-FR" sz="2400" b="1" dirty="0">
              <a:effectLst/>
              <a:latin typeface="Alwyn" pitchFamily="2" charset="0"/>
              <a:ea typeface="Times New Roman" panose="02020603050405020304" pitchFamily="18" charset="0"/>
            </a:endParaRPr>
          </a:p>
          <a:p>
            <a:pPr lvl="0"/>
            <a:r>
              <a:rPr lang="fr-FR" sz="2400" b="1" dirty="0">
                <a:effectLst/>
                <a:latin typeface="Alwyn" pitchFamily="2" charset="0"/>
                <a:ea typeface="Times New Roman" panose="02020603050405020304" pitchFamily="18" charset="0"/>
              </a:rPr>
              <a:t>Lancement de la matinée par Hervé MARITON, ancien ministre, président de la FEDOM</a:t>
            </a:r>
          </a:p>
          <a:p>
            <a:endParaRPr lang="fr-FR" dirty="0"/>
          </a:p>
        </p:txBody>
      </p:sp>
      <p:pic>
        <p:nvPicPr>
          <p:cNvPr id="7" name="Picture 2" descr="CERC BTP Martinique | Programme PACTE">
            <a:extLst>
              <a:ext uri="{FF2B5EF4-FFF2-40B4-BE49-F238E27FC236}">
                <a16:creationId xmlns:a16="http://schemas.microsoft.com/office/drawing/2014/main" id="{4462EAFC-528D-ABE5-ECE0-2178FA7EB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Graphique, Police, capture d’écran, logo&#10;&#10;Description générée automatiquement">
            <a:extLst>
              <a:ext uri="{FF2B5EF4-FFF2-40B4-BE49-F238E27FC236}">
                <a16:creationId xmlns:a16="http://schemas.microsoft.com/office/drawing/2014/main" id="{8ADD9D99-7E04-6DF7-6955-247AC1DB55D0}"/>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96483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3777" y="1335148"/>
            <a:ext cx="4784315" cy="377392"/>
          </a:xfrm>
          <a:prstGeom prst="rect">
            <a:avLst/>
          </a:prstGeom>
        </p:spPr>
        <p:txBody>
          <a:bodyPr vert="horz" wrap="square" lIns="0" tIns="14395" rIns="0" bIns="0" rtlCol="0" anchor="ctr">
            <a:spAutoFit/>
          </a:bodyPr>
          <a:lstStyle/>
          <a:p>
            <a:pPr marL="11516">
              <a:lnSpc>
                <a:spcPct val="100000"/>
              </a:lnSpc>
              <a:spcBef>
                <a:spcPts val="113"/>
              </a:spcBef>
            </a:pPr>
            <a:r>
              <a:rPr lang="fr-FR" sz="2358" spc="23" dirty="0"/>
              <a:t>Action « Plaidoyer »</a:t>
            </a:r>
            <a:endParaRPr sz="2358" dirty="0"/>
          </a:p>
        </p:txBody>
      </p:sp>
      <p:sp>
        <p:nvSpPr>
          <p:cNvPr id="3" name="object 3"/>
          <p:cNvSpPr/>
          <p:nvPr/>
        </p:nvSpPr>
        <p:spPr>
          <a:xfrm>
            <a:off x="1153172" y="2282299"/>
            <a:ext cx="4436106" cy="2140662"/>
          </a:xfrm>
          <a:prstGeom prst="rect">
            <a:avLst/>
          </a:prstGeom>
          <a:blipFill>
            <a:blip r:embed="rId2" cstate="print"/>
            <a:stretch>
              <a:fillRect/>
            </a:stretch>
          </a:blipFill>
        </p:spPr>
        <p:txBody>
          <a:bodyPr wrap="square" lIns="0" tIns="0" rIns="0" bIns="0" rtlCol="0"/>
          <a:lstStyle/>
          <a:p>
            <a:endParaRPr sz="1632"/>
          </a:p>
        </p:txBody>
      </p:sp>
      <p:sp>
        <p:nvSpPr>
          <p:cNvPr id="4" name="object 4"/>
          <p:cNvSpPr txBox="1"/>
          <p:nvPr/>
        </p:nvSpPr>
        <p:spPr>
          <a:xfrm>
            <a:off x="740005" y="4886298"/>
            <a:ext cx="5315576" cy="1075664"/>
          </a:xfrm>
          <a:prstGeom prst="rect">
            <a:avLst/>
          </a:prstGeom>
        </p:spPr>
        <p:txBody>
          <a:bodyPr vert="horz" wrap="square" lIns="0" tIns="14971" rIns="0" bIns="0" rtlCol="0">
            <a:spAutoFit/>
          </a:bodyPr>
          <a:lstStyle/>
          <a:p>
            <a:pPr marR="4607">
              <a:spcBef>
                <a:spcPts val="118"/>
              </a:spcBef>
            </a:pPr>
            <a:r>
              <a:rPr sz="1723" spc="5" dirty="0">
                <a:solidFill>
                  <a:srgbClr val="002F3B"/>
                </a:solidFill>
                <a:latin typeface="Calibri"/>
                <a:cs typeface="Calibri"/>
              </a:rPr>
              <a:t>Sollicité par </a:t>
            </a:r>
            <a:r>
              <a:rPr sz="1723" spc="9" dirty="0">
                <a:solidFill>
                  <a:srgbClr val="002F3B"/>
                </a:solidFill>
                <a:latin typeface="Calibri"/>
                <a:cs typeface="Calibri"/>
              </a:rPr>
              <a:t>la CERC</a:t>
            </a:r>
            <a:r>
              <a:rPr sz="1723" spc="-86" dirty="0">
                <a:solidFill>
                  <a:srgbClr val="002F3B"/>
                </a:solidFill>
                <a:latin typeface="Calibri"/>
                <a:cs typeface="Calibri"/>
              </a:rPr>
              <a:t> </a:t>
            </a:r>
            <a:r>
              <a:rPr sz="1723" spc="9" dirty="0">
                <a:solidFill>
                  <a:srgbClr val="002F3B"/>
                </a:solidFill>
                <a:latin typeface="Calibri"/>
                <a:cs typeface="Calibri"/>
              </a:rPr>
              <a:t>Martinique,</a:t>
            </a:r>
            <a:r>
              <a:rPr lang="fr-FR" sz="1723" spc="9" dirty="0">
                <a:solidFill>
                  <a:srgbClr val="002F3B"/>
                </a:solidFill>
                <a:latin typeface="Calibri"/>
                <a:cs typeface="Calibri"/>
              </a:rPr>
              <a:t> </a:t>
            </a:r>
            <a:r>
              <a:rPr sz="1723" b="1" spc="-23" dirty="0" err="1">
                <a:solidFill>
                  <a:srgbClr val="002F3B"/>
                </a:solidFill>
                <a:latin typeface="Calibri"/>
                <a:cs typeface="Calibri"/>
              </a:rPr>
              <a:t>KeBATI</a:t>
            </a:r>
            <a:r>
              <a:rPr sz="1723" b="1" spc="-23" dirty="0">
                <a:solidFill>
                  <a:srgbClr val="002F3B"/>
                </a:solidFill>
                <a:latin typeface="Calibri"/>
                <a:cs typeface="Calibri"/>
              </a:rPr>
              <a:t> </a:t>
            </a:r>
            <a:r>
              <a:rPr sz="1723" spc="9" dirty="0">
                <a:solidFill>
                  <a:srgbClr val="002F3B"/>
                </a:solidFill>
                <a:latin typeface="Calibri"/>
                <a:cs typeface="Calibri"/>
              </a:rPr>
              <a:t>accompagne </a:t>
            </a:r>
            <a:r>
              <a:rPr sz="1723" spc="-5" dirty="0">
                <a:solidFill>
                  <a:srgbClr val="002F3B"/>
                </a:solidFill>
                <a:latin typeface="Calibri"/>
                <a:cs typeface="Calibri"/>
              </a:rPr>
              <a:t>l’animation </a:t>
            </a:r>
            <a:r>
              <a:rPr sz="1723" spc="14" dirty="0">
                <a:solidFill>
                  <a:srgbClr val="002F3B"/>
                </a:solidFill>
                <a:latin typeface="Calibri"/>
                <a:cs typeface="Calibri"/>
              </a:rPr>
              <a:t>du GT</a:t>
            </a:r>
            <a:r>
              <a:rPr sz="1723" spc="-63" dirty="0">
                <a:solidFill>
                  <a:srgbClr val="002F3B"/>
                </a:solidFill>
                <a:latin typeface="Calibri"/>
                <a:cs typeface="Calibri"/>
              </a:rPr>
              <a:t> </a:t>
            </a:r>
            <a:r>
              <a:rPr sz="1723" spc="9" dirty="0">
                <a:solidFill>
                  <a:srgbClr val="002F3B"/>
                </a:solidFill>
                <a:latin typeface="Calibri"/>
                <a:cs typeface="Calibri"/>
              </a:rPr>
              <a:t>N°9</a:t>
            </a:r>
            <a:r>
              <a:rPr lang="fr-FR" sz="1723" spc="9" dirty="0">
                <a:solidFill>
                  <a:srgbClr val="002F3B"/>
                </a:solidFill>
                <a:latin typeface="Calibri"/>
                <a:cs typeface="Calibri"/>
              </a:rPr>
              <a:t> </a:t>
            </a:r>
            <a:r>
              <a:rPr lang="fr-FR" sz="1723" spc="14" dirty="0">
                <a:solidFill>
                  <a:srgbClr val="002F3B"/>
                </a:solidFill>
                <a:cs typeface="Calibri"/>
              </a:rPr>
              <a:t>du</a:t>
            </a:r>
            <a:r>
              <a:rPr lang="fr-FR" sz="1723" spc="-86" dirty="0">
                <a:solidFill>
                  <a:srgbClr val="002F3B"/>
                </a:solidFill>
                <a:cs typeface="Calibri"/>
              </a:rPr>
              <a:t> </a:t>
            </a:r>
            <a:r>
              <a:rPr lang="fr-FR" sz="1723" spc="5" dirty="0">
                <a:solidFill>
                  <a:srgbClr val="002F3B"/>
                </a:solidFill>
                <a:cs typeface="Calibri"/>
              </a:rPr>
              <a:t>programme </a:t>
            </a:r>
            <a:r>
              <a:rPr lang="fr-FR" sz="1723" spc="-14" dirty="0">
                <a:solidFill>
                  <a:srgbClr val="002F3B"/>
                </a:solidFill>
                <a:cs typeface="Calibri"/>
              </a:rPr>
              <a:t>B</a:t>
            </a:r>
            <a:r>
              <a:rPr lang="fr-FR" sz="1723" spc="-127" dirty="0">
                <a:solidFill>
                  <a:srgbClr val="002F3B"/>
                </a:solidFill>
                <a:cs typeface="Calibri"/>
              </a:rPr>
              <a:t>A</a:t>
            </a:r>
            <a:r>
              <a:rPr lang="fr-FR" sz="1723" spc="18" dirty="0">
                <a:solidFill>
                  <a:srgbClr val="002F3B"/>
                </a:solidFill>
                <a:cs typeface="Calibri"/>
              </a:rPr>
              <a:t>T</a:t>
            </a:r>
            <a:r>
              <a:rPr lang="fr-FR" sz="1723" dirty="0">
                <a:solidFill>
                  <a:srgbClr val="002F3B"/>
                </a:solidFill>
                <a:cs typeface="Calibri"/>
              </a:rPr>
              <a:t>I</a:t>
            </a:r>
            <a:r>
              <a:rPr lang="fr-FR" sz="1723" spc="9" dirty="0">
                <a:solidFill>
                  <a:srgbClr val="002F3B"/>
                </a:solidFill>
                <a:cs typeface="Calibri"/>
              </a:rPr>
              <a:t>S</a:t>
            </a:r>
            <a:r>
              <a:rPr lang="fr-FR" sz="1723" spc="14" dirty="0">
                <a:solidFill>
                  <a:srgbClr val="002F3B"/>
                </a:solidFill>
                <a:cs typeface="Calibri"/>
              </a:rPr>
              <a:t>O</a:t>
            </a:r>
            <a:r>
              <a:rPr lang="fr-FR" sz="1723" spc="23" dirty="0">
                <a:solidFill>
                  <a:srgbClr val="002F3B"/>
                </a:solidFill>
                <a:cs typeface="Calibri"/>
              </a:rPr>
              <a:t>L</a:t>
            </a:r>
            <a:r>
              <a:rPr lang="fr-FR" sz="1723" dirty="0">
                <a:solidFill>
                  <a:srgbClr val="002F3B"/>
                </a:solidFill>
                <a:cs typeface="Calibri"/>
              </a:rPr>
              <a:t>I</a:t>
            </a:r>
            <a:r>
              <a:rPr lang="fr-FR" sz="1723" spc="14" dirty="0">
                <a:solidFill>
                  <a:srgbClr val="002F3B"/>
                </a:solidFill>
                <a:cs typeface="Calibri"/>
              </a:rPr>
              <a:t>D </a:t>
            </a:r>
            <a:r>
              <a:rPr lang="fr-FR" sz="1723" spc="9" dirty="0">
                <a:solidFill>
                  <a:srgbClr val="002F3B"/>
                </a:solidFill>
                <a:latin typeface="Calibri"/>
                <a:cs typeface="Calibri"/>
              </a:rPr>
              <a:t>relatif à la révision de la  RTM - </a:t>
            </a:r>
            <a:r>
              <a:rPr sz="1723" spc="14" dirty="0">
                <a:solidFill>
                  <a:srgbClr val="002F3B"/>
                </a:solidFill>
                <a:latin typeface="Calibri"/>
                <a:cs typeface="Calibri"/>
              </a:rPr>
              <a:t>« </a:t>
            </a:r>
            <a:r>
              <a:rPr sz="1723" spc="5" dirty="0">
                <a:solidFill>
                  <a:srgbClr val="002F3B"/>
                </a:solidFill>
                <a:latin typeface="Calibri"/>
                <a:cs typeface="Calibri"/>
              </a:rPr>
              <a:t>Réglementation </a:t>
            </a:r>
            <a:r>
              <a:rPr sz="1723" spc="9" dirty="0">
                <a:solidFill>
                  <a:srgbClr val="002F3B"/>
                </a:solidFill>
                <a:latin typeface="Calibri"/>
                <a:cs typeface="Calibri"/>
              </a:rPr>
              <a:t>Thermique </a:t>
            </a:r>
            <a:r>
              <a:rPr sz="1723" spc="14" dirty="0">
                <a:solidFill>
                  <a:srgbClr val="002F3B"/>
                </a:solidFill>
                <a:latin typeface="Calibri"/>
                <a:cs typeface="Calibri"/>
              </a:rPr>
              <a:t>de </a:t>
            </a:r>
            <a:r>
              <a:rPr sz="1723" spc="5" dirty="0">
                <a:solidFill>
                  <a:srgbClr val="002F3B"/>
                </a:solidFill>
                <a:latin typeface="Calibri"/>
                <a:cs typeface="Calibri"/>
              </a:rPr>
              <a:t>Martinique </a:t>
            </a:r>
            <a:r>
              <a:rPr sz="1723" spc="14" dirty="0">
                <a:solidFill>
                  <a:srgbClr val="002F3B"/>
                </a:solidFill>
                <a:latin typeface="Calibri"/>
                <a:cs typeface="Calibri"/>
              </a:rPr>
              <a:t>»</a:t>
            </a:r>
            <a:r>
              <a:rPr sz="1406" spc="5" dirty="0">
                <a:solidFill>
                  <a:srgbClr val="002F3B"/>
                </a:solidFill>
                <a:latin typeface="Calibri"/>
                <a:cs typeface="Calibri"/>
              </a:rPr>
              <a:t>.</a:t>
            </a:r>
            <a:endParaRPr sz="1406" dirty="0">
              <a:latin typeface="Calibri"/>
              <a:cs typeface="Calibri"/>
            </a:endParaRPr>
          </a:p>
        </p:txBody>
      </p:sp>
      <p:sp>
        <p:nvSpPr>
          <p:cNvPr id="5" name="object 5"/>
          <p:cNvSpPr/>
          <p:nvPr/>
        </p:nvSpPr>
        <p:spPr>
          <a:xfrm>
            <a:off x="1043778" y="765390"/>
            <a:ext cx="1948569" cy="388331"/>
          </a:xfrm>
          <a:prstGeom prst="rect">
            <a:avLst/>
          </a:prstGeom>
          <a:blipFill>
            <a:blip r:embed="rId3" cstate="print"/>
            <a:stretch>
              <a:fillRect/>
            </a:stretch>
          </a:blipFill>
        </p:spPr>
        <p:txBody>
          <a:bodyPr wrap="square" lIns="0" tIns="0" rIns="0" bIns="0" rtlCol="0"/>
          <a:lstStyle/>
          <a:p>
            <a:endParaRPr sz="1632"/>
          </a:p>
        </p:txBody>
      </p:sp>
      <p:grpSp>
        <p:nvGrpSpPr>
          <p:cNvPr id="12" name="Groupe 11">
            <a:extLst>
              <a:ext uri="{FF2B5EF4-FFF2-40B4-BE49-F238E27FC236}">
                <a16:creationId xmlns:a16="http://schemas.microsoft.com/office/drawing/2014/main" id="{8E4F2085-339C-D1B6-6496-1CA19311A218}"/>
              </a:ext>
            </a:extLst>
          </p:cNvPr>
          <p:cNvGrpSpPr/>
          <p:nvPr/>
        </p:nvGrpSpPr>
        <p:grpSpPr>
          <a:xfrm>
            <a:off x="6363908" y="1762105"/>
            <a:ext cx="4096143" cy="4279220"/>
            <a:chOff x="1222861" y="1762106"/>
            <a:chExt cx="4096143" cy="4279220"/>
          </a:xfrm>
        </p:grpSpPr>
        <p:sp>
          <p:nvSpPr>
            <p:cNvPr id="10" name="object 4">
              <a:extLst>
                <a:ext uri="{FF2B5EF4-FFF2-40B4-BE49-F238E27FC236}">
                  <a16:creationId xmlns:a16="http://schemas.microsoft.com/office/drawing/2014/main" id="{618A00C4-490D-3B1F-6DE4-5357A7C60988}"/>
                </a:ext>
              </a:extLst>
            </p:cNvPr>
            <p:cNvSpPr/>
            <p:nvPr/>
          </p:nvSpPr>
          <p:spPr>
            <a:xfrm>
              <a:off x="1222861" y="1762106"/>
              <a:ext cx="4096143" cy="4045421"/>
            </a:xfrm>
            <a:prstGeom prst="rect">
              <a:avLst/>
            </a:prstGeom>
            <a:blipFill>
              <a:blip r:embed="rId4" cstate="print"/>
              <a:stretch>
                <a:fillRect/>
              </a:stretch>
            </a:blipFill>
          </p:spPr>
          <p:txBody>
            <a:bodyPr wrap="square" lIns="0" tIns="0" rIns="0" bIns="0" rtlCol="0"/>
            <a:lstStyle/>
            <a:p>
              <a:endParaRPr sz="1632"/>
            </a:p>
          </p:txBody>
        </p:sp>
        <p:sp>
          <p:nvSpPr>
            <p:cNvPr id="11" name="object 5">
              <a:extLst>
                <a:ext uri="{FF2B5EF4-FFF2-40B4-BE49-F238E27FC236}">
                  <a16:creationId xmlns:a16="http://schemas.microsoft.com/office/drawing/2014/main" id="{92B909E7-8164-DFEF-55C5-CFE94C25A9D2}"/>
                </a:ext>
              </a:extLst>
            </p:cNvPr>
            <p:cNvSpPr txBox="1"/>
            <p:nvPr/>
          </p:nvSpPr>
          <p:spPr>
            <a:xfrm>
              <a:off x="3653161" y="5882601"/>
              <a:ext cx="1665843" cy="158725"/>
            </a:xfrm>
            <a:prstGeom prst="rect">
              <a:avLst/>
            </a:prstGeom>
          </p:spPr>
          <p:txBody>
            <a:bodyPr vert="horz" wrap="square" lIns="0" tIns="12092" rIns="0" bIns="0" rtlCol="0">
              <a:spAutoFit/>
            </a:bodyPr>
            <a:lstStyle/>
            <a:p>
              <a:pPr marL="11516">
                <a:spcBef>
                  <a:spcPts val="95"/>
                </a:spcBef>
              </a:pPr>
              <a:r>
                <a:rPr sz="952" i="1" spc="-9" dirty="0">
                  <a:solidFill>
                    <a:srgbClr val="002F3B"/>
                  </a:solidFill>
                  <a:latin typeface="Calibri"/>
                  <a:cs typeface="Calibri"/>
                </a:rPr>
                <a:t>Post </a:t>
              </a:r>
              <a:r>
                <a:rPr sz="952" i="1" spc="-5" dirty="0">
                  <a:solidFill>
                    <a:srgbClr val="002F3B"/>
                  </a:solidFill>
                  <a:latin typeface="Calibri"/>
                  <a:cs typeface="Calibri"/>
                </a:rPr>
                <a:t>LinkedIn </a:t>
              </a:r>
              <a:r>
                <a:rPr sz="952" i="1" dirty="0">
                  <a:solidFill>
                    <a:srgbClr val="002F3B"/>
                  </a:solidFill>
                  <a:latin typeface="Calibri"/>
                  <a:cs typeface="Calibri"/>
                </a:rPr>
                <a:t>de </a:t>
              </a:r>
              <a:r>
                <a:rPr sz="952" i="1" spc="-18" dirty="0">
                  <a:solidFill>
                    <a:srgbClr val="002F3B"/>
                  </a:solidFill>
                  <a:latin typeface="Calibri"/>
                  <a:cs typeface="Calibri"/>
                </a:rPr>
                <a:t>Team </a:t>
              </a:r>
              <a:r>
                <a:rPr sz="952" i="1" spc="-5" dirty="0">
                  <a:solidFill>
                    <a:srgbClr val="002F3B"/>
                  </a:solidFill>
                  <a:latin typeface="Calibri"/>
                  <a:cs typeface="Calibri"/>
                </a:rPr>
                <a:t>for</a:t>
              </a:r>
              <a:r>
                <a:rPr sz="952" i="1" spc="-63" dirty="0">
                  <a:solidFill>
                    <a:srgbClr val="002F3B"/>
                  </a:solidFill>
                  <a:latin typeface="Calibri"/>
                  <a:cs typeface="Calibri"/>
                </a:rPr>
                <a:t> </a:t>
              </a:r>
              <a:r>
                <a:rPr sz="952" i="1" spc="-5" dirty="0">
                  <a:solidFill>
                    <a:srgbClr val="002F3B"/>
                  </a:solidFill>
                  <a:latin typeface="Calibri"/>
                  <a:cs typeface="Calibri"/>
                </a:rPr>
                <a:t>planète</a:t>
              </a:r>
              <a:endParaRPr sz="952" dirty="0">
                <a:latin typeface="Calibri"/>
                <a:cs typeface="Calibri"/>
              </a:endParaRPr>
            </a:p>
          </p:txBody>
        </p:sp>
      </p:grpSp>
      <p:sp>
        <p:nvSpPr>
          <p:cNvPr id="13" name="Rectangle 12">
            <a:extLst>
              <a:ext uri="{FF2B5EF4-FFF2-40B4-BE49-F238E27FC236}">
                <a16:creationId xmlns:a16="http://schemas.microsoft.com/office/drawing/2014/main" id="{C38CD729-6EA0-5F06-CA0B-F828FC012B81}"/>
              </a:ext>
            </a:extLst>
          </p:cNvPr>
          <p:cNvSpPr/>
          <p:nvPr/>
        </p:nvSpPr>
        <p:spPr>
          <a:xfrm>
            <a:off x="11212171" y="0"/>
            <a:ext cx="5000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12E721-8DC9-FF61-1434-3F70EEF93C0A}"/>
              </a:ext>
            </a:extLst>
          </p:cNvPr>
          <p:cNvSpPr/>
          <p:nvPr/>
        </p:nvSpPr>
        <p:spPr>
          <a:xfrm>
            <a:off x="10727961" y="0"/>
            <a:ext cx="5000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FC73D4C-CAE9-7AA1-638C-C9539DE5E30B}"/>
              </a:ext>
            </a:extLst>
          </p:cNvPr>
          <p:cNvSpPr/>
          <p:nvPr/>
        </p:nvSpPr>
        <p:spPr>
          <a:xfrm>
            <a:off x="11691960" y="0"/>
            <a:ext cx="50004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descr="Une image contenant Graphique, Police, capture d’écran, graphisme&#10;&#10;Description générée automatiquement">
            <a:extLst>
              <a:ext uri="{FF2B5EF4-FFF2-40B4-BE49-F238E27FC236}">
                <a16:creationId xmlns:a16="http://schemas.microsoft.com/office/drawing/2014/main" id="{8EF229A7-8937-9428-9439-A1FDFD78D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4912" y="187703"/>
            <a:ext cx="2479683" cy="485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724092" y="3651117"/>
            <a:ext cx="794630" cy="521000"/>
          </a:xfrm>
          <a:prstGeom prst="rect">
            <a:avLst/>
          </a:prstGeom>
          <a:blipFill>
            <a:blip r:embed="rId2" cstate="print"/>
            <a:stretch>
              <a:fillRect/>
            </a:stretch>
          </a:blipFill>
        </p:spPr>
        <p:txBody>
          <a:bodyPr wrap="square" lIns="0" tIns="0" rIns="0" bIns="0" rtlCol="0"/>
          <a:lstStyle/>
          <a:p>
            <a:endParaRPr sz="1632"/>
          </a:p>
        </p:txBody>
      </p:sp>
      <p:grpSp>
        <p:nvGrpSpPr>
          <p:cNvPr id="19" name="Groupe 18">
            <a:extLst>
              <a:ext uri="{FF2B5EF4-FFF2-40B4-BE49-F238E27FC236}">
                <a16:creationId xmlns:a16="http://schemas.microsoft.com/office/drawing/2014/main" id="{80BAF44F-CECD-9A41-ACAE-A6AFF2B5E6BA}"/>
              </a:ext>
            </a:extLst>
          </p:cNvPr>
          <p:cNvGrpSpPr/>
          <p:nvPr/>
        </p:nvGrpSpPr>
        <p:grpSpPr>
          <a:xfrm>
            <a:off x="2147714" y="1823734"/>
            <a:ext cx="7327212" cy="1911350"/>
            <a:chOff x="3849792" y="2332362"/>
            <a:chExt cx="3439364" cy="1000666"/>
          </a:xfrm>
        </p:grpSpPr>
        <p:sp>
          <p:nvSpPr>
            <p:cNvPr id="6" name="object 6"/>
            <p:cNvSpPr txBox="1"/>
            <p:nvPr/>
          </p:nvSpPr>
          <p:spPr>
            <a:xfrm>
              <a:off x="4367371" y="2332362"/>
              <a:ext cx="2665464" cy="297954"/>
            </a:xfrm>
            <a:prstGeom prst="rect">
              <a:avLst/>
            </a:prstGeom>
          </p:spPr>
          <p:txBody>
            <a:bodyPr vert="horz" wrap="square" lIns="0" tIns="14971" rIns="0" bIns="0" rtlCol="0">
              <a:spAutoFit/>
            </a:bodyPr>
            <a:lstStyle/>
            <a:p>
              <a:pPr marL="11516" algn="ctr">
                <a:spcBef>
                  <a:spcPts val="118"/>
                </a:spcBef>
              </a:pPr>
              <a:r>
                <a:rPr sz="3600" b="1" spc="5" dirty="0">
                  <a:solidFill>
                    <a:srgbClr val="002F3B"/>
                  </a:solidFill>
                  <a:latin typeface="Calibri"/>
                  <a:cs typeface="Calibri"/>
                </a:rPr>
                <a:t>Merci </a:t>
              </a:r>
              <a:r>
                <a:rPr sz="3600" b="1" spc="9" dirty="0">
                  <a:solidFill>
                    <a:srgbClr val="002F3B"/>
                  </a:solidFill>
                  <a:latin typeface="Calibri"/>
                  <a:cs typeface="Calibri"/>
                </a:rPr>
                <a:t>pour </a:t>
              </a:r>
              <a:r>
                <a:rPr lang="fr-FR" sz="3600" b="1" spc="9" dirty="0">
                  <a:solidFill>
                    <a:srgbClr val="002F3B"/>
                  </a:solidFill>
                  <a:latin typeface="Calibri"/>
                  <a:cs typeface="Calibri"/>
                </a:rPr>
                <a:t>votre </a:t>
              </a:r>
              <a:r>
                <a:rPr lang="fr-FR" sz="3600" b="1" dirty="0">
                  <a:solidFill>
                    <a:srgbClr val="002F3B"/>
                  </a:solidFill>
                  <a:latin typeface="Calibri"/>
                  <a:cs typeface="Calibri"/>
                </a:rPr>
                <a:t>attention</a:t>
              </a:r>
              <a:endParaRPr sz="3600" dirty="0">
                <a:latin typeface="Calibri"/>
                <a:cs typeface="Calibri"/>
              </a:endParaRPr>
            </a:p>
          </p:txBody>
        </p:sp>
        <p:sp>
          <p:nvSpPr>
            <p:cNvPr id="7" name="object 7"/>
            <p:cNvSpPr txBox="1"/>
            <p:nvPr/>
          </p:nvSpPr>
          <p:spPr>
            <a:xfrm>
              <a:off x="3849792" y="2661411"/>
              <a:ext cx="3439364" cy="671617"/>
            </a:xfrm>
            <a:prstGeom prst="rect">
              <a:avLst/>
            </a:prstGeom>
          </p:spPr>
          <p:txBody>
            <a:bodyPr vert="horz" wrap="square" lIns="0" tIns="15547" rIns="0" bIns="0" rtlCol="0">
              <a:spAutoFit/>
            </a:bodyPr>
            <a:lstStyle/>
            <a:p>
              <a:pPr algn="ctr">
                <a:spcBef>
                  <a:spcPts val="122"/>
                </a:spcBef>
              </a:pPr>
              <a:r>
                <a:rPr sz="2000" dirty="0">
                  <a:solidFill>
                    <a:srgbClr val="002F3B"/>
                  </a:solidFill>
                  <a:latin typeface="Calibri"/>
                  <a:cs typeface="Calibri"/>
                  <a:hlinkClick r:id="rId3"/>
                </a:rPr>
                <a:t>www.kebati.com</a:t>
              </a:r>
              <a:endParaRPr sz="2000" dirty="0">
                <a:latin typeface="Calibri"/>
                <a:cs typeface="Calibri"/>
              </a:endParaRPr>
            </a:p>
            <a:p>
              <a:pPr>
                <a:spcBef>
                  <a:spcPts val="36"/>
                </a:spcBef>
              </a:pPr>
              <a:endParaRPr sz="2800" dirty="0">
                <a:latin typeface="Calibri"/>
                <a:cs typeface="Calibri"/>
              </a:endParaRPr>
            </a:p>
            <a:p>
              <a:pPr algn="ctr">
                <a:lnSpc>
                  <a:spcPts val="1682"/>
                </a:lnSpc>
                <a:spcAft>
                  <a:spcPts val="600"/>
                </a:spcAft>
              </a:pPr>
              <a:r>
                <a:rPr sz="2400" b="1" i="1" spc="14" dirty="0">
                  <a:solidFill>
                    <a:srgbClr val="002F3B"/>
                  </a:solidFill>
                  <a:latin typeface="Arial"/>
                  <a:cs typeface="Arial"/>
                </a:rPr>
                <a:t>Centre </a:t>
              </a:r>
              <a:r>
                <a:rPr sz="2400" b="1" i="1" spc="18" dirty="0">
                  <a:solidFill>
                    <a:srgbClr val="002F3B"/>
                  </a:solidFill>
                  <a:latin typeface="Arial"/>
                  <a:cs typeface="Arial"/>
                </a:rPr>
                <a:t>de </a:t>
              </a:r>
              <a:r>
                <a:rPr sz="2400" b="1" i="1" spc="14" dirty="0">
                  <a:solidFill>
                    <a:srgbClr val="002F3B"/>
                  </a:solidFill>
                  <a:latin typeface="Arial"/>
                  <a:cs typeface="Arial"/>
                </a:rPr>
                <a:t>ressources Bâtiment</a:t>
              </a:r>
              <a:r>
                <a:rPr sz="2400" b="1" i="1" spc="-150" dirty="0">
                  <a:solidFill>
                    <a:srgbClr val="002F3B"/>
                  </a:solidFill>
                  <a:latin typeface="Arial"/>
                  <a:cs typeface="Arial"/>
                </a:rPr>
                <a:t> </a:t>
              </a:r>
              <a:r>
                <a:rPr sz="2400" b="1" i="1" spc="14" dirty="0">
                  <a:solidFill>
                    <a:srgbClr val="002F3B"/>
                  </a:solidFill>
                  <a:latin typeface="Arial"/>
                  <a:cs typeface="Arial"/>
                </a:rPr>
                <a:t>Durable</a:t>
              </a:r>
              <a:endParaRPr sz="2400" dirty="0">
                <a:latin typeface="Arial"/>
                <a:cs typeface="Arial"/>
              </a:endParaRPr>
            </a:p>
            <a:p>
              <a:pPr algn="ctr">
                <a:lnSpc>
                  <a:spcPts val="1682"/>
                </a:lnSpc>
              </a:pPr>
              <a:r>
                <a:rPr sz="2400" i="1" spc="9" dirty="0">
                  <a:solidFill>
                    <a:srgbClr val="002F3B"/>
                  </a:solidFill>
                  <a:latin typeface="Arial"/>
                  <a:cs typeface="Arial"/>
                </a:rPr>
                <a:t>en Martinique depuis</a:t>
              </a:r>
              <a:r>
                <a:rPr sz="2400" i="1" spc="-154" dirty="0">
                  <a:solidFill>
                    <a:srgbClr val="002F3B"/>
                  </a:solidFill>
                  <a:latin typeface="Arial"/>
                  <a:cs typeface="Arial"/>
                </a:rPr>
                <a:t> </a:t>
              </a:r>
              <a:r>
                <a:rPr sz="2400" i="1" spc="14" dirty="0">
                  <a:solidFill>
                    <a:srgbClr val="002F3B"/>
                  </a:solidFill>
                  <a:latin typeface="Arial"/>
                  <a:cs typeface="Arial"/>
                </a:rPr>
                <a:t>2019</a:t>
              </a:r>
              <a:endParaRPr sz="2400" dirty="0">
                <a:latin typeface="Arial"/>
                <a:cs typeface="Arial"/>
              </a:endParaRPr>
            </a:p>
          </p:txBody>
        </p:sp>
      </p:grpSp>
      <p:pic>
        <p:nvPicPr>
          <p:cNvPr id="12" name="Image 11" descr="Une image contenant texte, Police, logo, Visage humain&#10;&#10;Description générée automatiquement">
            <a:extLst>
              <a:ext uri="{FF2B5EF4-FFF2-40B4-BE49-F238E27FC236}">
                <a16:creationId xmlns:a16="http://schemas.microsoft.com/office/drawing/2014/main" id="{8E1D86AC-24F2-9613-1297-85C0BFCB6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79" y="6097052"/>
            <a:ext cx="1001486" cy="546745"/>
          </a:xfrm>
          <a:prstGeom prst="rect">
            <a:avLst/>
          </a:prstGeom>
        </p:spPr>
      </p:pic>
      <p:pic>
        <p:nvPicPr>
          <p:cNvPr id="14" name="Image 13" descr="Une image contenant texte, logo, Graphique, graphisme&#10;&#10;Description générée automatiquement">
            <a:extLst>
              <a:ext uri="{FF2B5EF4-FFF2-40B4-BE49-F238E27FC236}">
                <a16:creationId xmlns:a16="http://schemas.microsoft.com/office/drawing/2014/main" id="{83259819-CA33-B828-CFA3-C6050D207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026" y="6097052"/>
            <a:ext cx="403550" cy="546745"/>
          </a:xfrm>
          <a:prstGeom prst="rect">
            <a:avLst/>
          </a:prstGeom>
        </p:spPr>
      </p:pic>
      <p:sp>
        <p:nvSpPr>
          <p:cNvPr id="15" name="Rectangle 14">
            <a:extLst>
              <a:ext uri="{FF2B5EF4-FFF2-40B4-BE49-F238E27FC236}">
                <a16:creationId xmlns:a16="http://schemas.microsoft.com/office/drawing/2014/main" id="{0C30A589-6FC9-DA3C-4F63-971812412D6B}"/>
              </a:ext>
            </a:extLst>
          </p:cNvPr>
          <p:cNvSpPr/>
          <p:nvPr/>
        </p:nvSpPr>
        <p:spPr>
          <a:xfrm>
            <a:off x="11212171" y="0"/>
            <a:ext cx="50004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DE37E8E-A07F-455D-5C82-8F30589781E9}"/>
              </a:ext>
            </a:extLst>
          </p:cNvPr>
          <p:cNvSpPr/>
          <p:nvPr/>
        </p:nvSpPr>
        <p:spPr>
          <a:xfrm>
            <a:off x="10727961" y="0"/>
            <a:ext cx="50004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2FCF215-5253-B2DF-2F1F-A58EA6E32E64}"/>
              </a:ext>
            </a:extLst>
          </p:cNvPr>
          <p:cNvSpPr/>
          <p:nvPr/>
        </p:nvSpPr>
        <p:spPr>
          <a:xfrm>
            <a:off x="11691960" y="0"/>
            <a:ext cx="50004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Une image contenant Graphique, Police, capture d’écran, graphisme&#10;&#10;Description générée automatiquement">
            <a:extLst>
              <a:ext uri="{FF2B5EF4-FFF2-40B4-BE49-F238E27FC236}">
                <a16:creationId xmlns:a16="http://schemas.microsoft.com/office/drawing/2014/main" id="{6B747353-1E18-F676-D935-CEE41C73C3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912" y="187703"/>
            <a:ext cx="2479683" cy="485272"/>
          </a:xfrm>
          <a:prstGeom prst="rect">
            <a:avLst/>
          </a:prstGeom>
        </p:spPr>
      </p:pic>
      <p:pic>
        <p:nvPicPr>
          <p:cNvPr id="21" name="Image 20" descr="Une image contenant texte, conception, logo, Graphique&#10;&#10;Description générée automatiquement">
            <a:extLst>
              <a:ext uri="{FF2B5EF4-FFF2-40B4-BE49-F238E27FC236}">
                <a16:creationId xmlns:a16="http://schemas.microsoft.com/office/drawing/2014/main" id="{0EE51424-44F8-CA91-C2E5-59D78D8810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9237" y="6094885"/>
            <a:ext cx="548912" cy="54891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3163878" y="2674947"/>
            <a:ext cx="6290633" cy="1508105"/>
          </a:xfrm>
          <a:prstGeom prst="rect">
            <a:avLst/>
          </a:prstGeom>
          <a:noFill/>
        </p:spPr>
        <p:txBody>
          <a:bodyPr wrap="none" rtlCol="0">
            <a:spAutoFit/>
          </a:bodyPr>
          <a:lstStyle/>
          <a:p>
            <a:pPr lvl="0" algn="ctr"/>
            <a:r>
              <a:rPr lang="fr-FR" sz="2800" b="1" dirty="0">
                <a:effectLst/>
                <a:latin typeface="Alwyn" pitchFamily="2" charset="0"/>
                <a:ea typeface="Times New Roman" panose="02020603050405020304" pitchFamily="18" charset="0"/>
              </a:rPr>
              <a:t>Adaptation des normes et bâti tropical</a:t>
            </a:r>
          </a:p>
          <a:p>
            <a:pPr lvl="0" algn="ctr"/>
            <a:r>
              <a:rPr lang="fr-FR" sz="2800" b="1" dirty="0">
                <a:effectLst/>
                <a:latin typeface="Alwyn" pitchFamily="2" charset="0"/>
                <a:ea typeface="Times New Roman" panose="02020603050405020304" pitchFamily="18" charset="0"/>
              </a:rPr>
              <a:t> </a:t>
            </a:r>
          </a:p>
          <a:p>
            <a:pPr lvl="0"/>
            <a:r>
              <a:rPr lang="fr-FR" sz="2400" b="1" u="sng" dirty="0">
                <a:solidFill>
                  <a:srgbClr val="0070C0"/>
                </a:solidFill>
                <a:latin typeface="Alwyn" pitchFamily="2" charset="0"/>
                <a:ea typeface="Times New Roman" panose="02020603050405020304" pitchFamily="18" charset="0"/>
              </a:rPr>
              <a:t>Henri SALOMON</a:t>
            </a:r>
            <a:r>
              <a:rPr lang="fr-FR" sz="2400" b="1" dirty="0">
                <a:solidFill>
                  <a:srgbClr val="0070C0"/>
                </a:solidFill>
                <a:latin typeface="Alwyn" pitchFamily="2" charset="0"/>
                <a:ea typeface="Times New Roman" panose="02020603050405020304" pitchFamily="18" charset="0"/>
              </a:rPr>
              <a:t>, Président CMA Martinique</a:t>
            </a:r>
          </a:p>
          <a:p>
            <a:pPr lvl="1"/>
            <a:endParaRPr lang="fr-FR" sz="1200" dirty="0">
              <a:effectLst/>
              <a:latin typeface="Times New Roman" panose="02020603050405020304" pitchFamily="18"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7742DA20-22F0-FEAF-51E2-A91603054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1FD17CC7-3E69-79CB-3529-AC8840AC6EE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689595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2519342" y="2674947"/>
            <a:ext cx="7579704" cy="1508105"/>
          </a:xfrm>
          <a:prstGeom prst="rect">
            <a:avLst/>
          </a:prstGeom>
          <a:noFill/>
        </p:spPr>
        <p:txBody>
          <a:bodyPr wrap="none" rtlCol="0">
            <a:spAutoFit/>
          </a:bodyPr>
          <a:lstStyle/>
          <a:p>
            <a:pPr lvl="0" algn="ctr"/>
            <a:r>
              <a:rPr lang="fr-FR" sz="2800" b="1" dirty="0">
                <a:effectLst/>
                <a:latin typeface="Alwyn" pitchFamily="2" charset="0"/>
                <a:ea typeface="Times New Roman" panose="02020603050405020304" pitchFamily="18" charset="0"/>
              </a:rPr>
              <a:t>Référentiels locaux et adaptation des DTU</a:t>
            </a:r>
          </a:p>
          <a:p>
            <a:pPr lvl="0" algn="ctr"/>
            <a:r>
              <a:rPr lang="fr-FR" sz="2800" b="1" dirty="0">
                <a:effectLst/>
                <a:latin typeface="Alwyn" pitchFamily="2" charset="0"/>
                <a:ea typeface="Times New Roman" panose="02020603050405020304" pitchFamily="18" charset="0"/>
              </a:rPr>
              <a:t> </a:t>
            </a:r>
          </a:p>
          <a:p>
            <a:pPr lvl="0"/>
            <a:r>
              <a:rPr lang="fr-FR" sz="2400" b="1" u="sng" dirty="0">
                <a:solidFill>
                  <a:srgbClr val="0070C0"/>
                </a:solidFill>
                <a:latin typeface="Alwyn" pitchFamily="2" charset="0"/>
                <a:ea typeface="Times New Roman" panose="02020603050405020304" pitchFamily="18" charset="0"/>
              </a:rPr>
              <a:t>Michel NEROVIQUE</a:t>
            </a:r>
            <a:r>
              <a:rPr lang="fr-FR" sz="2400" b="1" dirty="0">
                <a:solidFill>
                  <a:srgbClr val="0070C0"/>
                </a:solidFill>
                <a:latin typeface="Alwyn" pitchFamily="2" charset="0"/>
                <a:ea typeface="Times New Roman" panose="02020603050405020304" pitchFamily="18" charset="0"/>
              </a:rPr>
              <a:t>, Chargé de mission CERC Martinique</a:t>
            </a:r>
          </a:p>
          <a:p>
            <a:pPr lvl="1"/>
            <a:endParaRPr lang="fr-FR" sz="1200" dirty="0">
              <a:effectLst/>
              <a:latin typeface="Times New Roman" panose="02020603050405020304" pitchFamily="18"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7742DA20-22F0-FEAF-51E2-A91603054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1FD17CC7-3E69-79CB-3529-AC8840AC6EE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84967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A18CC64-94A0-43C0-B660-A20BC06EDCA7}"/>
              </a:ext>
            </a:extLst>
          </p:cNvPr>
          <p:cNvSpPr txBox="1">
            <a:spLocks/>
          </p:cNvSpPr>
          <p:nvPr/>
        </p:nvSpPr>
        <p:spPr>
          <a:xfrm>
            <a:off x="21993" y="2564321"/>
            <a:ext cx="11996381" cy="11952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solidFill>
                  <a:srgbClr val="0070C0"/>
                </a:solidFill>
                <a:latin typeface="Arial Nova" panose="020B0504020202020204" pitchFamily="34" charset="0"/>
              </a:rPr>
              <a:t>ADAPTATION DES NORMES DE CONSTRUCTION </a:t>
            </a:r>
            <a:br>
              <a:rPr lang="fr-FR" sz="2800" dirty="0">
                <a:latin typeface="Arial Nova" panose="020B0504020202020204" pitchFamily="34" charset="0"/>
              </a:rPr>
            </a:br>
            <a:r>
              <a:rPr lang="fr-FR" sz="1800" b="1" i="1" dirty="0">
                <a:latin typeface="Arial Nova" panose="020B0504020202020204" pitchFamily="34" charset="0"/>
              </a:rPr>
              <a:t>UN ENJEU PRIORITAIRE POUR LA CONSTRUCTION &amp; LA RÉHABILITATION DE LOGEMENTS AUX ANTILLES</a:t>
            </a:r>
          </a:p>
        </p:txBody>
      </p:sp>
      <p:pic>
        <p:nvPicPr>
          <p:cNvPr id="6" name="Image 5" descr="Une image contenant ciel, bâtiment, extérieur&#10;&#10;Description générée automatiquement">
            <a:extLst>
              <a:ext uri="{FF2B5EF4-FFF2-40B4-BE49-F238E27FC236}">
                <a16:creationId xmlns:a16="http://schemas.microsoft.com/office/drawing/2014/main" id="{556D07FF-A255-4FE8-A7E6-25E200787A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85" r="16433" b="5"/>
          <a:stretch/>
        </p:blipFill>
        <p:spPr>
          <a:xfrm>
            <a:off x="3071664" y="3696051"/>
            <a:ext cx="1995100" cy="2254019"/>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7" name="Image 6" descr="Une image contenant extérieur, ciel, herbe, bâtiment&#10;&#10;Description générée automatiquement">
            <a:extLst>
              <a:ext uri="{FF2B5EF4-FFF2-40B4-BE49-F238E27FC236}">
                <a16:creationId xmlns:a16="http://schemas.microsoft.com/office/drawing/2014/main" id="{107CBDBC-B586-4A6E-AC80-387F22077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68" r="11530" b="-3"/>
          <a:stretch/>
        </p:blipFill>
        <p:spPr>
          <a:xfrm>
            <a:off x="4785190" y="3512250"/>
            <a:ext cx="2621621" cy="2621623"/>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Image 7" descr="Une image contenant ciel, bâtiment, extérieur, terrain&#10;&#10;Description générée automatiquement">
            <a:extLst>
              <a:ext uri="{FF2B5EF4-FFF2-40B4-BE49-F238E27FC236}">
                <a16:creationId xmlns:a16="http://schemas.microsoft.com/office/drawing/2014/main" id="{60AC05B9-20B1-4D0A-ADAF-D57DB2F48A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69" r="25680" b="5"/>
          <a:stretch/>
        </p:blipFill>
        <p:spPr>
          <a:xfrm>
            <a:off x="7125238" y="3814807"/>
            <a:ext cx="1880568" cy="2135262"/>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26" name="Picture 2">
            <a:extLst>
              <a:ext uri="{FF2B5EF4-FFF2-40B4-BE49-F238E27FC236}">
                <a16:creationId xmlns:a16="http://schemas.microsoft.com/office/drawing/2014/main" id="{9DB0838D-B036-8169-67F3-F47E4DC63C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2950" y="5669023"/>
            <a:ext cx="3308639" cy="9297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Police, logo, texte, Graphique&#10;&#10;Description générée automatiquement">
            <a:extLst>
              <a:ext uri="{FF2B5EF4-FFF2-40B4-BE49-F238E27FC236}">
                <a16:creationId xmlns:a16="http://schemas.microsoft.com/office/drawing/2014/main" id="{882FA9E0-8EBC-6692-D5A9-51201DCCF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392" y="49539"/>
            <a:ext cx="1592238" cy="1592238"/>
          </a:xfrm>
          <a:prstGeom prst="rect">
            <a:avLst/>
          </a:prstGeom>
        </p:spPr>
      </p:pic>
      <p:sp>
        <p:nvSpPr>
          <p:cNvPr id="5" name="ZoneTexte 4">
            <a:extLst>
              <a:ext uri="{FF2B5EF4-FFF2-40B4-BE49-F238E27FC236}">
                <a16:creationId xmlns:a16="http://schemas.microsoft.com/office/drawing/2014/main" id="{DDAA49B5-9083-8C80-2A0A-0685060955CF}"/>
              </a:ext>
            </a:extLst>
          </p:cNvPr>
          <p:cNvSpPr txBox="1"/>
          <p:nvPr/>
        </p:nvSpPr>
        <p:spPr>
          <a:xfrm>
            <a:off x="1430739" y="1633120"/>
            <a:ext cx="9694460" cy="523220"/>
          </a:xfrm>
          <a:prstGeom prst="rect">
            <a:avLst/>
          </a:prstGeom>
          <a:noFill/>
        </p:spPr>
        <p:txBody>
          <a:bodyPr wrap="square" rtlCol="0">
            <a:spAutoFit/>
          </a:bodyPr>
          <a:lstStyle/>
          <a:p>
            <a:pPr algn="ctr"/>
            <a:r>
              <a:rPr lang="fr-FR" sz="2800" dirty="0">
                <a:latin typeface="Arial Nova" panose="020B0504020202020204" pitchFamily="34" charset="0"/>
              </a:rPr>
              <a:t>OBJECTIF LOGEMENT : LES ENTREPRISES S’ENGAGENT</a:t>
            </a:r>
          </a:p>
        </p:txBody>
      </p:sp>
      <p:pic>
        <p:nvPicPr>
          <p:cNvPr id="10" name="Image 9">
            <a:extLst>
              <a:ext uri="{FF2B5EF4-FFF2-40B4-BE49-F238E27FC236}">
                <a16:creationId xmlns:a16="http://schemas.microsoft.com/office/drawing/2014/main" id="{C7FA517F-3D6E-3C2A-34FE-4039818C6A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0946" y="2325770"/>
            <a:ext cx="2210108" cy="447737"/>
          </a:xfrm>
          <a:prstGeom prst="rect">
            <a:avLst/>
          </a:prstGeom>
        </p:spPr>
      </p:pic>
      <p:pic>
        <p:nvPicPr>
          <p:cNvPr id="12" name="Image 11" descr="Une image contenant texte, Police, Graphique, logo&#10;&#10;Description générée automatiquement">
            <a:extLst>
              <a:ext uri="{FF2B5EF4-FFF2-40B4-BE49-F238E27FC236}">
                <a16:creationId xmlns:a16="http://schemas.microsoft.com/office/drawing/2014/main" id="{1FA7783B-6F5A-7A8D-D2CE-31E2B8E185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1630" y="380808"/>
            <a:ext cx="2297303" cy="929700"/>
          </a:xfrm>
          <a:prstGeom prst="rect">
            <a:avLst/>
          </a:prstGeom>
        </p:spPr>
      </p:pic>
    </p:spTree>
    <p:extLst>
      <p:ext uri="{BB962C8B-B14F-4D97-AF65-F5344CB8AC3E}">
        <p14:creationId xmlns:p14="http://schemas.microsoft.com/office/powerpoint/2010/main" val="952822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B5E7793E-EEBD-4A18-8B4D-8C9D8C6DF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A5E77-7BE2-441B-9C9C-408A3E26CF0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Image 11">
            <a:extLst>
              <a:ext uri="{FF2B5EF4-FFF2-40B4-BE49-F238E27FC236}">
                <a16:creationId xmlns:a16="http://schemas.microsoft.com/office/drawing/2014/main" id="{20225FE2-66B2-4039-BC42-5B7F2F950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2876" y="239535"/>
            <a:ext cx="2604614" cy="527658"/>
          </a:xfrm>
          <a:prstGeom prst="rect">
            <a:avLst/>
          </a:prstGeom>
        </p:spPr>
      </p:pic>
      <p:sp>
        <p:nvSpPr>
          <p:cNvPr id="7" name="Espace réservé du pied de page 8">
            <a:extLst>
              <a:ext uri="{FF2B5EF4-FFF2-40B4-BE49-F238E27FC236}">
                <a16:creationId xmlns:a16="http://schemas.microsoft.com/office/drawing/2014/main" id="{5CE984B0-F4CC-41EB-9C83-51D0431D1754}"/>
              </a:ext>
            </a:extLst>
          </p:cNvPr>
          <p:cNvSpPr>
            <a:spLocks noGrp="1"/>
          </p:cNvSpPr>
          <p:nvPr>
            <p:ph type="ftr" sz="quarter" idx="11"/>
          </p:nvPr>
        </p:nvSpPr>
        <p:spPr>
          <a:xfrm>
            <a:off x="3147204" y="6201128"/>
            <a:ext cx="5897591" cy="566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Séminaire « Objectif logement » FEDOM CERC Martinique  - 11-01-2024</a:t>
            </a:r>
          </a:p>
        </p:txBody>
      </p:sp>
      <p:sp>
        <p:nvSpPr>
          <p:cNvPr id="3" name="ZoneTexte 2">
            <a:extLst>
              <a:ext uri="{FF2B5EF4-FFF2-40B4-BE49-F238E27FC236}">
                <a16:creationId xmlns:a16="http://schemas.microsoft.com/office/drawing/2014/main" id="{8FABC79F-5BFD-4555-8194-40BE6A9501BA}"/>
              </a:ext>
            </a:extLst>
          </p:cNvPr>
          <p:cNvSpPr txBox="1"/>
          <p:nvPr/>
        </p:nvSpPr>
        <p:spPr>
          <a:xfrm>
            <a:off x="384411" y="539679"/>
            <a:ext cx="11423176" cy="61247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1" i="0" u="sng" strike="noStrike" kern="1200" cap="none" spc="0" normalizeH="0" baseline="0" noProof="0" dirty="0">
                <a:ln>
                  <a:noFill/>
                </a:ln>
                <a:solidFill>
                  <a:srgbClr val="0070C0"/>
                </a:solidFill>
                <a:effectLst/>
                <a:uLnTx/>
                <a:uFillTx/>
                <a:latin typeface="Arial Nova" panose="020B0504020202020204" pitchFamily="34" charset="0"/>
                <a:ea typeface="+mn-ea"/>
                <a:cs typeface="+mn-cs"/>
              </a:rPr>
              <a:t>GENESE</a:t>
            </a: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Les règles Antilles dans les années 90, un succès éphémère …mais important qui a permis la réduction de la sinistralité du bâti aux Antilles</a:t>
            </a: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Le rapport d’information de la délégation sénatoriale aux outre-mer de juin 2017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rPr>
              <a:t>Une inadaptation des normes de constructions aux spécificités des territoires ultramarins.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rPr>
              <a:t>Les professionnels ultramarins sont marginalisés dans le processus de production normative, alors qu’ils sont les dépositaires d’une véritable expertise utile à cette production.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rPr>
              <a:t>Une inadéquation qui pénalise la meilleure pénétration de l’assurance construction et qui favorise indirectement la persistance de la construction informelle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rPr>
              <a:t>Une production normative qui contribue peu à la montée en qualité du bâti dans les Antilles et qui ne prépare pas les territoires aux défis liés au dérèglement climatique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rPr>
              <a:t>Des exigences normatives qui ne sont pas toujours connues et maîtrisées par les acteurs du secteur de la construction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75000"/>
                </a:srgbClr>
              </a:solidFill>
              <a:effectLst/>
              <a:uLnTx/>
              <a:uFillTx/>
              <a:latin typeface="Arial Nova" panose="020B0504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Une volonté des professionnels Antillais confortée par l’engagement de l’Etat à la suite de l’évènement </a:t>
            </a:r>
            <a:r>
              <a:rPr kumimoji="0" lang="fr-FR" sz="2000" b="1"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Irma du 6 septembre 2017</a:t>
            </a:r>
            <a:r>
              <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dans les îles du nord.</a:t>
            </a: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20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958919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483CA86-5B0F-7514-4DFC-5F98C0F99841}"/>
              </a:ext>
            </a:extLst>
          </p:cNvPr>
          <p:cNvSpPr txBox="1"/>
          <p:nvPr/>
        </p:nvSpPr>
        <p:spPr>
          <a:xfrm>
            <a:off x="668740" y="914401"/>
            <a:ext cx="11013744"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srgbClr val="0070C0"/>
                </a:solidFill>
                <a:effectLst/>
                <a:uLnTx/>
                <a:uFillTx/>
                <a:latin typeface="Arial Nova" panose="020B0504020202020204" pitchFamily="34" charset="0"/>
                <a:ea typeface="+mn-ea"/>
                <a:cs typeface="+mn-cs"/>
              </a:rPr>
              <a:t>LA MISE EN ACTION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1" i="0" u="sng"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Une première phase en 2019 (programme PACTE) couronnée de succès qui a notamment permis d’établir une feuille de route pour la démarche d’adaptation des normes de construction applicables aux Antilles</a:t>
            </a: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Une seconde phase sur 42 mois dotée d’un financement de 1.5 million d’euros (Martinique) débutée en juillet 2021. (Fin du projet : 31/12/2024)</a:t>
            </a:r>
          </a:p>
        </p:txBody>
      </p:sp>
      <p:pic>
        <p:nvPicPr>
          <p:cNvPr id="6" name="Image 5">
            <a:extLst>
              <a:ext uri="{FF2B5EF4-FFF2-40B4-BE49-F238E27FC236}">
                <a16:creationId xmlns:a16="http://schemas.microsoft.com/office/drawing/2014/main" id="{10AC2A1B-4D55-3ABB-2E40-9F5A9CD16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2876" y="239535"/>
            <a:ext cx="2604614" cy="527658"/>
          </a:xfrm>
          <a:prstGeom prst="rect">
            <a:avLst/>
          </a:prstGeom>
        </p:spPr>
      </p:pic>
      <p:pic>
        <p:nvPicPr>
          <p:cNvPr id="8" name="Image 7">
            <a:extLst>
              <a:ext uri="{FF2B5EF4-FFF2-40B4-BE49-F238E27FC236}">
                <a16:creationId xmlns:a16="http://schemas.microsoft.com/office/drawing/2014/main" id="{F0D147E7-A862-42AB-2706-FE410EA3C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8" y="3868402"/>
            <a:ext cx="3048015" cy="1970609"/>
          </a:xfrm>
          <a:prstGeom prst="rect">
            <a:avLst/>
          </a:prstGeom>
        </p:spPr>
      </p:pic>
      <p:sp>
        <p:nvSpPr>
          <p:cNvPr id="5" name="Espace réservé du pied de page 8">
            <a:extLst>
              <a:ext uri="{FF2B5EF4-FFF2-40B4-BE49-F238E27FC236}">
                <a16:creationId xmlns:a16="http://schemas.microsoft.com/office/drawing/2014/main" id="{2B72FD5F-48A2-8987-54E6-E84C8FDCB47A}"/>
              </a:ext>
            </a:extLst>
          </p:cNvPr>
          <p:cNvSpPr>
            <a:spLocks noGrp="1"/>
          </p:cNvSpPr>
          <p:nvPr>
            <p:ph type="ftr" sz="quarter" idx="11"/>
          </p:nvPr>
        </p:nvSpPr>
        <p:spPr>
          <a:xfrm>
            <a:off x="3147204" y="6201128"/>
            <a:ext cx="5897591" cy="566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Séminaire « Objectif logement » FEDOM CERC Martinique  - 11-01-2024</a:t>
            </a:r>
          </a:p>
        </p:txBody>
      </p:sp>
      <p:pic>
        <p:nvPicPr>
          <p:cNvPr id="7" name="Espace réservé du contenu 6">
            <a:extLst>
              <a:ext uri="{FF2B5EF4-FFF2-40B4-BE49-F238E27FC236}">
                <a16:creationId xmlns:a16="http://schemas.microsoft.com/office/drawing/2014/main" id="{7EC5C04F-0C9A-EB10-37B8-6EB0BF13D551}"/>
              </a:ext>
            </a:extLst>
          </p:cNvPr>
          <p:cNvPicPr>
            <a:picLocks noChangeAspect="1"/>
          </p:cNvPicPr>
          <p:nvPr/>
        </p:nvPicPr>
        <p:blipFill>
          <a:blip r:embed="rId4"/>
          <a:stretch>
            <a:fillRect/>
          </a:stretch>
        </p:blipFill>
        <p:spPr>
          <a:xfrm>
            <a:off x="4582973" y="3638000"/>
            <a:ext cx="3185277" cy="2149164"/>
          </a:xfrm>
          <a:prstGeom prst="rect">
            <a:avLst/>
          </a:prstGeom>
        </p:spPr>
      </p:pic>
      <p:pic>
        <p:nvPicPr>
          <p:cNvPr id="11" name="Image 10">
            <a:extLst>
              <a:ext uri="{FF2B5EF4-FFF2-40B4-BE49-F238E27FC236}">
                <a16:creationId xmlns:a16="http://schemas.microsoft.com/office/drawing/2014/main" id="{A2087D0F-A853-2DF5-3C26-593FBCAA87B3}"/>
              </a:ext>
            </a:extLst>
          </p:cNvPr>
          <p:cNvPicPr>
            <a:picLocks noChangeAspect="1"/>
          </p:cNvPicPr>
          <p:nvPr/>
        </p:nvPicPr>
        <p:blipFill>
          <a:blip r:embed="rId5"/>
          <a:stretch>
            <a:fillRect/>
          </a:stretch>
        </p:blipFill>
        <p:spPr>
          <a:xfrm>
            <a:off x="8311163" y="3729022"/>
            <a:ext cx="3422241" cy="1918762"/>
          </a:xfrm>
          <a:prstGeom prst="rect">
            <a:avLst/>
          </a:prstGeom>
        </p:spPr>
      </p:pic>
    </p:spTree>
    <p:extLst>
      <p:ext uri="{BB962C8B-B14F-4D97-AF65-F5344CB8AC3E}">
        <p14:creationId xmlns:p14="http://schemas.microsoft.com/office/powerpoint/2010/main" val="736387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BFD6C16-8230-4676-A7A2-B9035FFB0E63}"/>
              </a:ext>
            </a:extLst>
          </p:cNvPr>
          <p:cNvSpPr>
            <a:spLocks noGrp="1"/>
          </p:cNvSpPr>
          <p:nvPr/>
        </p:nvSpPr>
        <p:spPr>
          <a:xfrm>
            <a:off x="204866" y="979033"/>
            <a:ext cx="11782268" cy="51997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1" i="0" u="sng" strike="noStrike" kern="1200" cap="none" spc="0" normalizeH="0" baseline="0" noProof="0" dirty="0">
                <a:ln>
                  <a:noFill/>
                </a:ln>
                <a:solidFill>
                  <a:srgbClr val="4472C4"/>
                </a:solidFill>
                <a:effectLst/>
                <a:uLnTx/>
                <a:uFillTx/>
                <a:latin typeface="Arial Nova" panose="020B0504020202020204" pitchFamily="34" charset="0"/>
                <a:ea typeface="+mn-ea"/>
                <a:cs typeface="+mn-cs"/>
              </a:rPr>
              <a:t>UNE MÉTHODOLOGIE A SPECTRE LARGE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B050"/>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srgbClr val="00B050"/>
                </a:solidFill>
                <a:effectLst/>
                <a:uLnTx/>
                <a:uFillTx/>
                <a:latin typeface="Arial Nova" panose="020B0504020202020204" pitchFamily="34" charset="0"/>
                <a:ea typeface="+mn-ea"/>
                <a:cs typeface="+mn-cs"/>
              </a:rPr>
              <a:t>Mobiliser et rassembler les savoirs régionaux pour une cause ultramarine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rPr>
              <a:t>	Co-produire dans le respect des équilibres locaux et des contraintes nationales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srgbClr val="FFC000">
                    <a:lumMod val="75000"/>
                  </a:srgbClr>
                </a:solidFill>
                <a:effectLst/>
                <a:uLnTx/>
                <a:uFillTx/>
                <a:latin typeface="Arial Nova" panose="020B0504020202020204" pitchFamily="34" charset="0"/>
                <a:ea typeface="+mn-ea"/>
                <a:cs typeface="+mn-cs"/>
              </a:rPr>
              <a:t>							Expérimenter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srgbClr val="7030A0"/>
                </a:solidFill>
                <a:effectLst/>
                <a:uLnTx/>
                <a:uFillTx/>
                <a:latin typeface="Arial Nova" panose="020B0504020202020204" pitchFamily="34" charset="0"/>
                <a:ea typeface="+mn-ea"/>
                <a:cs typeface="+mn-cs"/>
              </a:rPr>
              <a:t>			   		Communiquer</a:t>
            </a:r>
            <a:r>
              <a:rPr kumimoji="0" lang="fr-FR" sz="2000" b="0" i="0" u="none" strike="noStrike" kern="1200" cap="none" spc="0" normalizeH="0" baseline="0" noProof="0" dirty="0">
                <a:ln>
                  <a:noFill/>
                </a:ln>
                <a:solidFill>
                  <a:srgbClr val="FF33CC"/>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srgbClr val="FF33CC"/>
                </a:solidFill>
                <a:effectLst/>
                <a:uLnTx/>
                <a:uFillTx/>
                <a:latin typeface="Arial Nova" panose="020B0504020202020204" pitchFamily="34" charset="0"/>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600" b="0" i="0" u="none" strike="noStrike" kern="1200" cap="none" spc="0" normalizeH="0" baseline="0" noProof="0" dirty="0">
                <a:ln>
                  <a:noFill/>
                </a:ln>
                <a:solidFill>
                  <a:srgbClr val="FF33CC"/>
                </a:solidFill>
                <a:effectLst/>
                <a:uLnTx/>
                <a:uFillTx/>
                <a:latin typeface="Arial Nova" panose="020B0504020202020204" pitchFamily="34" charset="0"/>
                <a:ea typeface="+mn-ea"/>
                <a:cs typeface="+mn-cs"/>
              </a:rPr>
              <a:t>Diffuser les acquis, influencer positivement la production normative nationale et partager les apprentissages</a:t>
            </a:r>
          </a:p>
        </p:txBody>
      </p:sp>
      <p:pic>
        <p:nvPicPr>
          <p:cNvPr id="5" name="Image 4" descr="Une image contenant dessin&#10;&#10;Description générée automatiquement">
            <a:extLst>
              <a:ext uri="{FF2B5EF4-FFF2-40B4-BE49-F238E27FC236}">
                <a16:creationId xmlns:a16="http://schemas.microsoft.com/office/drawing/2014/main" id="{925AF61B-1D19-4ED1-8D48-DAECE8A4B833}"/>
              </a:ext>
            </a:extLst>
          </p:cNvPr>
          <p:cNvPicPr>
            <a:picLocks noChangeAspect="1"/>
          </p:cNvPicPr>
          <p:nvPr/>
        </p:nvPicPr>
        <p:blipFill rotWithShape="1">
          <a:blip r:embed="rId2">
            <a:extLst>
              <a:ext uri="{28A0092B-C50C-407E-A947-70E740481C1C}">
                <a14:useLocalDpi xmlns:a14="http://schemas.microsoft.com/office/drawing/2010/main" val="0"/>
              </a:ext>
            </a:extLst>
          </a:blip>
          <a:srcRect b="29353"/>
          <a:stretch/>
        </p:blipFill>
        <p:spPr>
          <a:xfrm>
            <a:off x="1747354" y="3234192"/>
            <a:ext cx="2428862" cy="1715926"/>
          </a:xfrm>
          <a:prstGeom prst="rect">
            <a:avLst/>
          </a:prstGeom>
        </p:spPr>
      </p:pic>
      <p:pic>
        <p:nvPicPr>
          <p:cNvPr id="2" name="Image 1">
            <a:extLst>
              <a:ext uri="{FF2B5EF4-FFF2-40B4-BE49-F238E27FC236}">
                <a16:creationId xmlns:a16="http://schemas.microsoft.com/office/drawing/2014/main" id="{8158BF35-5DBD-9983-1510-7B2DAA417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946" y="268712"/>
            <a:ext cx="2210108" cy="447737"/>
          </a:xfrm>
          <a:prstGeom prst="rect">
            <a:avLst/>
          </a:prstGeom>
        </p:spPr>
      </p:pic>
      <p:sp>
        <p:nvSpPr>
          <p:cNvPr id="3" name="Espace réservé du pied de page 8">
            <a:extLst>
              <a:ext uri="{FF2B5EF4-FFF2-40B4-BE49-F238E27FC236}">
                <a16:creationId xmlns:a16="http://schemas.microsoft.com/office/drawing/2014/main" id="{735B94CC-E673-F7C6-68B6-689A03F6B07C}"/>
              </a:ext>
            </a:extLst>
          </p:cNvPr>
          <p:cNvSpPr>
            <a:spLocks noGrp="1"/>
          </p:cNvSpPr>
          <p:nvPr>
            <p:ph type="ftr" sz="quarter" idx="11"/>
          </p:nvPr>
        </p:nvSpPr>
        <p:spPr>
          <a:xfrm>
            <a:off x="3147204" y="6201128"/>
            <a:ext cx="5897591" cy="566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Présentation GT Outre-Mer AFPCNT – 6 décembre 2023</a:t>
            </a:r>
          </a:p>
        </p:txBody>
      </p:sp>
    </p:spTree>
    <p:extLst>
      <p:ext uri="{BB962C8B-B14F-4D97-AF65-F5344CB8AC3E}">
        <p14:creationId xmlns:p14="http://schemas.microsoft.com/office/powerpoint/2010/main" val="3261533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7358408-FF6B-CAFF-139B-4ECD0B1ED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29" y="879689"/>
            <a:ext cx="2210108" cy="447737"/>
          </a:xfrm>
          <a:prstGeom prst="rect">
            <a:avLst/>
          </a:prstGeom>
        </p:spPr>
      </p:pic>
      <p:pic>
        <p:nvPicPr>
          <p:cNvPr id="3" name="Image 2" descr="Une image contenant plein air, nuage, ciel, voiture&#10;&#10;Description générée automatiquement">
            <a:extLst>
              <a:ext uri="{FF2B5EF4-FFF2-40B4-BE49-F238E27FC236}">
                <a16:creationId xmlns:a16="http://schemas.microsoft.com/office/drawing/2014/main" id="{FA8F8E32-334F-E277-6945-0590D8C13FC0}"/>
              </a:ext>
            </a:extLst>
          </p:cNvPr>
          <p:cNvPicPr>
            <a:picLocks noChangeAspect="1"/>
          </p:cNvPicPr>
          <p:nvPr/>
        </p:nvPicPr>
        <p:blipFill rotWithShape="1">
          <a:blip r:embed="rId3">
            <a:extLst>
              <a:ext uri="{28A0092B-C50C-407E-A947-70E740481C1C}">
                <a14:useLocalDpi xmlns:a14="http://schemas.microsoft.com/office/drawing/2010/main" val="0"/>
              </a:ext>
            </a:extLst>
          </a:blip>
          <a:srcRect t="26282"/>
          <a:stretch/>
        </p:blipFill>
        <p:spPr>
          <a:xfrm>
            <a:off x="4450917" y="2197227"/>
            <a:ext cx="3127083" cy="1533513"/>
          </a:xfrm>
          <a:prstGeom prst="rect">
            <a:avLst/>
          </a:prstGeom>
        </p:spPr>
      </p:pic>
      <p:sp>
        <p:nvSpPr>
          <p:cNvPr id="4" name="Ellipse 3">
            <a:extLst>
              <a:ext uri="{FF2B5EF4-FFF2-40B4-BE49-F238E27FC236}">
                <a16:creationId xmlns:a16="http://schemas.microsoft.com/office/drawing/2014/main" id="{C9D1C3E1-96C2-4413-25CE-8895FB1FC0E7}"/>
              </a:ext>
            </a:extLst>
          </p:cNvPr>
          <p:cNvSpPr/>
          <p:nvPr/>
        </p:nvSpPr>
        <p:spPr>
          <a:xfrm>
            <a:off x="3370087" y="1945354"/>
            <a:ext cx="5082000" cy="1972144"/>
          </a:xfrm>
          <a:prstGeom prst="ellipse">
            <a:avLst/>
          </a:prstGeom>
          <a:solidFill>
            <a:schemeClr val="accent4">
              <a:lumMod val="60000"/>
              <a:lumOff val="40000"/>
              <a:alpha val="1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eur droit avec flèche 14">
            <a:extLst>
              <a:ext uri="{FF2B5EF4-FFF2-40B4-BE49-F238E27FC236}">
                <a16:creationId xmlns:a16="http://schemas.microsoft.com/office/drawing/2014/main" id="{B2022422-A740-9CFE-F0CC-918E35FB0189}"/>
              </a:ext>
            </a:extLst>
          </p:cNvPr>
          <p:cNvCxnSpPr>
            <a:cxnSpLocks/>
          </p:cNvCxnSpPr>
          <p:nvPr/>
        </p:nvCxnSpPr>
        <p:spPr>
          <a:xfrm flipV="1">
            <a:off x="7712067" y="2542718"/>
            <a:ext cx="688955" cy="300604"/>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44B0AEA-EA36-FD9D-02FA-F12BA2609B5D}"/>
              </a:ext>
            </a:extLst>
          </p:cNvPr>
          <p:cNvSpPr txBox="1"/>
          <p:nvPr/>
        </p:nvSpPr>
        <p:spPr>
          <a:xfrm>
            <a:off x="2572162" y="87896"/>
            <a:ext cx="930075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Maîtriser les coûts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Arial Nova" panose="020B0504020202020204" pitchFamily="34" charset="0"/>
                <a:ea typeface="+mn-ea"/>
                <a:cs typeface="+mn-cs"/>
              </a:rPr>
              <a:t>Focus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Evaluer et limiter les « coûts » normatifs dans un contexte socio-économique contraint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Réduire les coûts d’exploitation des bâtiments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Intégrer l’entretien en pensant « coût global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Permettre l’intégration de l’innovation à moindre coût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
        <p:nvSpPr>
          <p:cNvPr id="18" name="ZoneTexte 17">
            <a:extLst>
              <a:ext uri="{FF2B5EF4-FFF2-40B4-BE49-F238E27FC236}">
                <a16:creationId xmlns:a16="http://schemas.microsoft.com/office/drawing/2014/main" id="{A451CBFA-7B4D-3A6A-5FA4-4FC91FA0EF05}"/>
              </a:ext>
            </a:extLst>
          </p:cNvPr>
          <p:cNvSpPr txBox="1"/>
          <p:nvPr/>
        </p:nvSpPr>
        <p:spPr>
          <a:xfrm>
            <a:off x="3048727" y="4340995"/>
            <a:ext cx="593146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2D050"/>
                </a:solidFill>
                <a:effectLst/>
                <a:uLnTx/>
                <a:uFillTx/>
                <a:latin typeface="Arial Nova" panose="020B0504020202020204" pitchFamily="34" charset="0"/>
                <a:ea typeface="+mn-ea"/>
                <a:cs typeface="+mn-cs"/>
              </a:rPr>
              <a:t>Réduire l’empreinte carbone des constructions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Arial Nova" panose="020B0504020202020204" pitchFamily="34" charset="0"/>
                <a:ea typeface="+mn-ea"/>
                <a:cs typeface="+mn-cs"/>
              </a:rPr>
              <a:t>Focus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Permettre un sourcing régional pour les matériaux (Equivalence de normes / Révision RPC)</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Favoriser le réemploi des matériaux en adaptant les normes - Normes performancielles vs normes prescriptives</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Améliorer l’efficacité énergétique des constructions</a:t>
            </a:r>
          </a:p>
        </p:txBody>
      </p:sp>
      <p:sp>
        <p:nvSpPr>
          <p:cNvPr id="19" name="ZoneTexte 18">
            <a:extLst>
              <a:ext uri="{FF2B5EF4-FFF2-40B4-BE49-F238E27FC236}">
                <a16:creationId xmlns:a16="http://schemas.microsoft.com/office/drawing/2014/main" id="{4C188386-1077-8097-8C6E-EEB6C8BE2A80}"/>
              </a:ext>
            </a:extLst>
          </p:cNvPr>
          <p:cNvSpPr txBox="1"/>
          <p:nvPr/>
        </p:nvSpPr>
        <p:spPr>
          <a:xfrm>
            <a:off x="8586154" y="2120000"/>
            <a:ext cx="36343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D7D31"/>
                </a:solidFill>
                <a:effectLst/>
                <a:uLnTx/>
                <a:uFillTx/>
                <a:latin typeface="Arial Nova" panose="020B0504020202020204" pitchFamily="34" charset="0"/>
                <a:ea typeface="+mn-ea"/>
                <a:cs typeface="+mn-cs"/>
              </a:rPr>
              <a:t>Augmenter la capacité de résilience du bâti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Arial Nova" panose="020B0504020202020204" pitchFamily="34" charset="0"/>
                <a:ea typeface="+mn-ea"/>
                <a:cs typeface="+mn-cs"/>
              </a:rPr>
              <a:t>Focus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Réduire la vulnérabilité du bâti existant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Adapter le bâti neuf aux effets du changement climatique</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Imaginer des solutions réplicables et « massifiables » et les partager avec d’autres</a:t>
            </a:r>
          </a:p>
        </p:txBody>
      </p:sp>
      <p:sp>
        <p:nvSpPr>
          <p:cNvPr id="20" name="ZoneTexte 19">
            <a:extLst>
              <a:ext uri="{FF2B5EF4-FFF2-40B4-BE49-F238E27FC236}">
                <a16:creationId xmlns:a16="http://schemas.microsoft.com/office/drawing/2014/main" id="{757F57E1-5D85-3E1E-267F-7162697EBADC}"/>
              </a:ext>
            </a:extLst>
          </p:cNvPr>
          <p:cNvSpPr txBox="1"/>
          <p:nvPr/>
        </p:nvSpPr>
        <p:spPr>
          <a:xfrm>
            <a:off x="184529" y="2120000"/>
            <a:ext cx="30800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B0F0"/>
                </a:solidFill>
                <a:effectLst/>
                <a:uLnTx/>
                <a:uFillTx/>
                <a:latin typeface="Arial Nova" panose="020B0504020202020204" pitchFamily="34" charset="0"/>
                <a:ea typeface="+mn-ea"/>
                <a:cs typeface="+mn-cs"/>
              </a:rPr>
              <a:t>Améliorer le confort des occupants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black"/>
                </a:solidFill>
                <a:effectLst/>
                <a:uLnTx/>
                <a:uFillTx/>
                <a:latin typeface="Arial Nova" panose="020B0504020202020204" pitchFamily="34" charset="0"/>
                <a:ea typeface="+mn-ea"/>
                <a:cs typeface="+mn-cs"/>
              </a:rPr>
              <a:t>Focus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Imaginer des solutions permettant d’améliorer le confort thermique des logements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cxnSp>
        <p:nvCxnSpPr>
          <p:cNvPr id="26" name="Connecteur droit avec flèche 25">
            <a:extLst>
              <a:ext uri="{FF2B5EF4-FFF2-40B4-BE49-F238E27FC236}">
                <a16:creationId xmlns:a16="http://schemas.microsoft.com/office/drawing/2014/main" id="{289C2262-07B7-DE34-9BA5-660C32582797}"/>
              </a:ext>
            </a:extLst>
          </p:cNvPr>
          <p:cNvCxnSpPr>
            <a:cxnSpLocks/>
          </p:cNvCxnSpPr>
          <p:nvPr/>
        </p:nvCxnSpPr>
        <p:spPr>
          <a:xfrm flipH="1" flipV="1">
            <a:off x="3447509" y="2630702"/>
            <a:ext cx="753765" cy="23669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F7FDD20-3BAF-687E-B411-EAAB8A526FD7}"/>
              </a:ext>
            </a:extLst>
          </p:cNvPr>
          <p:cNvCxnSpPr>
            <a:cxnSpLocks/>
          </p:cNvCxnSpPr>
          <p:nvPr/>
        </p:nvCxnSpPr>
        <p:spPr>
          <a:xfrm flipV="1">
            <a:off x="6014458" y="1882594"/>
            <a:ext cx="0" cy="629266"/>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52552B32-61F9-4C7D-1942-1CE6142901F9}"/>
              </a:ext>
            </a:extLst>
          </p:cNvPr>
          <p:cNvCxnSpPr>
            <a:cxnSpLocks/>
          </p:cNvCxnSpPr>
          <p:nvPr/>
        </p:nvCxnSpPr>
        <p:spPr>
          <a:xfrm flipH="1">
            <a:off x="6000449" y="3576531"/>
            <a:ext cx="14009" cy="674776"/>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21BBA4F7-35E1-E631-A5B2-9FB33988CF00}"/>
              </a:ext>
            </a:extLst>
          </p:cNvPr>
          <p:cNvPicPr>
            <a:picLocks noChangeAspect="1"/>
          </p:cNvPicPr>
          <p:nvPr/>
        </p:nvPicPr>
        <p:blipFill>
          <a:blip r:embed="rId4"/>
          <a:stretch>
            <a:fillRect/>
          </a:stretch>
        </p:blipFill>
        <p:spPr>
          <a:xfrm>
            <a:off x="6616939" y="0"/>
            <a:ext cx="5575061" cy="615692"/>
          </a:xfrm>
          <a:prstGeom prst="rect">
            <a:avLst/>
          </a:prstGeom>
        </p:spPr>
      </p:pic>
    </p:spTree>
    <p:extLst>
      <p:ext uri="{BB962C8B-B14F-4D97-AF65-F5344CB8AC3E}">
        <p14:creationId xmlns:p14="http://schemas.microsoft.com/office/powerpoint/2010/main" val="404020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24EAA8-5850-248A-0546-83A7BC8EC95F}"/>
              </a:ext>
            </a:extLst>
          </p:cNvPr>
          <p:cNvSpPr>
            <a:spLocks noGrp="1"/>
          </p:cNvSpPr>
          <p:nvPr>
            <p:ph type="title"/>
          </p:nvPr>
        </p:nvSpPr>
        <p:spPr>
          <a:xfrm>
            <a:off x="838200" y="793753"/>
            <a:ext cx="10515600" cy="945060"/>
          </a:xfrm>
        </p:spPr>
        <p:txBody>
          <a:bodyPr>
            <a:normAutofit/>
          </a:bodyPr>
          <a:lstStyle/>
          <a:p>
            <a:pPr algn="ctr"/>
            <a:r>
              <a:rPr lang="fr-FR" sz="2400" b="1" dirty="0">
                <a:solidFill>
                  <a:srgbClr val="0070C0"/>
                </a:solidFill>
                <a:latin typeface="Arial Nova" panose="020B0504020202020204" pitchFamily="34" charset="0"/>
              </a:rPr>
              <a:t>TYPOLOGIE DE LIVRABLES &amp; UTILITÉ POUR LA PRODUCTION ET LA RÉHABILITATION DE LOGEMENTS AUX ANTILLES</a:t>
            </a:r>
          </a:p>
        </p:txBody>
      </p:sp>
      <p:sp>
        <p:nvSpPr>
          <p:cNvPr id="3" name="Espace réservé du contenu 2">
            <a:extLst>
              <a:ext uri="{FF2B5EF4-FFF2-40B4-BE49-F238E27FC236}">
                <a16:creationId xmlns:a16="http://schemas.microsoft.com/office/drawing/2014/main" id="{4B95ED94-FED5-7992-94C3-319783AC176C}"/>
              </a:ext>
            </a:extLst>
          </p:cNvPr>
          <p:cNvSpPr>
            <a:spLocks noGrp="1"/>
          </p:cNvSpPr>
          <p:nvPr>
            <p:ph idx="1"/>
          </p:nvPr>
        </p:nvSpPr>
        <p:spPr>
          <a:xfrm>
            <a:off x="218364" y="1826640"/>
            <a:ext cx="11818961" cy="2363224"/>
          </a:xfrm>
        </p:spPr>
        <p:txBody>
          <a:bodyPr>
            <a:normAutofit fontScale="70000" lnSpcReduction="20000"/>
          </a:bodyPr>
          <a:lstStyle/>
          <a:p>
            <a:pPr marL="0" indent="0">
              <a:buNone/>
            </a:pPr>
            <a:r>
              <a:rPr lang="fr-FR" sz="2400" b="1" u="sng" dirty="0">
                <a:latin typeface="Arial Nova" panose="020B0504020202020204" pitchFamily="34" charset="0"/>
              </a:rPr>
              <a:t>TYPOLOGIE DE LIVRABLES :</a:t>
            </a:r>
          </a:p>
          <a:p>
            <a:pPr>
              <a:buFont typeface="Courier New" panose="02070309020205020404" pitchFamily="49" charset="0"/>
              <a:buChar char="o"/>
            </a:pPr>
            <a:r>
              <a:rPr lang="fr-FR" sz="2400" b="1" dirty="0">
                <a:latin typeface="Arial Nova" panose="020B0504020202020204" pitchFamily="34" charset="0"/>
              </a:rPr>
              <a:t>Guides</a:t>
            </a:r>
            <a:r>
              <a:rPr lang="fr-FR" sz="2400" dirty="0">
                <a:latin typeface="Arial Nova" panose="020B0504020202020204" pitchFamily="34" charset="0"/>
              </a:rPr>
              <a:t> (GT10 – GT12 a)</a:t>
            </a:r>
          </a:p>
          <a:p>
            <a:pPr>
              <a:buFont typeface="Courier New" panose="02070309020205020404" pitchFamily="49" charset="0"/>
              <a:buChar char="o"/>
            </a:pPr>
            <a:r>
              <a:rPr lang="fr-FR" sz="2400" b="1" dirty="0">
                <a:latin typeface="Arial Nova" panose="020B0504020202020204" pitchFamily="34" charset="0"/>
              </a:rPr>
              <a:t>Observatoire</a:t>
            </a:r>
            <a:r>
              <a:rPr lang="fr-FR" sz="2400" dirty="0">
                <a:latin typeface="Arial Nova" panose="020B0504020202020204" pitchFamily="34" charset="0"/>
              </a:rPr>
              <a:t> (GT12 b)</a:t>
            </a:r>
          </a:p>
          <a:p>
            <a:pPr>
              <a:buFont typeface="Courier New" panose="02070309020205020404" pitchFamily="49" charset="0"/>
              <a:buChar char="o"/>
            </a:pPr>
            <a:r>
              <a:rPr lang="fr-FR" sz="2400" b="1" dirty="0">
                <a:latin typeface="Arial Nova" panose="020B0504020202020204" pitchFamily="34" charset="0"/>
              </a:rPr>
              <a:t>Notes techniques </a:t>
            </a:r>
            <a:r>
              <a:rPr lang="fr-FR" sz="2400" dirty="0">
                <a:latin typeface="Arial Nova" panose="020B0504020202020204" pitchFamily="34" charset="0"/>
              </a:rPr>
              <a:t>et </a:t>
            </a:r>
            <a:r>
              <a:rPr lang="fr-FR" sz="2400" b="1" dirty="0">
                <a:latin typeface="Arial Nova" panose="020B0504020202020204" pitchFamily="34" charset="0"/>
              </a:rPr>
              <a:t>contributions</a:t>
            </a:r>
            <a:r>
              <a:rPr lang="fr-FR" sz="2400" dirty="0">
                <a:latin typeface="Arial Nova" panose="020B0504020202020204" pitchFamily="34" charset="0"/>
              </a:rPr>
              <a:t> aux révisions nationales des NF DTU (GT01/02 - GT06 – GT07 – GT09 (RTM) – GT11)</a:t>
            </a:r>
          </a:p>
          <a:p>
            <a:pPr>
              <a:buFont typeface="Courier New" panose="02070309020205020404" pitchFamily="49" charset="0"/>
              <a:buChar char="o"/>
            </a:pPr>
            <a:r>
              <a:rPr lang="fr-FR" sz="2400" b="1" dirty="0">
                <a:latin typeface="Arial Nova" panose="020B0504020202020204" pitchFamily="34" charset="0"/>
              </a:rPr>
              <a:t>CCTP types </a:t>
            </a:r>
            <a:r>
              <a:rPr lang="fr-FR" sz="2400" dirty="0">
                <a:latin typeface="Arial Nova" panose="020B0504020202020204" pitchFamily="34" charset="0"/>
              </a:rPr>
              <a:t>(GT04 - GT05)</a:t>
            </a:r>
          </a:p>
          <a:p>
            <a:pPr>
              <a:buFont typeface="Courier New" panose="02070309020205020404" pitchFamily="49" charset="0"/>
              <a:buChar char="o"/>
            </a:pPr>
            <a:r>
              <a:rPr lang="fr-FR" sz="2400" b="1" dirty="0">
                <a:latin typeface="Arial Nova" panose="020B0504020202020204" pitchFamily="34" charset="0"/>
              </a:rPr>
              <a:t>Règles professionnelles </a:t>
            </a:r>
            <a:r>
              <a:rPr lang="fr-FR" sz="2400" dirty="0">
                <a:latin typeface="Arial Nova" panose="020B0504020202020204" pitchFamily="34" charset="0"/>
              </a:rPr>
              <a:t>(GT8)</a:t>
            </a:r>
          </a:p>
          <a:p>
            <a:pPr>
              <a:buFont typeface="Courier New" panose="02070309020205020404" pitchFamily="49" charset="0"/>
              <a:buChar char="o"/>
            </a:pPr>
            <a:r>
              <a:rPr lang="fr-FR" sz="2400" b="1" dirty="0">
                <a:latin typeface="Arial Nova" panose="020B0504020202020204" pitchFamily="34" charset="0"/>
              </a:rPr>
              <a:t>Calepins de chantier </a:t>
            </a:r>
            <a:r>
              <a:rPr lang="fr-FR" sz="2400" dirty="0">
                <a:latin typeface="Arial Nova" panose="020B0504020202020204" pitchFamily="34" charset="0"/>
              </a:rPr>
              <a:t>(GT03 – GT14)</a:t>
            </a:r>
          </a:p>
          <a:p>
            <a:pPr marL="0" indent="0">
              <a:buNone/>
            </a:pPr>
            <a:endParaRPr lang="fr-FR" sz="2400" dirty="0">
              <a:latin typeface="Arial Nova" panose="020B0504020202020204" pitchFamily="34" charset="0"/>
            </a:endParaRPr>
          </a:p>
        </p:txBody>
      </p:sp>
      <p:sp>
        <p:nvSpPr>
          <p:cNvPr id="4" name="Espace réservé du contenu 2">
            <a:extLst>
              <a:ext uri="{FF2B5EF4-FFF2-40B4-BE49-F238E27FC236}">
                <a16:creationId xmlns:a16="http://schemas.microsoft.com/office/drawing/2014/main" id="{32EFD0DA-34DD-C6AC-0EB4-8617D0650442}"/>
              </a:ext>
            </a:extLst>
          </p:cNvPr>
          <p:cNvSpPr txBox="1">
            <a:spLocks/>
          </p:cNvSpPr>
          <p:nvPr/>
        </p:nvSpPr>
        <p:spPr>
          <a:xfrm>
            <a:off x="838199" y="4304988"/>
            <a:ext cx="10515600"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sng" strike="noStrike" kern="1200" cap="none" spc="0" normalizeH="0" baseline="0" noProof="0" dirty="0">
                <a:ln>
                  <a:noFill/>
                </a:ln>
                <a:solidFill>
                  <a:prstClr val="black"/>
                </a:solidFill>
                <a:effectLst/>
                <a:uLnTx/>
                <a:uFillTx/>
                <a:latin typeface="Arial Nova" panose="020B0504020202020204" pitchFamily="34" charset="0"/>
                <a:ea typeface="+mn-ea"/>
                <a:cs typeface="+mn-cs"/>
              </a:rPr>
              <a:t>ATTENDUS / UTILITÉ DU PROJET </a:t>
            </a:r>
            <a:r>
              <a:rPr kumimoji="0" lang="fr-FR"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Créer des ouvertures vers une adaptation des formations initiales et continues pour les professionnels du bâtiment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Réduire la sinistralité bâtimentaire / Maîtriser l’évolution du coût des assurances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Assurer une meilleure durabilité des matériaux mis en œuvre et réduire les coûts globaux des immeubles de logements</a:t>
            </a:r>
          </a:p>
        </p:txBody>
      </p:sp>
      <p:pic>
        <p:nvPicPr>
          <p:cNvPr id="7" name="Image 6">
            <a:extLst>
              <a:ext uri="{FF2B5EF4-FFF2-40B4-BE49-F238E27FC236}">
                <a16:creationId xmlns:a16="http://schemas.microsoft.com/office/drawing/2014/main" id="{E54FCC37-36CD-95FD-1BC3-A45AE978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54" y="141256"/>
            <a:ext cx="2210108" cy="447737"/>
          </a:xfrm>
          <a:prstGeom prst="rect">
            <a:avLst/>
          </a:prstGeom>
        </p:spPr>
      </p:pic>
      <p:sp>
        <p:nvSpPr>
          <p:cNvPr id="6" name="Espace réservé du pied de page 8">
            <a:extLst>
              <a:ext uri="{FF2B5EF4-FFF2-40B4-BE49-F238E27FC236}">
                <a16:creationId xmlns:a16="http://schemas.microsoft.com/office/drawing/2014/main" id="{C48E3A96-4632-8A24-57BD-2043F793A611}"/>
              </a:ext>
            </a:extLst>
          </p:cNvPr>
          <p:cNvSpPr>
            <a:spLocks noGrp="1"/>
          </p:cNvSpPr>
          <p:nvPr>
            <p:ph type="ftr" sz="quarter" idx="11"/>
          </p:nvPr>
        </p:nvSpPr>
        <p:spPr>
          <a:xfrm>
            <a:off x="3147204" y="6201128"/>
            <a:ext cx="5897591" cy="566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Séminaire « Objectif logement » FEDOM CERC Martinique  - 11-01-2024</a:t>
            </a:r>
          </a:p>
        </p:txBody>
      </p:sp>
    </p:spTree>
    <p:extLst>
      <p:ext uri="{BB962C8B-B14F-4D97-AF65-F5344CB8AC3E}">
        <p14:creationId xmlns:p14="http://schemas.microsoft.com/office/powerpoint/2010/main" val="40723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3" name="ZoneTexte 2">
            <a:extLst>
              <a:ext uri="{FF2B5EF4-FFF2-40B4-BE49-F238E27FC236}">
                <a16:creationId xmlns:a16="http://schemas.microsoft.com/office/drawing/2014/main" id="{E4AA1854-F4DD-0257-1EB6-0E29A6886997}"/>
              </a:ext>
            </a:extLst>
          </p:cNvPr>
          <p:cNvSpPr txBox="1"/>
          <p:nvPr/>
        </p:nvSpPr>
        <p:spPr>
          <a:xfrm>
            <a:off x="2346415" y="2751891"/>
            <a:ext cx="7238456" cy="1846659"/>
          </a:xfrm>
          <a:prstGeom prst="rect">
            <a:avLst/>
          </a:prstGeom>
          <a:noFill/>
        </p:spPr>
        <p:txBody>
          <a:bodyPr wrap="none" rtlCol="0">
            <a:spAutoFit/>
          </a:bodyPr>
          <a:lstStyle/>
          <a:p>
            <a:r>
              <a:rPr lang="fr-FR" sz="3200" b="1" dirty="0">
                <a:effectLst/>
                <a:latin typeface="Alwyn" pitchFamily="2" charset="0"/>
                <a:ea typeface="Times New Roman" panose="02020603050405020304" pitchFamily="18" charset="0"/>
              </a:rPr>
              <a:t>1</a:t>
            </a:r>
            <a:r>
              <a:rPr lang="fr-FR" sz="3200" b="1" baseline="30000" dirty="0">
                <a:effectLst/>
                <a:latin typeface="Alwyn" pitchFamily="2" charset="0"/>
                <a:ea typeface="Times New Roman" panose="02020603050405020304" pitchFamily="18" charset="0"/>
              </a:rPr>
              <a:t>ère</a:t>
            </a:r>
            <a:r>
              <a:rPr lang="fr-FR" sz="3200" b="1" dirty="0">
                <a:effectLst/>
                <a:latin typeface="Alwyn" pitchFamily="2" charset="0"/>
                <a:ea typeface="Times New Roman" panose="02020603050405020304" pitchFamily="18" charset="0"/>
              </a:rPr>
              <a:t> TABLE RONDE (8h50 – 10h00) :</a:t>
            </a:r>
            <a:endParaRPr lang="fr-FR" sz="3200" b="1" dirty="0">
              <a:latin typeface="Alwyn" pitchFamily="2" charset="0"/>
              <a:ea typeface="Times New Roman" panose="02020603050405020304" pitchFamily="18" charset="0"/>
            </a:endParaRPr>
          </a:p>
          <a:p>
            <a:endParaRPr lang="fr-FR" sz="3200" b="1" dirty="0">
              <a:effectLst/>
              <a:latin typeface="Alwyn" pitchFamily="2" charset="0"/>
              <a:ea typeface="Times New Roman" panose="02020603050405020304" pitchFamily="18" charset="0"/>
            </a:endParaRPr>
          </a:p>
          <a:p>
            <a:r>
              <a:rPr lang="fr-FR" sz="3200" b="1" dirty="0">
                <a:solidFill>
                  <a:srgbClr val="0070C0"/>
                </a:solidFill>
                <a:effectLst/>
                <a:latin typeface="Alwyn" pitchFamily="2" charset="0"/>
                <a:ea typeface="Times New Roman" panose="02020603050405020304" pitchFamily="18" charset="0"/>
              </a:rPr>
              <a:t>Se loger : quels besoins pour quels défis ?</a:t>
            </a:r>
            <a:endParaRPr lang="fr-FR" sz="3200" b="1" dirty="0">
              <a:effectLst/>
              <a:latin typeface="Alwyn" pitchFamily="2" charset="0"/>
              <a:ea typeface="Times New Roman" panose="02020603050405020304" pitchFamily="18" charset="0"/>
            </a:endParaRPr>
          </a:p>
          <a:p>
            <a:endParaRPr lang="fr-FR" dirty="0"/>
          </a:p>
        </p:txBody>
      </p:sp>
      <p:pic>
        <p:nvPicPr>
          <p:cNvPr id="4" name="Picture 2" descr="CERC BTP Martinique | Programme PACTE">
            <a:extLst>
              <a:ext uri="{FF2B5EF4-FFF2-40B4-BE49-F238E27FC236}">
                <a16:creationId xmlns:a16="http://schemas.microsoft.com/office/drawing/2014/main" id="{F604F66B-C6FD-C069-EA0C-B199412A0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14FDA4AA-7426-E3FC-2EF2-0CF6C5C5C7C9}"/>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683594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2386124" y="2381340"/>
            <a:ext cx="7419752" cy="1261884"/>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Marquage RUP, opportunités et limites</a:t>
            </a:r>
          </a:p>
          <a:p>
            <a:pPr lvl="0"/>
            <a:endParaRPr lang="fr-FR" sz="2400" b="1" dirty="0">
              <a:solidFill>
                <a:srgbClr val="FF0000"/>
              </a:solidFill>
              <a:effectLst/>
              <a:latin typeface="Alwyn" pitchFamily="2" charset="0"/>
              <a:ea typeface="Times New Roman" panose="02020603050405020304" pitchFamily="18" charset="0"/>
            </a:endParaRPr>
          </a:p>
          <a:p>
            <a:pPr lvl="0"/>
            <a:r>
              <a:rPr lang="fr-FR" sz="2400" b="1" u="sng" dirty="0">
                <a:solidFill>
                  <a:srgbClr val="0070C0"/>
                </a:solidFill>
                <a:latin typeface="Alwyn" pitchFamily="2" charset="0"/>
                <a:ea typeface="Times New Roman" panose="02020603050405020304" pitchFamily="18" charset="0"/>
              </a:rPr>
              <a:t>Jean-Yves BONNAIRE</a:t>
            </a:r>
            <a:r>
              <a:rPr lang="fr-FR" sz="2400" b="1" dirty="0">
                <a:solidFill>
                  <a:srgbClr val="0070C0"/>
                </a:solidFill>
                <a:latin typeface="Alwyn" pitchFamily="2" charset="0"/>
                <a:ea typeface="Times New Roman" panose="02020603050405020304" pitchFamily="18" charset="0"/>
              </a:rPr>
              <a:t>, Pilote du projet BATISOLID</a:t>
            </a:r>
            <a:endParaRPr lang="fr-FR" sz="2400" b="1" dirty="0">
              <a:solidFill>
                <a:srgbClr val="0070C0"/>
              </a:solidFill>
              <a:effectLst/>
              <a:latin typeface="Alwyn" pitchFamily="2"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9100381E-18AD-13C0-7C17-DF0239921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3C852E6A-A9EE-E6D2-8EE9-CC3E8207017C}"/>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05781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579DFA-1993-1FE9-B54D-69163E92C888}"/>
              </a:ext>
            </a:extLst>
          </p:cNvPr>
          <p:cNvSpPr>
            <a:spLocks noGrp="1"/>
          </p:cNvSpPr>
          <p:nvPr>
            <p:ph type="ctrTitle"/>
          </p:nvPr>
        </p:nvSpPr>
        <p:spPr>
          <a:xfrm>
            <a:off x="834786" y="2601119"/>
            <a:ext cx="10713493" cy="1655762"/>
          </a:xfrm>
        </p:spPr>
        <p:txBody>
          <a:bodyPr>
            <a:normAutofit/>
          </a:bodyPr>
          <a:lstStyle/>
          <a:p>
            <a:r>
              <a:rPr lang="fr-FR" sz="2800" b="1" dirty="0">
                <a:solidFill>
                  <a:schemeClr val="accent1">
                    <a:lumMod val="75000"/>
                  </a:schemeClr>
                </a:solidFill>
                <a:latin typeface="Arial Nova" panose="020B0504020202020204" pitchFamily="34" charset="0"/>
              </a:rPr>
              <a:t>SOURCING RÉGIONAL DE MATÉRIAUX DE CONSTRUCTION</a:t>
            </a:r>
            <a:br>
              <a:rPr lang="fr-FR" sz="2800" b="1" dirty="0">
                <a:solidFill>
                  <a:schemeClr val="accent1">
                    <a:lumMod val="75000"/>
                  </a:schemeClr>
                </a:solidFill>
                <a:latin typeface="Arial Nova" panose="020B0504020202020204" pitchFamily="34" charset="0"/>
              </a:rPr>
            </a:br>
            <a:r>
              <a:rPr lang="fr-FR" sz="2800" b="1" dirty="0">
                <a:solidFill>
                  <a:schemeClr val="accent1">
                    <a:lumMod val="75000"/>
                  </a:schemeClr>
                </a:solidFill>
                <a:latin typeface="Arial Nova" panose="020B0504020202020204" pitchFamily="34" charset="0"/>
              </a:rPr>
              <a:t>&amp;</a:t>
            </a:r>
            <a:br>
              <a:rPr lang="fr-FR" sz="2800" b="1" dirty="0">
                <a:solidFill>
                  <a:schemeClr val="accent1">
                    <a:lumMod val="75000"/>
                  </a:schemeClr>
                </a:solidFill>
                <a:latin typeface="Arial Nova" panose="020B0504020202020204" pitchFamily="34" charset="0"/>
              </a:rPr>
            </a:br>
            <a:r>
              <a:rPr lang="fr-FR" sz="2800" b="1" dirty="0">
                <a:solidFill>
                  <a:schemeClr val="accent1">
                    <a:lumMod val="75000"/>
                  </a:schemeClr>
                </a:solidFill>
                <a:latin typeface="Arial Nova" panose="020B0504020202020204" pitchFamily="34" charset="0"/>
              </a:rPr>
              <a:t>ÉQUIVALENCES DE NORMES</a:t>
            </a:r>
          </a:p>
        </p:txBody>
      </p:sp>
      <p:sp>
        <p:nvSpPr>
          <p:cNvPr id="3" name="Sous-titre 2">
            <a:extLst>
              <a:ext uri="{FF2B5EF4-FFF2-40B4-BE49-F238E27FC236}">
                <a16:creationId xmlns:a16="http://schemas.microsoft.com/office/drawing/2014/main" id="{E7DE3166-2F0D-A2B7-21B2-1AA852E11C61}"/>
              </a:ext>
            </a:extLst>
          </p:cNvPr>
          <p:cNvSpPr>
            <a:spLocks noGrp="1"/>
          </p:cNvSpPr>
          <p:nvPr>
            <p:ph type="subTitle" idx="1"/>
          </p:nvPr>
        </p:nvSpPr>
        <p:spPr>
          <a:xfrm>
            <a:off x="1524000" y="4721155"/>
            <a:ext cx="9144000" cy="778893"/>
          </a:xfrm>
        </p:spPr>
        <p:txBody>
          <a:bodyPr>
            <a:normAutofit fontScale="92500"/>
          </a:bodyPr>
          <a:lstStyle/>
          <a:p>
            <a:r>
              <a:rPr lang="fr-FR" sz="2000" b="1" i="1" dirty="0">
                <a:latin typeface="Arial Nova" panose="020B0504020202020204" pitchFamily="34" charset="0"/>
              </a:rPr>
              <a:t>DEUX LEVIERS À ACTIVER SIMULTANEMMENT POUR ABAISSER LES COÛT DE CONSTRUCTION ET DE RÉNOVATION DES LOGEMENTS À LA MARTINIQUE (?)</a:t>
            </a:r>
          </a:p>
        </p:txBody>
      </p:sp>
      <p:sp>
        <p:nvSpPr>
          <p:cNvPr id="6" name="ZoneTexte 5">
            <a:extLst>
              <a:ext uri="{FF2B5EF4-FFF2-40B4-BE49-F238E27FC236}">
                <a16:creationId xmlns:a16="http://schemas.microsoft.com/office/drawing/2014/main" id="{8E5FA0FB-1159-041B-4C7D-3C293E27FAE7}"/>
              </a:ext>
            </a:extLst>
          </p:cNvPr>
          <p:cNvSpPr txBox="1"/>
          <p:nvPr/>
        </p:nvSpPr>
        <p:spPr>
          <a:xfrm>
            <a:off x="1758285" y="1916144"/>
            <a:ext cx="96944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OBJECTIF LOGEMENT : LES ENTREPRISES S’ENGAGENT</a:t>
            </a:r>
          </a:p>
        </p:txBody>
      </p:sp>
      <p:pic>
        <p:nvPicPr>
          <p:cNvPr id="8" name="Image 7" descr="Une image contenant Police, logo, texte, Graphique&#10;&#10;Description générée automatiquement">
            <a:extLst>
              <a:ext uri="{FF2B5EF4-FFF2-40B4-BE49-F238E27FC236}">
                <a16:creationId xmlns:a16="http://schemas.microsoft.com/office/drawing/2014/main" id="{E0A682B0-4B81-02B9-9199-E2FACDDCC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994" y="179117"/>
            <a:ext cx="1471685" cy="1471685"/>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C782702-658F-1856-2EE6-22E3E464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840" y="491517"/>
            <a:ext cx="2092659" cy="846883"/>
          </a:xfrm>
          <a:prstGeom prst="rect">
            <a:avLst/>
          </a:prstGeom>
        </p:spPr>
      </p:pic>
      <p:sp>
        <p:nvSpPr>
          <p:cNvPr id="13" name="Espace réservé du numéro de diapositive 12">
            <a:extLst>
              <a:ext uri="{FF2B5EF4-FFF2-40B4-BE49-F238E27FC236}">
                <a16:creationId xmlns:a16="http://schemas.microsoft.com/office/drawing/2014/main" id="{97CEF482-6337-318B-D19E-231F1BE669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BB9BF-BE47-4FCF-A911-4CCF7EDAC4D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9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E5FA0FB-1159-041B-4C7D-3C293E27FAE7}"/>
              </a:ext>
            </a:extLst>
          </p:cNvPr>
          <p:cNvSpPr txBox="1"/>
          <p:nvPr/>
        </p:nvSpPr>
        <p:spPr>
          <a:xfrm>
            <a:off x="1460553" y="726662"/>
            <a:ext cx="96944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solidFill>
                <a:effectLst/>
                <a:uLnTx/>
                <a:uFillTx/>
                <a:latin typeface="Arial Nova" panose="020B0504020202020204" pitchFamily="34" charset="0"/>
                <a:ea typeface="+mn-ea"/>
                <a:cs typeface="+mn-cs"/>
              </a:rPr>
              <a:t>UNE DÉMARCHE EN COURS DE CONSTRUCTION</a:t>
            </a:r>
          </a:p>
        </p:txBody>
      </p:sp>
      <p:pic>
        <p:nvPicPr>
          <p:cNvPr id="8" name="Image 7" descr="Une image contenant Police, logo, texte, Graphique&#10;&#10;Description générée automatiquement">
            <a:extLst>
              <a:ext uri="{FF2B5EF4-FFF2-40B4-BE49-F238E27FC236}">
                <a16:creationId xmlns:a16="http://schemas.microsoft.com/office/drawing/2014/main" id="{E0A682B0-4B81-02B9-9199-E2FACDDCC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82" y="55510"/>
            <a:ext cx="698313" cy="698313"/>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C782702-658F-1856-2EE6-22E3E464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08" y="160727"/>
            <a:ext cx="1205554" cy="487878"/>
          </a:xfrm>
          <a:prstGeom prst="rect">
            <a:avLst/>
          </a:prstGeom>
        </p:spPr>
      </p:pic>
      <p:sp>
        <p:nvSpPr>
          <p:cNvPr id="4" name="Espace réservé du pied de page 3">
            <a:extLst>
              <a:ext uri="{FF2B5EF4-FFF2-40B4-BE49-F238E27FC236}">
                <a16:creationId xmlns:a16="http://schemas.microsoft.com/office/drawing/2014/main" id="{41051987-C05A-04FB-29DB-C0C881A8C166}"/>
              </a:ext>
            </a:extLst>
          </p:cNvPr>
          <p:cNvSpPr>
            <a:spLocks noGrp="1"/>
          </p:cNvSpPr>
          <p:nvPr>
            <p:ph type="ftr" sz="quarter" idx="11"/>
          </p:nvPr>
        </p:nvSpPr>
        <p:spPr>
          <a:xfrm>
            <a:off x="3240772" y="6320845"/>
            <a:ext cx="672948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Séminaire Logement : les entreprises d'engagent - FEDOM / CERC Martinique – 11 janvier 2024</a:t>
            </a:r>
          </a:p>
        </p:txBody>
      </p:sp>
      <p:sp>
        <p:nvSpPr>
          <p:cNvPr id="9" name="Espace réservé du numéro de diapositive 8">
            <a:extLst>
              <a:ext uri="{FF2B5EF4-FFF2-40B4-BE49-F238E27FC236}">
                <a16:creationId xmlns:a16="http://schemas.microsoft.com/office/drawing/2014/main" id="{3E28CCB2-F4CA-E53A-3384-EEA0C426F0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BB9BF-BE47-4FCF-A911-4CCF7EDAC4D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ous-titre 11">
            <a:extLst>
              <a:ext uri="{FF2B5EF4-FFF2-40B4-BE49-F238E27FC236}">
                <a16:creationId xmlns:a16="http://schemas.microsoft.com/office/drawing/2014/main" id="{8E818306-4A71-0DEE-0AAA-1EE9626FA5D8}"/>
              </a:ext>
            </a:extLst>
          </p:cNvPr>
          <p:cNvSpPr>
            <a:spLocks noGrp="1"/>
          </p:cNvSpPr>
          <p:nvPr>
            <p:ph type="subTitle" idx="1"/>
          </p:nvPr>
        </p:nvSpPr>
        <p:spPr>
          <a:xfrm>
            <a:off x="732672" y="1457597"/>
            <a:ext cx="11150221" cy="4827743"/>
          </a:xfrm>
        </p:spPr>
        <p:txBody>
          <a:bodyPr>
            <a:normAutofit/>
          </a:bodyPr>
          <a:lstStyle/>
          <a:p>
            <a:pPr marL="342900" indent="-342900" algn="just">
              <a:buFont typeface="Courier New" panose="02070309020205020404" pitchFamily="49" charset="0"/>
              <a:buChar char="o"/>
            </a:pPr>
            <a:r>
              <a:rPr lang="fr-FR" dirty="0"/>
              <a:t>Rapport de la Délégation sénatoriale aux Outre-Mer (juin 2017)</a:t>
            </a:r>
          </a:p>
          <a:p>
            <a:pPr algn="just"/>
            <a:endParaRPr lang="fr-FR" dirty="0"/>
          </a:p>
          <a:p>
            <a:pPr algn="just"/>
            <a:endParaRPr lang="fr-FR" dirty="0"/>
          </a:p>
          <a:p>
            <a:pPr marL="342900" indent="-342900" algn="just">
              <a:buFont typeface="Courier New" panose="02070309020205020404" pitchFamily="49" charset="0"/>
              <a:buChar char="o"/>
            </a:pPr>
            <a:r>
              <a:rPr lang="fr-FR" dirty="0"/>
              <a:t>Etude confiée par la DHUP au CSTB sur 16 matériaux (2022)</a:t>
            </a:r>
          </a:p>
          <a:p>
            <a:pPr marL="342900" indent="-342900" algn="just">
              <a:buFont typeface="Courier New" panose="02070309020205020404" pitchFamily="49" charset="0"/>
              <a:buChar char="o"/>
            </a:pPr>
            <a:r>
              <a:rPr lang="fr-FR" dirty="0"/>
              <a:t>Conséquences de la double crise COVID 19 et Guerre russo-ukrainienne (2019 à 2023) – Ruptures d’approvisionnement et explosion des prix de vente des matériaux</a:t>
            </a:r>
          </a:p>
          <a:p>
            <a:pPr marL="342900" indent="-342900" algn="just">
              <a:buFont typeface="Courier New" panose="02070309020205020404" pitchFamily="49" charset="0"/>
              <a:buChar char="o"/>
            </a:pPr>
            <a:r>
              <a:rPr lang="fr-FR" dirty="0"/>
              <a:t>Mesure n°10 du CIOM (Juillet 2023) – Possibilité de déroger à l’obligation de marquage CE en reconnaissant un marquage RUP</a:t>
            </a:r>
          </a:p>
          <a:p>
            <a:pPr marL="342900" indent="-342900" algn="just">
              <a:buFont typeface="Courier New" panose="02070309020205020404" pitchFamily="49" charset="0"/>
              <a:buChar char="o"/>
            </a:pPr>
            <a:endParaRPr lang="fr-FR" dirty="0"/>
          </a:p>
          <a:p>
            <a:pPr algn="just"/>
            <a:endParaRPr lang="fr-FR" dirty="0"/>
          </a:p>
          <a:p>
            <a:pPr marL="342900" indent="-342900" algn="just">
              <a:buFont typeface="Courier New" panose="02070309020205020404" pitchFamily="49" charset="0"/>
              <a:buChar char="o"/>
            </a:pPr>
            <a:r>
              <a:rPr lang="fr-FR" dirty="0"/>
              <a:t>Révision du Règlement des Produits de Construction (RPC) (Prévue 2024)</a:t>
            </a:r>
          </a:p>
          <a:p>
            <a:endParaRPr lang="fr-FR" dirty="0"/>
          </a:p>
        </p:txBody>
      </p:sp>
      <p:pic>
        <p:nvPicPr>
          <p:cNvPr id="14" name="Image 13">
            <a:extLst>
              <a:ext uri="{FF2B5EF4-FFF2-40B4-BE49-F238E27FC236}">
                <a16:creationId xmlns:a16="http://schemas.microsoft.com/office/drawing/2014/main" id="{4199DE5C-9600-E8F2-7FE5-EF3ABCB2D067}"/>
              </a:ext>
            </a:extLst>
          </p:cNvPr>
          <p:cNvPicPr>
            <a:picLocks noChangeAspect="1"/>
          </p:cNvPicPr>
          <p:nvPr/>
        </p:nvPicPr>
        <p:blipFill>
          <a:blip r:embed="rId4"/>
          <a:stretch>
            <a:fillRect/>
          </a:stretch>
        </p:blipFill>
        <p:spPr>
          <a:xfrm>
            <a:off x="1155508" y="4744049"/>
            <a:ext cx="5600700" cy="885825"/>
          </a:xfrm>
          <a:prstGeom prst="rect">
            <a:avLst/>
          </a:prstGeom>
        </p:spPr>
      </p:pic>
      <p:pic>
        <p:nvPicPr>
          <p:cNvPr id="16" name="Image 15">
            <a:extLst>
              <a:ext uri="{FF2B5EF4-FFF2-40B4-BE49-F238E27FC236}">
                <a16:creationId xmlns:a16="http://schemas.microsoft.com/office/drawing/2014/main" id="{8C7782C8-6969-B304-DE3E-B4A1EE1E1B3F}"/>
              </a:ext>
            </a:extLst>
          </p:cNvPr>
          <p:cNvPicPr>
            <a:picLocks noChangeAspect="1"/>
          </p:cNvPicPr>
          <p:nvPr/>
        </p:nvPicPr>
        <p:blipFill>
          <a:blip r:embed="rId5"/>
          <a:stretch>
            <a:fillRect/>
          </a:stretch>
        </p:blipFill>
        <p:spPr>
          <a:xfrm>
            <a:off x="1155508" y="2456347"/>
            <a:ext cx="7105650" cy="419100"/>
          </a:xfrm>
          <a:prstGeom prst="rect">
            <a:avLst/>
          </a:prstGeom>
        </p:spPr>
      </p:pic>
      <p:pic>
        <p:nvPicPr>
          <p:cNvPr id="18" name="Image 17">
            <a:extLst>
              <a:ext uri="{FF2B5EF4-FFF2-40B4-BE49-F238E27FC236}">
                <a16:creationId xmlns:a16="http://schemas.microsoft.com/office/drawing/2014/main" id="{CE9F185C-6B9B-505B-377D-4CFD787E18CC}"/>
              </a:ext>
            </a:extLst>
          </p:cNvPr>
          <p:cNvPicPr>
            <a:picLocks noChangeAspect="1"/>
          </p:cNvPicPr>
          <p:nvPr/>
        </p:nvPicPr>
        <p:blipFill>
          <a:blip r:embed="rId6"/>
          <a:stretch>
            <a:fillRect/>
          </a:stretch>
        </p:blipFill>
        <p:spPr>
          <a:xfrm>
            <a:off x="1193367" y="1866335"/>
            <a:ext cx="5238750" cy="476250"/>
          </a:xfrm>
          <a:prstGeom prst="rect">
            <a:avLst/>
          </a:prstGeom>
        </p:spPr>
      </p:pic>
    </p:spTree>
    <p:extLst>
      <p:ext uri="{BB962C8B-B14F-4D97-AF65-F5344CB8AC3E}">
        <p14:creationId xmlns:p14="http://schemas.microsoft.com/office/powerpoint/2010/main" val="2006433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ZoneTexte 5">
            <a:extLst>
              <a:ext uri="{FF2B5EF4-FFF2-40B4-BE49-F238E27FC236}">
                <a16:creationId xmlns:a16="http://schemas.microsoft.com/office/drawing/2014/main" id="{8E5FA0FB-1159-041B-4C7D-3C293E27FAE7}"/>
              </a:ext>
            </a:extLst>
          </p:cNvPr>
          <p:cNvSpPr txBox="1"/>
          <p:nvPr/>
        </p:nvSpPr>
        <p:spPr>
          <a:xfrm>
            <a:off x="2249047" y="671277"/>
            <a:ext cx="4580734" cy="46044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dirty="0">
              <a:solidFill>
                <a:schemeClr val="accent1"/>
              </a:solidFill>
              <a:latin typeface="Arial Nova" panose="020B0504020202020204" pitchFamily="34" charset="0"/>
              <a:ea typeface="+mj-ea"/>
              <a:cs typeface="+mj-cs"/>
            </a:endParaRP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space réservé du pied de page 3">
            <a:extLst>
              <a:ext uri="{FF2B5EF4-FFF2-40B4-BE49-F238E27FC236}">
                <a16:creationId xmlns:a16="http://schemas.microsoft.com/office/drawing/2014/main" id="{41051987-C05A-04FB-29DB-C0C881A8C166}"/>
              </a:ext>
            </a:extLst>
          </p:cNvPr>
          <p:cNvSpPr>
            <a:spLocks noGrp="1"/>
          </p:cNvSpPr>
          <p:nvPr>
            <p:ph type="ftr" sz="quarter" idx="11"/>
          </p:nvPr>
        </p:nvSpPr>
        <p:spPr>
          <a:xfrm>
            <a:off x="4310228" y="6459886"/>
            <a:ext cx="5039106" cy="365125"/>
          </a:xfrm>
        </p:spPr>
        <p:txBody>
          <a:bodyPr vert="horz" lIns="91440" tIns="45720" rIns="91440" bIns="45720" rtlCol="0" anchor="ctr">
            <a:normAutofit/>
          </a:bodyPr>
          <a:lstStyle/>
          <a:p>
            <a:pPr>
              <a:lnSpc>
                <a:spcPct val="90000"/>
              </a:lnSpc>
              <a:spcAft>
                <a:spcPts val="600"/>
              </a:spcAft>
              <a:defRPr/>
            </a:pPr>
            <a:r>
              <a:rPr lang="en-US" sz="900" kern="1200" dirty="0">
                <a:solidFill>
                  <a:schemeClr val="tx1">
                    <a:lumMod val="50000"/>
                    <a:lumOff val="50000"/>
                  </a:schemeClr>
                </a:solidFill>
                <a:latin typeface="Calibri" panose="020F0502020204030204"/>
                <a:ea typeface="+mn-ea"/>
                <a:cs typeface="+mn-cs"/>
              </a:rPr>
              <a:t>Séminaire Logement : les entreprises </a:t>
            </a:r>
            <a:r>
              <a:rPr lang="en-US" sz="900" dirty="0">
                <a:solidFill>
                  <a:schemeClr val="tx1">
                    <a:lumMod val="50000"/>
                    <a:lumOff val="50000"/>
                  </a:schemeClr>
                </a:solidFill>
                <a:latin typeface="Calibri" panose="020F0502020204030204"/>
              </a:rPr>
              <a:t>s</a:t>
            </a:r>
            <a:r>
              <a:rPr lang="en-US" sz="900" kern="1200" dirty="0">
                <a:solidFill>
                  <a:schemeClr val="tx1">
                    <a:lumMod val="50000"/>
                    <a:lumOff val="50000"/>
                  </a:schemeClr>
                </a:solidFill>
                <a:latin typeface="Calibri" panose="020F0502020204030204"/>
                <a:ea typeface="+mn-ea"/>
                <a:cs typeface="+mn-cs"/>
              </a:rPr>
              <a:t>'engagent - FEDOM / CERC Martinique – 11 janvier 2024</a:t>
            </a:r>
          </a:p>
        </p:txBody>
      </p:sp>
      <p:sp>
        <p:nvSpPr>
          <p:cNvPr id="9" name="Espace réservé du numéro de diapositive 8">
            <a:extLst>
              <a:ext uri="{FF2B5EF4-FFF2-40B4-BE49-F238E27FC236}">
                <a16:creationId xmlns:a16="http://schemas.microsoft.com/office/drawing/2014/main" id="{3E28CCB2-F4CA-E53A-3384-EEA0C426F0CD}"/>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253BB9BF-BE47-4FCF-A911-4CCF7EDAC4D8}" type="slidenum">
              <a:rPr lang="en-US">
                <a:solidFill>
                  <a:schemeClr val="bg1"/>
                </a:solidFill>
                <a:latin typeface="Calibri" panose="020F0502020204030204"/>
              </a:rPr>
              <a:pPr>
                <a:spcAft>
                  <a:spcPts val="600"/>
                </a:spcAft>
                <a:defRPr/>
              </a:pPr>
              <a:t>33</a:t>
            </a:fld>
            <a:endParaRPr lang="en-US">
              <a:solidFill>
                <a:schemeClr val="bg1"/>
              </a:solidFill>
              <a:latin typeface="Calibri" panose="020F0502020204030204"/>
            </a:endParaRPr>
          </a:p>
        </p:txBody>
      </p:sp>
      <p:pic>
        <p:nvPicPr>
          <p:cNvPr id="8" name="Image 7" descr="Une image contenant Police, logo, texte, Graphique&#10;&#10;Description générée automatiquement">
            <a:extLst>
              <a:ext uri="{FF2B5EF4-FFF2-40B4-BE49-F238E27FC236}">
                <a16:creationId xmlns:a16="http://schemas.microsoft.com/office/drawing/2014/main" id="{E0A682B0-4B81-02B9-9199-E2FACDDCC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82" y="55510"/>
            <a:ext cx="698313" cy="698313"/>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C782702-658F-1856-2EE6-22E3E464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08" y="160727"/>
            <a:ext cx="1205554" cy="487878"/>
          </a:xfrm>
          <a:prstGeom prst="rect">
            <a:avLst/>
          </a:prstGeom>
        </p:spPr>
      </p:pic>
      <p:pic>
        <p:nvPicPr>
          <p:cNvPr id="11" name="Image 10" descr="Une image contenant texte, plein air&#10;&#10;Description générée automatiquement">
            <a:extLst>
              <a:ext uri="{FF2B5EF4-FFF2-40B4-BE49-F238E27FC236}">
                <a16:creationId xmlns:a16="http://schemas.microsoft.com/office/drawing/2014/main" id="{5C77BF03-D02D-D6F3-9317-6E60003C0827}"/>
              </a:ext>
            </a:extLst>
          </p:cNvPr>
          <p:cNvPicPr>
            <a:picLocks noChangeAspect="1"/>
          </p:cNvPicPr>
          <p:nvPr/>
        </p:nvPicPr>
        <p:blipFill rotWithShape="1">
          <a:blip r:embed="rId4">
            <a:extLst>
              <a:ext uri="{28A0092B-C50C-407E-A947-70E740481C1C}">
                <a14:useLocalDpi xmlns:a14="http://schemas.microsoft.com/office/drawing/2010/main" val="0"/>
              </a:ext>
            </a:extLst>
          </a:blip>
          <a:srcRect l="56410" t="20984" b="19918"/>
          <a:stretch/>
        </p:blipFill>
        <p:spPr>
          <a:xfrm>
            <a:off x="7310509" y="1512768"/>
            <a:ext cx="4881489" cy="4963613"/>
          </a:xfrm>
          <a:prstGeom prst="rect">
            <a:avLst/>
          </a:prstGeom>
        </p:spPr>
      </p:pic>
      <p:pic>
        <p:nvPicPr>
          <p:cNvPr id="14" name="Image 13" descr="Une image contenant texte, écriture manuscrite, papier&#10;&#10;Description générée automatiquement">
            <a:extLst>
              <a:ext uri="{FF2B5EF4-FFF2-40B4-BE49-F238E27FC236}">
                <a16:creationId xmlns:a16="http://schemas.microsoft.com/office/drawing/2014/main" id="{722A2D2D-D846-959E-7B46-BABE58FF7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40954" y="1046504"/>
            <a:ext cx="6186723" cy="4640042"/>
          </a:xfrm>
          <a:prstGeom prst="rect">
            <a:avLst/>
          </a:prstGeom>
        </p:spPr>
      </p:pic>
      <p:sp>
        <p:nvSpPr>
          <p:cNvPr id="15" name="ZoneTexte 14">
            <a:extLst>
              <a:ext uri="{FF2B5EF4-FFF2-40B4-BE49-F238E27FC236}">
                <a16:creationId xmlns:a16="http://schemas.microsoft.com/office/drawing/2014/main" id="{6A9F47FC-1836-6A98-3B09-BD5311A33B05}"/>
              </a:ext>
            </a:extLst>
          </p:cNvPr>
          <p:cNvSpPr txBox="1"/>
          <p:nvPr/>
        </p:nvSpPr>
        <p:spPr>
          <a:xfrm>
            <a:off x="102588" y="1803002"/>
            <a:ext cx="3047065" cy="1815882"/>
          </a:xfrm>
          <a:prstGeom prst="rect">
            <a:avLst/>
          </a:prstGeom>
          <a:noFill/>
        </p:spPr>
        <p:txBody>
          <a:bodyPr wrap="square" rtlCol="0">
            <a:spAutoFit/>
          </a:bodyPr>
          <a:lstStyle/>
          <a:p>
            <a:pPr algn="ctr"/>
            <a:r>
              <a:rPr lang="fr-FR" sz="1600" b="1" dirty="0">
                <a:latin typeface="Arial Narrow" panose="020B0606020202030204" pitchFamily="34" charset="0"/>
              </a:rPr>
              <a:t>TABLEAU DES EXIGENCES AEV</a:t>
            </a:r>
          </a:p>
          <a:p>
            <a:pPr algn="ctr"/>
            <a:r>
              <a:rPr lang="fr-FR" sz="1600" b="1" dirty="0">
                <a:latin typeface="Arial Narrow" panose="020B0606020202030204" pitchFamily="34" charset="0"/>
              </a:rPr>
              <a:t>SELON LE NF DTU 36.5</a:t>
            </a:r>
          </a:p>
          <a:p>
            <a:pPr algn="ctr"/>
            <a:endParaRPr lang="fr-FR" sz="1600" b="1" dirty="0">
              <a:latin typeface="Arial Narrow" panose="020B0606020202030204" pitchFamily="34" charset="0"/>
            </a:endParaRPr>
          </a:p>
          <a:p>
            <a:r>
              <a:rPr lang="fr-FR" sz="1600" b="1" dirty="0">
                <a:latin typeface="Arial Narrow" panose="020B0606020202030204" pitchFamily="34" charset="0"/>
              </a:rPr>
              <a:t>Etanchéité à l’air A : min classe 3</a:t>
            </a:r>
          </a:p>
          <a:p>
            <a:r>
              <a:rPr lang="fr-FR" sz="1600" b="1" dirty="0">
                <a:latin typeface="Arial Narrow" panose="020B0606020202030204" pitchFamily="34" charset="0"/>
              </a:rPr>
              <a:t>Etanchéité à l’eau E : classe 4 à 7</a:t>
            </a:r>
          </a:p>
          <a:p>
            <a:r>
              <a:rPr lang="fr-FR" sz="1600" b="1" dirty="0">
                <a:latin typeface="Arial Narrow" panose="020B0606020202030204" pitchFamily="34" charset="0"/>
              </a:rPr>
              <a:t>Résistance au vent : Classe 2 à 4</a:t>
            </a:r>
          </a:p>
          <a:p>
            <a:pPr algn="ctr"/>
            <a:endParaRPr lang="fr-FR" sz="1600" b="1" dirty="0">
              <a:latin typeface="Arial Narrow" panose="020B0606020202030204" pitchFamily="34" charset="0"/>
            </a:endParaRPr>
          </a:p>
        </p:txBody>
      </p:sp>
      <p:sp>
        <p:nvSpPr>
          <p:cNvPr id="16" name="Ellipse 15">
            <a:extLst>
              <a:ext uri="{FF2B5EF4-FFF2-40B4-BE49-F238E27FC236}">
                <a16:creationId xmlns:a16="http://schemas.microsoft.com/office/drawing/2014/main" id="{EEBF8947-92B9-9D15-C0DF-1E05DB0C8128}"/>
              </a:ext>
            </a:extLst>
          </p:cNvPr>
          <p:cNvSpPr/>
          <p:nvPr/>
        </p:nvSpPr>
        <p:spPr>
          <a:xfrm>
            <a:off x="3510142" y="3892700"/>
            <a:ext cx="2366772" cy="611994"/>
          </a:xfrm>
          <a:prstGeom prst="ellipse">
            <a:avLst/>
          </a:prstGeom>
          <a:solidFill>
            <a:srgbClr val="FF00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E1D7ADA-36DD-22F0-D885-3918166C300E}"/>
              </a:ext>
            </a:extLst>
          </p:cNvPr>
          <p:cNvSpPr/>
          <p:nvPr/>
        </p:nvSpPr>
        <p:spPr>
          <a:xfrm>
            <a:off x="7636130" y="5227848"/>
            <a:ext cx="1966907" cy="889162"/>
          </a:xfrm>
          <a:prstGeom prst="ellipse">
            <a:avLst/>
          </a:prstGeom>
          <a:solidFill>
            <a:srgbClr val="FF0000">
              <a:alpha val="3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EF20C03F-0398-89C8-FFFD-E836C7C4E630}"/>
              </a:ext>
            </a:extLst>
          </p:cNvPr>
          <p:cNvSpPr txBox="1"/>
          <p:nvPr/>
        </p:nvSpPr>
        <p:spPr>
          <a:xfrm>
            <a:off x="8082046" y="312439"/>
            <a:ext cx="3518882" cy="1200329"/>
          </a:xfrm>
          <a:prstGeom prst="rect">
            <a:avLst/>
          </a:prstGeom>
          <a:noFill/>
        </p:spPr>
        <p:txBody>
          <a:bodyPr wrap="square" rtlCol="0">
            <a:spAutoFit/>
          </a:bodyPr>
          <a:lstStyle/>
          <a:p>
            <a:pPr algn="ctr"/>
            <a:r>
              <a:rPr lang="fr-FR" sz="2400" b="1" dirty="0">
                <a:solidFill>
                  <a:schemeClr val="accent1"/>
                </a:solidFill>
                <a:latin typeface="Arial Nova" panose="020B0504020202020204" pitchFamily="34" charset="0"/>
              </a:rPr>
              <a:t>UNE SITUATION EXISTANTE COMPLEXE</a:t>
            </a:r>
          </a:p>
        </p:txBody>
      </p:sp>
    </p:spTree>
    <p:extLst>
      <p:ext uri="{BB962C8B-B14F-4D97-AF65-F5344CB8AC3E}">
        <p14:creationId xmlns:p14="http://schemas.microsoft.com/office/powerpoint/2010/main" val="3601210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 2" descr="Une image contenant acier, ingénierie, bâtiment, Aluminium&#10;&#10;Description générée automatiquement">
            <a:extLst>
              <a:ext uri="{FF2B5EF4-FFF2-40B4-BE49-F238E27FC236}">
                <a16:creationId xmlns:a16="http://schemas.microsoft.com/office/drawing/2014/main" id="{1D32168E-4847-D69B-48B2-4F84E6FC0E1B}"/>
              </a:ext>
            </a:extLst>
          </p:cNvPr>
          <p:cNvPicPr>
            <a:picLocks noChangeAspect="1"/>
          </p:cNvPicPr>
          <p:nvPr/>
        </p:nvPicPr>
        <p:blipFill rotWithShape="1">
          <a:blip r:embed="rId2">
            <a:extLst>
              <a:ext uri="{28A0092B-C50C-407E-A947-70E740481C1C}">
                <a14:useLocalDpi xmlns:a14="http://schemas.microsoft.com/office/drawing/2010/main" val="0"/>
              </a:ext>
            </a:extLst>
          </a:blip>
          <a:srcRect l="2617" t="9091" r="20682"/>
          <a:stretch/>
        </p:blipFill>
        <p:spPr>
          <a:xfrm>
            <a:off x="3523488" y="-223605"/>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8E5FA0FB-1159-041B-4C7D-3C293E27FAE7}"/>
              </a:ext>
            </a:extLst>
          </p:cNvPr>
          <p:cNvSpPr txBox="1"/>
          <p:nvPr/>
        </p:nvSpPr>
        <p:spPr>
          <a:xfrm>
            <a:off x="2249047" y="671277"/>
            <a:ext cx="4580734" cy="46044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Nova" panose="020B0504020202020204" pitchFamily="34" charset="0"/>
                <a:ea typeface="+mn-ea"/>
                <a:cs typeface="+mn-cs"/>
              </a:rPr>
              <a:t>LES BÉNÉFICES ATTENDUS</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ous-titre 11">
            <a:extLst>
              <a:ext uri="{FF2B5EF4-FFF2-40B4-BE49-F238E27FC236}">
                <a16:creationId xmlns:a16="http://schemas.microsoft.com/office/drawing/2014/main" id="{8E818306-4A71-0DEE-0AAA-1EE9626FA5D8}"/>
              </a:ext>
            </a:extLst>
          </p:cNvPr>
          <p:cNvSpPr>
            <a:spLocks noGrp="1"/>
          </p:cNvSpPr>
          <p:nvPr>
            <p:ph type="subTitle" idx="1"/>
          </p:nvPr>
        </p:nvSpPr>
        <p:spPr>
          <a:xfrm>
            <a:off x="243382" y="1319882"/>
            <a:ext cx="6240721" cy="4727686"/>
          </a:xfrm>
        </p:spPr>
        <p:txBody>
          <a:bodyPr vert="horz" lIns="91440" tIns="45720" rIns="91440" bIns="45720" rtlCol="0" anchor="t">
            <a:noAutofit/>
          </a:bodyPr>
          <a:lstStyle/>
          <a:p>
            <a:pPr marL="457200" indent="-342900" algn="l">
              <a:buFont typeface="Courier New" panose="02070309020205020404" pitchFamily="49" charset="0"/>
              <a:buChar char="o"/>
            </a:pPr>
            <a:r>
              <a:rPr lang="fr-FR" sz="2000" dirty="0">
                <a:latin typeface="Arial Nova" panose="020B0504020202020204" pitchFamily="34" charset="0"/>
              </a:rPr>
              <a:t>Augmenter et diversifier les gammes de matériaux disponibles aux constructeurs et particuliers</a:t>
            </a:r>
          </a:p>
          <a:p>
            <a:pPr algn="l"/>
            <a:endParaRPr lang="fr-FR" sz="2000" dirty="0">
              <a:latin typeface="Arial Nova" panose="020B0504020202020204" pitchFamily="34" charset="0"/>
            </a:endParaRPr>
          </a:p>
          <a:p>
            <a:pPr marL="457200" indent="-342900" algn="l">
              <a:buFont typeface="Courier New" panose="02070309020205020404" pitchFamily="49" charset="0"/>
              <a:buChar char="o"/>
            </a:pPr>
            <a:r>
              <a:rPr lang="fr-FR" sz="2000" dirty="0">
                <a:latin typeface="Arial Nova" panose="020B0504020202020204" pitchFamily="34" charset="0"/>
              </a:rPr>
              <a:t>S’affranchir (partiellement) de la volatilité des frets maritimes transatlantiques ou en provenance de Chine</a:t>
            </a:r>
          </a:p>
          <a:p>
            <a:pPr marL="457200" indent="-342900" algn="l">
              <a:buFont typeface="Courier New" panose="02070309020205020404" pitchFamily="49" charset="0"/>
              <a:buChar char="o"/>
            </a:pPr>
            <a:endParaRPr lang="fr-FR" sz="2000" dirty="0">
              <a:latin typeface="Arial Nova" panose="020B0504020202020204" pitchFamily="34" charset="0"/>
            </a:endParaRPr>
          </a:p>
          <a:p>
            <a:pPr marL="457200" indent="-342900" algn="l">
              <a:buFont typeface="Courier New" panose="02070309020205020404" pitchFamily="49" charset="0"/>
              <a:buChar char="o"/>
            </a:pPr>
            <a:r>
              <a:rPr lang="fr-FR" sz="2000" dirty="0">
                <a:latin typeface="Arial Nova" panose="020B0504020202020204" pitchFamily="34" charset="0"/>
              </a:rPr>
              <a:t>Avoir la possibilité de négocier des matériaux de construction à meilleur coût</a:t>
            </a:r>
          </a:p>
          <a:p>
            <a:pPr marL="114300" algn="l"/>
            <a:endParaRPr lang="fr-FR" sz="2000" dirty="0">
              <a:latin typeface="Arial Nova" panose="020B0504020202020204" pitchFamily="34" charset="0"/>
            </a:endParaRPr>
          </a:p>
          <a:p>
            <a:pPr marL="457200" indent="-342900" algn="l">
              <a:buFont typeface="Courier New" panose="02070309020205020404" pitchFamily="49" charset="0"/>
              <a:buChar char="o"/>
            </a:pPr>
            <a:r>
              <a:rPr lang="fr-FR" sz="2000" dirty="0">
                <a:latin typeface="Arial Nova" panose="020B0504020202020204" pitchFamily="34" charset="0"/>
              </a:rPr>
              <a:t>Réduire l’impact carbone du secteur de la construction</a:t>
            </a:r>
          </a:p>
        </p:txBody>
      </p:sp>
      <p:sp>
        <p:nvSpPr>
          <p:cNvPr id="4" name="Espace réservé du pied de page 3">
            <a:extLst>
              <a:ext uri="{FF2B5EF4-FFF2-40B4-BE49-F238E27FC236}">
                <a16:creationId xmlns:a16="http://schemas.microsoft.com/office/drawing/2014/main" id="{41051987-C05A-04FB-29DB-C0C881A8C16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Séminaire Logement : les entreprises d'engagent - FEDOM / CERC Martinique – 11 janvier 2024</a:t>
            </a:r>
          </a:p>
        </p:txBody>
      </p:sp>
      <p:sp>
        <p:nvSpPr>
          <p:cNvPr id="9" name="Espace réservé du numéro de diapositive 8">
            <a:extLst>
              <a:ext uri="{FF2B5EF4-FFF2-40B4-BE49-F238E27FC236}">
                <a16:creationId xmlns:a16="http://schemas.microsoft.com/office/drawing/2014/main" id="{3E28CCB2-F4CA-E53A-3384-EEA0C426F0CD}"/>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53BB9BF-BE47-4FCF-A911-4CCF7EDAC4D8}"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descr="Une image contenant Police, logo, texte, Graphique&#10;&#10;Description générée automatiquement">
            <a:extLst>
              <a:ext uri="{FF2B5EF4-FFF2-40B4-BE49-F238E27FC236}">
                <a16:creationId xmlns:a16="http://schemas.microsoft.com/office/drawing/2014/main" id="{E0A682B0-4B81-02B9-9199-E2FACDDCC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82" y="55510"/>
            <a:ext cx="698313" cy="698313"/>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C782702-658F-1856-2EE6-22E3E464C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508" y="160727"/>
            <a:ext cx="1205554" cy="487878"/>
          </a:xfrm>
          <a:prstGeom prst="rect">
            <a:avLst/>
          </a:prstGeom>
        </p:spPr>
      </p:pic>
    </p:spTree>
    <p:extLst>
      <p:ext uri="{BB962C8B-B14F-4D97-AF65-F5344CB8AC3E}">
        <p14:creationId xmlns:p14="http://schemas.microsoft.com/office/powerpoint/2010/main" val="4002024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E5FA0FB-1159-041B-4C7D-3C293E27FAE7}"/>
              </a:ext>
            </a:extLst>
          </p:cNvPr>
          <p:cNvSpPr txBox="1"/>
          <p:nvPr/>
        </p:nvSpPr>
        <p:spPr>
          <a:xfrm>
            <a:off x="1460552" y="417772"/>
            <a:ext cx="9694460" cy="461665"/>
          </a:xfrm>
          <a:prstGeom prst="rect">
            <a:avLst/>
          </a:prstGeom>
          <a:noFill/>
        </p:spPr>
        <p:txBody>
          <a:bodyPr wrap="square" rtlCol="0">
            <a:spAutoFit/>
          </a:bodyPr>
          <a:lstStyle/>
          <a:p>
            <a:pPr algn="ctr"/>
            <a:r>
              <a:rPr lang="fr-FR" sz="2400" b="1" dirty="0">
                <a:solidFill>
                  <a:schemeClr val="accent1"/>
                </a:solidFill>
                <a:latin typeface="Arial Nova" panose="020B0504020202020204" pitchFamily="34" charset="0"/>
              </a:rPr>
              <a:t>PRÉREQUIS ET OBJECTIFS</a:t>
            </a:r>
          </a:p>
        </p:txBody>
      </p:sp>
      <p:pic>
        <p:nvPicPr>
          <p:cNvPr id="8" name="Image 7" descr="Une image contenant Police, logo, texte, Graphique&#10;&#10;Description générée automatiquement">
            <a:extLst>
              <a:ext uri="{FF2B5EF4-FFF2-40B4-BE49-F238E27FC236}">
                <a16:creationId xmlns:a16="http://schemas.microsoft.com/office/drawing/2014/main" id="{E0A682B0-4B81-02B9-9199-E2FACDDCC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82" y="55510"/>
            <a:ext cx="698313" cy="698313"/>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C782702-658F-1856-2EE6-22E3E464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08" y="160727"/>
            <a:ext cx="1205554" cy="487878"/>
          </a:xfrm>
          <a:prstGeom prst="rect">
            <a:avLst/>
          </a:prstGeom>
        </p:spPr>
      </p:pic>
      <p:sp>
        <p:nvSpPr>
          <p:cNvPr id="4" name="Espace réservé du pied de page 3">
            <a:extLst>
              <a:ext uri="{FF2B5EF4-FFF2-40B4-BE49-F238E27FC236}">
                <a16:creationId xmlns:a16="http://schemas.microsoft.com/office/drawing/2014/main" id="{41051987-C05A-04FB-29DB-C0C881A8C166}"/>
              </a:ext>
            </a:extLst>
          </p:cNvPr>
          <p:cNvSpPr>
            <a:spLocks noGrp="1"/>
          </p:cNvSpPr>
          <p:nvPr>
            <p:ph type="ftr" sz="quarter" idx="11"/>
          </p:nvPr>
        </p:nvSpPr>
        <p:spPr>
          <a:xfrm>
            <a:off x="3240772" y="6320845"/>
            <a:ext cx="6729485" cy="365125"/>
          </a:xfrm>
        </p:spPr>
        <p:txBody>
          <a:bodyPr/>
          <a:lstStyle/>
          <a:p>
            <a:r>
              <a:rPr lang="fr-FR" dirty="0"/>
              <a:t>Séminaire Logement : les entreprises d'engagent - FEDOM / CERC Martinique – 11 janvier 2024</a:t>
            </a:r>
          </a:p>
        </p:txBody>
      </p:sp>
      <p:sp>
        <p:nvSpPr>
          <p:cNvPr id="9" name="Espace réservé du numéro de diapositive 8">
            <a:extLst>
              <a:ext uri="{FF2B5EF4-FFF2-40B4-BE49-F238E27FC236}">
                <a16:creationId xmlns:a16="http://schemas.microsoft.com/office/drawing/2014/main" id="{3E28CCB2-F4CA-E53A-3384-EEA0C426F0CD}"/>
              </a:ext>
            </a:extLst>
          </p:cNvPr>
          <p:cNvSpPr>
            <a:spLocks noGrp="1"/>
          </p:cNvSpPr>
          <p:nvPr>
            <p:ph type="sldNum" sz="quarter" idx="12"/>
          </p:nvPr>
        </p:nvSpPr>
        <p:spPr/>
        <p:txBody>
          <a:bodyPr/>
          <a:lstStyle/>
          <a:p>
            <a:fld id="{253BB9BF-BE47-4FCF-A911-4CCF7EDAC4D8}" type="slidenum">
              <a:rPr lang="fr-FR" smtClean="0"/>
              <a:t>35</a:t>
            </a:fld>
            <a:endParaRPr lang="fr-FR"/>
          </a:p>
        </p:txBody>
      </p:sp>
      <p:sp>
        <p:nvSpPr>
          <p:cNvPr id="12" name="Sous-titre 11">
            <a:extLst>
              <a:ext uri="{FF2B5EF4-FFF2-40B4-BE49-F238E27FC236}">
                <a16:creationId xmlns:a16="http://schemas.microsoft.com/office/drawing/2014/main" id="{8E818306-4A71-0DEE-0AAA-1EE9626FA5D8}"/>
              </a:ext>
            </a:extLst>
          </p:cNvPr>
          <p:cNvSpPr>
            <a:spLocks noGrp="1"/>
          </p:cNvSpPr>
          <p:nvPr>
            <p:ph type="subTitle" idx="1"/>
          </p:nvPr>
        </p:nvSpPr>
        <p:spPr>
          <a:xfrm>
            <a:off x="732671" y="1121224"/>
            <a:ext cx="11150221" cy="4496170"/>
          </a:xfrm>
        </p:spPr>
        <p:txBody>
          <a:bodyPr>
            <a:normAutofit fontScale="92500" lnSpcReduction="20000"/>
          </a:bodyPr>
          <a:lstStyle/>
          <a:p>
            <a:pPr marL="342900" indent="-342900" algn="just">
              <a:buFont typeface="Courier New" panose="02070309020205020404" pitchFamily="49" charset="0"/>
              <a:buChar char="o"/>
            </a:pPr>
            <a:r>
              <a:rPr lang="fr-FR" sz="2200" b="1" dirty="0">
                <a:latin typeface="Arial Nova" panose="020B0504020202020204" pitchFamily="34" charset="0"/>
              </a:rPr>
              <a:t>Certification / Autorisation de mise en marché des matériaux non-CE</a:t>
            </a:r>
          </a:p>
          <a:p>
            <a:pPr algn="just"/>
            <a:r>
              <a:rPr lang="fr-FR" sz="2200" dirty="0">
                <a:latin typeface="Arial Nova" panose="020B0504020202020204" pitchFamily="34" charset="0"/>
              </a:rPr>
              <a:t>Marquage RUP et/ou exemption de marquage</a:t>
            </a:r>
          </a:p>
          <a:p>
            <a:pPr algn="just"/>
            <a:r>
              <a:rPr lang="fr-FR" sz="2200" dirty="0">
                <a:latin typeface="Arial Nova" panose="020B0504020202020204" pitchFamily="34" charset="0"/>
              </a:rPr>
              <a:t>Avis techniques ?</a:t>
            </a:r>
          </a:p>
          <a:p>
            <a:pPr algn="just"/>
            <a:r>
              <a:rPr lang="fr-FR" sz="2200" dirty="0">
                <a:latin typeface="Arial Nova" panose="020B0504020202020204" pitchFamily="34" charset="0"/>
              </a:rPr>
              <a:t>Qui délivre ces autorisations ? CLVC ? Equivalent C2P – Composition / Financement ?</a:t>
            </a:r>
          </a:p>
          <a:p>
            <a:pPr algn="just"/>
            <a:r>
              <a:rPr lang="fr-FR" sz="2200" dirty="0">
                <a:latin typeface="Arial Nova" panose="020B0504020202020204" pitchFamily="34" charset="0"/>
              </a:rPr>
              <a:t>Moyens de validation non-documentaire (tests de laboratoire) limités dans le bassin géographique</a:t>
            </a:r>
          </a:p>
          <a:p>
            <a:pPr algn="just"/>
            <a:r>
              <a:rPr lang="fr-FR" sz="2200" dirty="0">
                <a:latin typeface="Arial Nova" panose="020B0504020202020204" pitchFamily="34" charset="0"/>
              </a:rPr>
              <a:t>Accréditation de laboratoires étrangers?</a:t>
            </a:r>
          </a:p>
          <a:p>
            <a:pPr algn="just"/>
            <a:endParaRPr lang="fr-FR" sz="2200" dirty="0">
              <a:latin typeface="Arial Nova" panose="020B0504020202020204" pitchFamily="34" charset="0"/>
            </a:endParaRPr>
          </a:p>
          <a:p>
            <a:pPr marL="342900" indent="-342900" algn="just">
              <a:buFont typeface="Courier New" panose="02070309020205020404" pitchFamily="49" charset="0"/>
              <a:buChar char="o"/>
            </a:pPr>
            <a:r>
              <a:rPr lang="fr-FR" sz="2200" b="1" dirty="0">
                <a:latin typeface="Arial Nova" panose="020B0504020202020204" pitchFamily="34" charset="0"/>
              </a:rPr>
              <a:t>Connaissance et maîtrise de l’utilisation de ces matériaux</a:t>
            </a:r>
          </a:p>
          <a:p>
            <a:pPr algn="just"/>
            <a:r>
              <a:rPr lang="fr-FR" sz="2200" dirty="0">
                <a:latin typeface="Arial Nova" panose="020B0504020202020204" pitchFamily="34" charset="0"/>
              </a:rPr>
              <a:t>Adaptation des DTU et RP – Projet BatiSolid</a:t>
            </a:r>
          </a:p>
          <a:p>
            <a:pPr algn="just"/>
            <a:r>
              <a:rPr lang="fr-FR" sz="2200" dirty="0">
                <a:latin typeface="Arial Nova" panose="020B0504020202020204" pitchFamily="34" charset="0"/>
              </a:rPr>
              <a:t>Assises de la Construction durable en Outre-Mer - Agence Qualité Construction</a:t>
            </a:r>
          </a:p>
          <a:p>
            <a:pPr algn="just"/>
            <a:r>
              <a:rPr lang="fr-FR" sz="2200" dirty="0">
                <a:latin typeface="Arial Nova" panose="020B0504020202020204" pitchFamily="34" charset="0"/>
              </a:rPr>
              <a:t>Formation des utilisateurs</a:t>
            </a:r>
          </a:p>
          <a:p>
            <a:pPr algn="just"/>
            <a:endParaRPr lang="fr-FR" sz="2200" dirty="0">
              <a:latin typeface="Arial Nova" panose="020B0504020202020204" pitchFamily="34" charset="0"/>
            </a:endParaRPr>
          </a:p>
          <a:p>
            <a:pPr marL="342900" indent="-342900" algn="just">
              <a:buFont typeface="Courier New" panose="02070309020205020404" pitchFamily="49" charset="0"/>
              <a:buChar char="o"/>
            </a:pPr>
            <a:r>
              <a:rPr lang="fr-FR" sz="2200" b="1" dirty="0">
                <a:latin typeface="Arial Nova" panose="020B0504020202020204" pitchFamily="34" charset="0"/>
              </a:rPr>
              <a:t>Garantir l’assurabilité des constructions</a:t>
            </a:r>
          </a:p>
          <a:p>
            <a:endParaRPr lang="fr-FR" dirty="0"/>
          </a:p>
        </p:txBody>
      </p:sp>
      <p:sp>
        <p:nvSpPr>
          <p:cNvPr id="2" name="ZoneTexte 1">
            <a:extLst>
              <a:ext uri="{FF2B5EF4-FFF2-40B4-BE49-F238E27FC236}">
                <a16:creationId xmlns:a16="http://schemas.microsoft.com/office/drawing/2014/main" id="{EF71D2B5-BEC5-03D8-431F-2FC423FE289F}"/>
              </a:ext>
            </a:extLst>
          </p:cNvPr>
          <p:cNvSpPr txBox="1"/>
          <p:nvPr/>
        </p:nvSpPr>
        <p:spPr>
          <a:xfrm>
            <a:off x="3972393" y="5803529"/>
            <a:ext cx="7711191" cy="400110"/>
          </a:xfrm>
          <a:prstGeom prst="rect">
            <a:avLst/>
          </a:prstGeom>
          <a:noFill/>
        </p:spPr>
        <p:txBody>
          <a:bodyPr wrap="square" rtlCol="0">
            <a:spAutoFit/>
          </a:bodyPr>
          <a:lstStyle/>
          <a:p>
            <a:r>
              <a:rPr lang="fr-FR" sz="2000" b="1" dirty="0">
                <a:solidFill>
                  <a:srgbClr val="FF0000"/>
                </a:solidFill>
                <a:latin typeface="Arial Nova" panose="020B0504020202020204" pitchFamily="34" charset="0"/>
              </a:rPr>
              <a:t>Réduire ou stabiliser les coûts de construction des logements</a:t>
            </a:r>
          </a:p>
        </p:txBody>
      </p:sp>
      <p:sp>
        <p:nvSpPr>
          <p:cNvPr id="3" name="Flèche : bas 2">
            <a:extLst>
              <a:ext uri="{FF2B5EF4-FFF2-40B4-BE49-F238E27FC236}">
                <a16:creationId xmlns:a16="http://schemas.microsoft.com/office/drawing/2014/main" id="{011981E4-2A27-B608-7F07-97742BD642AA}"/>
              </a:ext>
            </a:extLst>
          </p:cNvPr>
          <p:cNvSpPr/>
          <p:nvPr/>
        </p:nvSpPr>
        <p:spPr>
          <a:xfrm>
            <a:off x="7453234" y="4970876"/>
            <a:ext cx="749508" cy="8326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426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E5FA0FB-1159-041B-4C7D-3C293E27FAE7}"/>
              </a:ext>
            </a:extLst>
          </p:cNvPr>
          <p:cNvSpPr txBox="1"/>
          <p:nvPr/>
        </p:nvSpPr>
        <p:spPr>
          <a:xfrm>
            <a:off x="1460552" y="591435"/>
            <a:ext cx="9694460" cy="461665"/>
          </a:xfrm>
          <a:prstGeom prst="rect">
            <a:avLst/>
          </a:prstGeom>
          <a:noFill/>
        </p:spPr>
        <p:txBody>
          <a:bodyPr wrap="square" rtlCol="0">
            <a:spAutoFit/>
          </a:bodyPr>
          <a:lstStyle/>
          <a:p>
            <a:pPr algn="ctr"/>
            <a:r>
              <a:rPr lang="fr-FR" sz="2400" b="1" dirty="0">
                <a:solidFill>
                  <a:schemeClr val="accent1"/>
                </a:solidFill>
                <a:latin typeface="Arial Nova" panose="020B0504020202020204" pitchFamily="34" charset="0"/>
              </a:rPr>
              <a:t>POINTS D’ATTENTION</a:t>
            </a:r>
          </a:p>
        </p:txBody>
      </p:sp>
      <p:pic>
        <p:nvPicPr>
          <p:cNvPr id="8" name="Image 7" descr="Une image contenant Police, logo, texte, Graphique&#10;&#10;Description générée automatiquement">
            <a:extLst>
              <a:ext uri="{FF2B5EF4-FFF2-40B4-BE49-F238E27FC236}">
                <a16:creationId xmlns:a16="http://schemas.microsoft.com/office/drawing/2014/main" id="{E0A682B0-4B81-02B9-9199-E2FACDDCC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82" y="55510"/>
            <a:ext cx="698313" cy="698313"/>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DC782702-658F-1856-2EE6-22E3E464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08" y="160727"/>
            <a:ext cx="1205554" cy="487878"/>
          </a:xfrm>
          <a:prstGeom prst="rect">
            <a:avLst/>
          </a:prstGeom>
        </p:spPr>
      </p:pic>
      <p:sp>
        <p:nvSpPr>
          <p:cNvPr id="4" name="Espace réservé du pied de page 3">
            <a:extLst>
              <a:ext uri="{FF2B5EF4-FFF2-40B4-BE49-F238E27FC236}">
                <a16:creationId xmlns:a16="http://schemas.microsoft.com/office/drawing/2014/main" id="{41051987-C05A-04FB-29DB-C0C881A8C166}"/>
              </a:ext>
            </a:extLst>
          </p:cNvPr>
          <p:cNvSpPr>
            <a:spLocks noGrp="1"/>
          </p:cNvSpPr>
          <p:nvPr>
            <p:ph type="ftr" sz="quarter" idx="11"/>
          </p:nvPr>
        </p:nvSpPr>
        <p:spPr>
          <a:xfrm>
            <a:off x="3240772" y="6320845"/>
            <a:ext cx="6729485" cy="365125"/>
          </a:xfrm>
        </p:spPr>
        <p:txBody>
          <a:bodyPr/>
          <a:lstStyle/>
          <a:p>
            <a:r>
              <a:rPr lang="fr-FR" dirty="0"/>
              <a:t>Séminaire Logement : les entreprises d'engagent - FEDOM / CERC Martinique – 11 janvier 2024</a:t>
            </a:r>
          </a:p>
        </p:txBody>
      </p:sp>
      <p:sp>
        <p:nvSpPr>
          <p:cNvPr id="9" name="Espace réservé du numéro de diapositive 8">
            <a:extLst>
              <a:ext uri="{FF2B5EF4-FFF2-40B4-BE49-F238E27FC236}">
                <a16:creationId xmlns:a16="http://schemas.microsoft.com/office/drawing/2014/main" id="{3E28CCB2-F4CA-E53A-3384-EEA0C426F0CD}"/>
              </a:ext>
            </a:extLst>
          </p:cNvPr>
          <p:cNvSpPr>
            <a:spLocks noGrp="1"/>
          </p:cNvSpPr>
          <p:nvPr>
            <p:ph type="sldNum" sz="quarter" idx="12"/>
          </p:nvPr>
        </p:nvSpPr>
        <p:spPr/>
        <p:txBody>
          <a:bodyPr/>
          <a:lstStyle/>
          <a:p>
            <a:fld id="{253BB9BF-BE47-4FCF-A911-4CCF7EDAC4D8}" type="slidenum">
              <a:rPr lang="fr-FR" smtClean="0"/>
              <a:t>36</a:t>
            </a:fld>
            <a:endParaRPr lang="fr-FR"/>
          </a:p>
        </p:txBody>
      </p:sp>
      <p:sp>
        <p:nvSpPr>
          <p:cNvPr id="12" name="Sous-titre 11">
            <a:extLst>
              <a:ext uri="{FF2B5EF4-FFF2-40B4-BE49-F238E27FC236}">
                <a16:creationId xmlns:a16="http://schemas.microsoft.com/office/drawing/2014/main" id="{8E818306-4A71-0DEE-0AAA-1EE9626FA5D8}"/>
              </a:ext>
            </a:extLst>
          </p:cNvPr>
          <p:cNvSpPr>
            <a:spLocks noGrp="1"/>
          </p:cNvSpPr>
          <p:nvPr>
            <p:ph type="subTitle" idx="1"/>
          </p:nvPr>
        </p:nvSpPr>
        <p:spPr>
          <a:xfrm>
            <a:off x="520889" y="1173015"/>
            <a:ext cx="6330077" cy="4848553"/>
          </a:xfrm>
        </p:spPr>
        <p:txBody>
          <a:bodyPr>
            <a:normAutofit fontScale="92500" lnSpcReduction="10000"/>
          </a:bodyPr>
          <a:lstStyle/>
          <a:p>
            <a:pPr marL="342900" indent="-342900" algn="just">
              <a:buFont typeface="Courier New" panose="02070309020205020404" pitchFamily="49" charset="0"/>
              <a:buChar char="o"/>
            </a:pPr>
            <a:r>
              <a:rPr lang="fr-FR" sz="2000" dirty="0">
                <a:latin typeface="Arial Nova" panose="020B0504020202020204" pitchFamily="34" charset="0"/>
              </a:rPr>
              <a:t>Protéger l’industrie locale martiniquaise existante… et à venir</a:t>
            </a:r>
          </a:p>
          <a:p>
            <a:pPr algn="just"/>
            <a:r>
              <a:rPr lang="fr-FR" sz="2000" dirty="0">
                <a:latin typeface="Arial Nova" panose="020B0504020202020204" pitchFamily="34" charset="0"/>
                <a:sym typeface="Wingdings" panose="05000000000000000000" pitchFamily="2" charset="2"/>
              </a:rPr>
              <a:t> </a:t>
            </a:r>
            <a:r>
              <a:rPr lang="fr-FR" sz="2000" dirty="0">
                <a:latin typeface="Arial Nova" panose="020B0504020202020204" pitchFamily="34" charset="0"/>
              </a:rPr>
              <a:t>Réforme de l’Octroi de Mer en cours d’élaboration</a:t>
            </a:r>
          </a:p>
          <a:p>
            <a:pPr algn="just"/>
            <a:endParaRPr lang="fr-FR" sz="2000" dirty="0">
              <a:latin typeface="Arial Nova" panose="020B0504020202020204" pitchFamily="34" charset="0"/>
            </a:endParaRPr>
          </a:p>
          <a:p>
            <a:pPr marL="342900" indent="-342900" algn="just">
              <a:buFont typeface="Courier New" panose="02070309020205020404" pitchFamily="49" charset="0"/>
              <a:buChar char="o"/>
            </a:pPr>
            <a:r>
              <a:rPr lang="fr-FR" sz="2000" dirty="0">
                <a:latin typeface="Arial Nova" panose="020B0504020202020204" pitchFamily="34" charset="0"/>
              </a:rPr>
              <a:t>Les résultats attendus risquent de ne pas être immédiats (fonctionnement de l’assurance construction dans le cadre du RPC)</a:t>
            </a:r>
          </a:p>
          <a:p>
            <a:pPr algn="just"/>
            <a:endParaRPr lang="fr-FR" sz="2000" dirty="0">
              <a:latin typeface="Arial Nova" panose="020B0504020202020204" pitchFamily="34" charset="0"/>
            </a:endParaRPr>
          </a:p>
          <a:p>
            <a:pPr marL="342900" indent="-342900" algn="just">
              <a:buFont typeface="Courier New" panose="02070309020205020404" pitchFamily="49" charset="0"/>
              <a:buChar char="o"/>
            </a:pPr>
            <a:r>
              <a:rPr lang="fr-FR" sz="2000" dirty="0">
                <a:latin typeface="Arial Nova" panose="020B0504020202020204" pitchFamily="34" charset="0"/>
              </a:rPr>
              <a:t>Il faut aussi tirer TOUTES les leçons de l’évènement IRMA de septembre 2017. La démarche d’ouverture doit être bien encadrée pour interdire les dérives potentielles.</a:t>
            </a:r>
          </a:p>
          <a:p>
            <a:pPr algn="just"/>
            <a:endParaRPr lang="fr-FR" sz="2000" dirty="0">
              <a:latin typeface="Arial Nova" panose="020B0504020202020204" pitchFamily="34" charset="0"/>
            </a:endParaRPr>
          </a:p>
          <a:p>
            <a:pPr marL="342900" indent="-342900" algn="just">
              <a:buFont typeface="Courier New" panose="02070309020205020404" pitchFamily="49" charset="0"/>
              <a:buChar char="o"/>
            </a:pPr>
            <a:r>
              <a:rPr lang="fr-FR" sz="2000" dirty="0">
                <a:latin typeface="Arial Nova" panose="020B0504020202020204" pitchFamily="34" charset="0"/>
              </a:rPr>
              <a:t>Le sourcing régional de matériaux de construction n’est pas non-plus une solution miracle en matière de prix des matériaux</a:t>
            </a:r>
          </a:p>
        </p:txBody>
      </p:sp>
      <p:pic>
        <p:nvPicPr>
          <p:cNvPr id="13" name="Image 12" descr="Une image contenant texte, capture d’écran, Tracé, diagramme&#10;&#10;Description générée automatiquement">
            <a:extLst>
              <a:ext uri="{FF2B5EF4-FFF2-40B4-BE49-F238E27FC236}">
                <a16:creationId xmlns:a16="http://schemas.microsoft.com/office/drawing/2014/main" id="{3312325A-5B5D-43C9-C5AB-2993157CF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915" y="2323008"/>
            <a:ext cx="5144085" cy="3484702"/>
          </a:xfrm>
          <a:prstGeom prst="rect">
            <a:avLst/>
          </a:prstGeom>
        </p:spPr>
      </p:pic>
      <p:sp>
        <p:nvSpPr>
          <p:cNvPr id="17" name="ZoneTexte 16">
            <a:extLst>
              <a:ext uri="{FF2B5EF4-FFF2-40B4-BE49-F238E27FC236}">
                <a16:creationId xmlns:a16="http://schemas.microsoft.com/office/drawing/2014/main" id="{EBB2A65A-7071-FC33-3F0F-DB9335778DDB}"/>
              </a:ext>
            </a:extLst>
          </p:cNvPr>
          <p:cNvSpPr txBox="1"/>
          <p:nvPr/>
        </p:nvSpPr>
        <p:spPr>
          <a:xfrm>
            <a:off x="7047915" y="5807710"/>
            <a:ext cx="4623196" cy="276999"/>
          </a:xfrm>
          <a:prstGeom prst="rect">
            <a:avLst/>
          </a:prstGeom>
          <a:noFill/>
        </p:spPr>
        <p:txBody>
          <a:bodyPr wrap="square" rtlCol="0">
            <a:spAutoFit/>
          </a:bodyPr>
          <a:lstStyle/>
          <a:p>
            <a:pPr algn="ctr"/>
            <a:r>
              <a:rPr lang="fr-FR" sz="1200" dirty="0">
                <a:latin typeface="Arial Nova Cond" panose="020B0506020202020204" pitchFamily="34" charset="0"/>
              </a:rPr>
              <a:t>Evolution du prix pour 1000 pieds-planches de bois aux Etats-Unis</a:t>
            </a:r>
          </a:p>
        </p:txBody>
      </p:sp>
      <p:pic>
        <p:nvPicPr>
          <p:cNvPr id="20" name="Image 19" descr="Une image contenant Planche, en bois, bois, contre-plaqué&#10;&#10;Description générée automatiquement">
            <a:extLst>
              <a:ext uri="{FF2B5EF4-FFF2-40B4-BE49-F238E27FC236}">
                <a16:creationId xmlns:a16="http://schemas.microsoft.com/office/drawing/2014/main" id="{FDFB4224-01EA-2294-9832-A032FC041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5578" y="209764"/>
            <a:ext cx="2113244" cy="2113244"/>
          </a:xfrm>
          <a:prstGeom prst="rect">
            <a:avLst/>
          </a:prstGeom>
        </p:spPr>
      </p:pic>
    </p:spTree>
    <p:extLst>
      <p:ext uri="{BB962C8B-B14F-4D97-AF65-F5344CB8AC3E}">
        <p14:creationId xmlns:p14="http://schemas.microsoft.com/office/powerpoint/2010/main" val="962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3918160" y="3136612"/>
            <a:ext cx="4355680" cy="584775"/>
          </a:xfrm>
          <a:prstGeom prst="rect">
            <a:avLst/>
          </a:prstGeom>
          <a:noFill/>
        </p:spPr>
        <p:txBody>
          <a:bodyPr wrap="none" rtlCol="0">
            <a:spAutoFit/>
          </a:bodyPr>
          <a:lstStyle/>
          <a:p>
            <a:pPr lvl="0"/>
            <a:r>
              <a:rPr lang="fr-FR" sz="3200" b="1" dirty="0">
                <a:effectLst/>
                <a:latin typeface="Alwyn" pitchFamily="2" charset="0"/>
                <a:ea typeface="Times New Roman" panose="02020603050405020304" pitchFamily="18" charset="0"/>
              </a:rPr>
              <a:t>Echanges avec le public</a:t>
            </a:r>
          </a:p>
        </p:txBody>
      </p:sp>
      <p:pic>
        <p:nvPicPr>
          <p:cNvPr id="4" name="Picture 2" descr="CERC BTP Martinique | Programme PACTE">
            <a:extLst>
              <a:ext uri="{FF2B5EF4-FFF2-40B4-BE49-F238E27FC236}">
                <a16:creationId xmlns:a16="http://schemas.microsoft.com/office/drawing/2014/main" id="{664AB98E-1DC1-DDE8-1B1E-CE68DDB4D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910FE176-274B-16D0-6BC1-8AA470936D6B}"/>
              </a:ext>
            </a:extLst>
          </p:cNvPr>
          <p:cNvPicPr>
            <a:picLocks noChangeAspect="1"/>
          </p:cNvPicPr>
          <p:nvPr/>
        </p:nvPicPr>
        <p:blipFill>
          <a:blip r:embed="rId4"/>
          <a:stretch>
            <a:fillRect/>
          </a:stretch>
        </p:blipFill>
        <p:spPr>
          <a:xfrm>
            <a:off x="4325541" y="6024564"/>
            <a:ext cx="2083594" cy="833437"/>
          </a:xfrm>
          <a:prstGeom prst="rect">
            <a:avLst/>
          </a:prstGeom>
        </p:spPr>
      </p:pic>
      <p:pic>
        <p:nvPicPr>
          <p:cNvPr id="7" name="Image 6">
            <a:extLst>
              <a:ext uri="{FF2B5EF4-FFF2-40B4-BE49-F238E27FC236}">
                <a16:creationId xmlns:a16="http://schemas.microsoft.com/office/drawing/2014/main" id="{A142816D-561C-9171-AD23-E61A475A55FD}"/>
              </a:ext>
            </a:extLst>
          </p:cNvPr>
          <p:cNvPicPr>
            <a:picLocks noChangeAspect="1"/>
          </p:cNvPicPr>
          <p:nvPr/>
        </p:nvPicPr>
        <p:blipFill>
          <a:blip r:embed="rId5"/>
          <a:stretch>
            <a:fillRect/>
          </a:stretch>
        </p:blipFill>
        <p:spPr>
          <a:xfrm>
            <a:off x="4118768" y="966754"/>
            <a:ext cx="3954463" cy="4718083"/>
          </a:xfrm>
          <a:prstGeom prst="rect">
            <a:avLst/>
          </a:prstGeom>
        </p:spPr>
      </p:pic>
    </p:spTree>
    <p:extLst>
      <p:ext uri="{BB962C8B-B14F-4D97-AF65-F5344CB8AC3E}">
        <p14:creationId xmlns:p14="http://schemas.microsoft.com/office/powerpoint/2010/main" val="3419479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3" name="ZoneTexte 2">
            <a:extLst>
              <a:ext uri="{FF2B5EF4-FFF2-40B4-BE49-F238E27FC236}">
                <a16:creationId xmlns:a16="http://schemas.microsoft.com/office/drawing/2014/main" id="{E4AA1854-F4DD-0257-1EB6-0E29A6886997}"/>
              </a:ext>
            </a:extLst>
          </p:cNvPr>
          <p:cNvSpPr txBox="1"/>
          <p:nvPr/>
        </p:nvSpPr>
        <p:spPr>
          <a:xfrm>
            <a:off x="1944976" y="2505670"/>
            <a:ext cx="8302048" cy="2339102"/>
          </a:xfrm>
          <a:prstGeom prst="rect">
            <a:avLst/>
          </a:prstGeom>
          <a:noFill/>
        </p:spPr>
        <p:txBody>
          <a:bodyPr wrap="square" rtlCol="0">
            <a:spAutoFit/>
          </a:bodyPr>
          <a:lstStyle/>
          <a:p>
            <a:r>
              <a:rPr lang="fr-FR" sz="3200" b="1" dirty="0">
                <a:latin typeface="Alwyn" pitchFamily="2" charset="0"/>
                <a:ea typeface="Times New Roman" panose="02020603050405020304" pitchFamily="18" charset="0"/>
              </a:rPr>
              <a:t>3ème</a:t>
            </a:r>
            <a:r>
              <a:rPr lang="fr-FR" sz="3200" b="1" dirty="0">
                <a:effectLst/>
                <a:latin typeface="Alwyn" pitchFamily="2" charset="0"/>
                <a:ea typeface="Times New Roman" panose="02020603050405020304" pitchFamily="18" charset="0"/>
              </a:rPr>
              <a:t> TABLE RONDE (11h05 – 12h15) : </a:t>
            </a:r>
          </a:p>
          <a:p>
            <a:endParaRPr lang="fr-FR" sz="3200" b="1" dirty="0">
              <a:solidFill>
                <a:srgbClr val="0070C0"/>
              </a:solidFill>
              <a:effectLst/>
              <a:latin typeface="Alwyn" pitchFamily="2" charset="0"/>
              <a:ea typeface="Times New Roman" panose="02020603050405020304" pitchFamily="18" charset="0"/>
            </a:endParaRPr>
          </a:p>
          <a:p>
            <a:r>
              <a:rPr lang="fr-FR" sz="3200" b="1" dirty="0">
                <a:solidFill>
                  <a:srgbClr val="0070C0"/>
                </a:solidFill>
                <a:effectLst/>
                <a:latin typeface="Alwyn" pitchFamily="2" charset="0"/>
                <a:ea typeface="Times New Roman" panose="02020603050405020304" pitchFamily="18" charset="0"/>
              </a:rPr>
              <a:t>Financer le logement, les défis d’un modèle à renouveler </a:t>
            </a:r>
            <a:endParaRPr lang="fr-FR" sz="3200" b="1" dirty="0">
              <a:effectLst/>
              <a:latin typeface="Alwyn" pitchFamily="2" charset="0"/>
              <a:ea typeface="Times New Roman" panose="02020603050405020304" pitchFamily="18" charset="0"/>
            </a:endParaRPr>
          </a:p>
          <a:p>
            <a:endParaRPr lang="fr-FR" dirty="0"/>
          </a:p>
        </p:txBody>
      </p:sp>
      <p:pic>
        <p:nvPicPr>
          <p:cNvPr id="4" name="Picture 2" descr="CERC BTP Martinique | Programme PACTE">
            <a:extLst>
              <a:ext uri="{FF2B5EF4-FFF2-40B4-BE49-F238E27FC236}">
                <a16:creationId xmlns:a16="http://schemas.microsoft.com/office/drawing/2014/main" id="{B9E7BB2F-A99D-3947-FFFA-E09C9BE5A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895487CD-EB31-373D-666E-30160A23FB8E}"/>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804032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1337450" y="2767280"/>
            <a:ext cx="9517099" cy="1323439"/>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La LBU, principal levier d’un écosystème de financement</a:t>
            </a:r>
          </a:p>
          <a:p>
            <a:pPr lvl="0" algn="ctr"/>
            <a:r>
              <a:rPr lang="fr-FR" sz="2800" b="1" dirty="0">
                <a:effectLst/>
                <a:latin typeface="Alwyn" pitchFamily="2" charset="0"/>
                <a:ea typeface="Times New Roman" panose="02020603050405020304" pitchFamily="18" charset="0"/>
              </a:rPr>
              <a:t> </a:t>
            </a:r>
          </a:p>
          <a:p>
            <a:pPr lvl="0"/>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Véronique LAGRANGE</a:t>
            </a:r>
            <a:r>
              <a:rPr lang="fr-FR" sz="2400" b="1" dirty="0">
                <a:solidFill>
                  <a:srgbClr val="0070C0"/>
                </a:solidFill>
                <a:latin typeface="Alwyn" pitchFamily="2" charset="0"/>
                <a:ea typeface="Times New Roman" panose="02020603050405020304" pitchFamily="18" charset="0"/>
              </a:rPr>
              <a:t>, Directrice adjointe DEAL Martinique</a:t>
            </a:r>
            <a:endParaRPr lang="fr-FR" sz="2400" b="1" dirty="0">
              <a:solidFill>
                <a:srgbClr val="0070C0"/>
              </a:solidFill>
              <a:effectLst/>
              <a:latin typeface="Alwyn" pitchFamily="2"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42F61E1B-BE99-4C10-1A8E-2FDC934FF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1A301724-448F-2578-CB82-ED8597F0ACB3}"/>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37455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C9A657C0-E717-4298-FFDE-CEEF6E78F2E4}"/>
              </a:ext>
            </a:extLst>
          </p:cNvPr>
          <p:cNvSpPr txBox="1"/>
          <p:nvPr/>
        </p:nvSpPr>
        <p:spPr>
          <a:xfrm>
            <a:off x="1369385" y="2598003"/>
            <a:ext cx="9453229" cy="1661993"/>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Sociologie du logement, l’habitat au service de la population</a:t>
            </a:r>
          </a:p>
          <a:p>
            <a:endParaRPr lang="fr-FR" sz="2800" b="1" dirty="0">
              <a:effectLst/>
              <a:latin typeface="Alwyn" pitchFamily="2" charset="0"/>
              <a:ea typeface="Times New Roman" panose="02020603050405020304" pitchFamily="18" charset="0"/>
            </a:endParaRPr>
          </a:p>
          <a:p>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Didier YOKESSA</a:t>
            </a:r>
            <a:r>
              <a:rPr lang="fr-FR" sz="2400" b="1" dirty="0">
                <a:solidFill>
                  <a:srgbClr val="0070C0"/>
                </a:solidFill>
                <a:latin typeface="Alwyn" pitchFamily="2" charset="0"/>
                <a:ea typeface="Times New Roman" panose="02020603050405020304" pitchFamily="18" charset="0"/>
              </a:rPr>
              <a:t>, Directeur du CAUE</a:t>
            </a:r>
            <a:r>
              <a:rPr lang="fr-FR" sz="2400" b="1" dirty="0">
                <a:solidFill>
                  <a:srgbClr val="0070C0"/>
                </a:solidFill>
                <a:effectLst/>
                <a:latin typeface="Alwyn" pitchFamily="2" charset="0"/>
                <a:ea typeface="Times New Roman" panose="02020603050405020304" pitchFamily="18" charset="0"/>
              </a:rPr>
              <a:t> </a:t>
            </a:r>
          </a:p>
          <a:p>
            <a:endParaRPr lang="fr-FR" dirty="0"/>
          </a:p>
        </p:txBody>
      </p:sp>
      <p:pic>
        <p:nvPicPr>
          <p:cNvPr id="4" name="Picture 2" descr="CERC BTP Martinique | Programme PACTE">
            <a:extLst>
              <a:ext uri="{FF2B5EF4-FFF2-40B4-BE49-F238E27FC236}">
                <a16:creationId xmlns:a16="http://schemas.microsoft.com/office/drawing/2014/main" id="{A5AD271F-3A31-94EF-25BD-92C7D0609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C57C3029-CEFA-FA89-8AD7-8D86B9B8B99E}"/>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667755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3" y="326458"/>
            <a:ext cx="9040928" cy="429560"/>
            <a:chOff x="361441" y="360010"/>
            <a:chExt cx="9970135" cy="473709"/>
          </a:xfrm>
        </p:grpSpPr>
        <p:pic>
          <p:nvPicPr>
            <p:cNvPr id="3" name="object 3"/>
            <p:cNvPicPr/>
            <p:nvPr/>
          </p:nvPicPr>
          <p:blipFill>
            <a:blip r:embed="rId2" cstate="print"/>
            <a:stretch>
              <a:fillRect/>
            </a:stretch>
          </p:blipFill>
          <p:spPr>
            <a:xfrm>
              <a:off x="933830" y="389524"/>
              <a:ext cx="1175753" cy="434517"/>
            </a:xfrm>
            <a:prstGeom prst="rect">
              <a:avLst/>
            </a:prstGeom>
          </p:spPr>
        </p:pic>
        <p:pic>
          <p:nvPicPr>
            <p:cNvPr id="4" name="object 4"/>
            <p:cNvPicPr/>
            <p:nvPr/>
          </p:nvPicPr>
          <p:blipFill>
            <a:blip r:embed="rId3" cstate="print"/>
            <a:stretch>
              <a:fillRect/>
            </a:stretch>
          </p:blipFill>
          <p:spPr>
            <a:xfrm>
              <a:off x="8679954" y="417604"/>
              <a:ext cx="717473" cy="356755"/>
            </a:xfrm>
            <a:prstGeom prst="rect">
              <a:avLst/>
            </a:prstGeom>
          </p:spPr>
        </p:pic>
      </p:grpSp>
      <p:sp>
        <p:nvSpPr>
          <p:cNvPr id="5" name="object 5"/>
          <p:cNvSpPr txBox="1"/>
          <p:nvPr/>
        </p:nvSpPr>
        <p:spPr>
          <a:xfrm>
            <a:off x="10256842" y="413521"/>
            <a:ext cx="112860" cy="207067"/>
          </a:xfrm>
          <a:prstGeom prst="rect">
            <a:avLst/>
          </a:prstGeom>
        </p:spPr>
        <p:txBody>
          <a:bodyPr vert="horz" wrap="square" lIns="0" tIns="11516" rIns="0" bIns="0" rtlCol="0">
            <a:spAutoFit/>
          </a:bodyPr>
          <a:lstStyle/>
          <a:p>
            <a:pPr marL="11516">
              <a:lnSpc>
                <a:spcPct val="100000"/>
              </a:lnSpc>
              <a:spcBef>
                <a:spcPts val="91"/>
              </a:spcBef>
            </a:pPr>
            <a:r>
              <a:rPr sz="1270" b="1" spc="-45" dirty="0">
                <a:solidFill>
                  <a:srgbClr val="4A4543"/>
                </a:solidFill>
                <a:latin typeface="Arial"/>
                <a:cs typeface="Arial"/>
              </a:rPr>
              <a:t>1</a:t>
            </a:r>
            <a:endParaRPr sz="1270">
              <a:latin typeface="Arial"/>
              <a:cs typeface="Arial"/>
            </a:endParaRPr>
          </a:p>
        </p:txBody>
      </p:sp>
      <p:sp>
        <p:nvSpPr>
          <p:cNvPr id="6" name="object 6"/>
          <p:cNvSpPr txBox="1">
            <a:spLocks noGrp="1"/>
          </p:cNvSpPr>
          <p:nvPr>
            <p:ph type="title"/>
          </p:nvPr>
        </p:nvSpPr>
        <p:spPr>
          <a:xfrm>
            <a:off x="1892582" y="911029"/>
            <a:ext cx="7260497" cy="410559"/>
          </a:xfrm>
          <a:prstGeom prst="rect">
            <a:avLst/>
          </a:prstGeom>
        </p:spPr>
        <p:txBody>
          <a:bodyPr vert="horz" wrap="square" lIns="0" tIns="11516" rIns="0" bIns="0" rtlCol="0">
            <a:spAutoFit/>
          </a:bodyPr>
          <a:lstStyle/>
          <a:p>
            <a:pPr marL="11516">
              <a:lnSpc>
                <a:spcPct val="100000"/>
              </a:lnSpc>
              <a:spcBef>
                <a:spcPts val="91"/>
              </a:spcBef>
            </a:pPr>
            <a:r>
              <a:rPr sz="2539" spc="-45" dirty="0"/>
              <a:t>OBJECTIF</a:t>
            </a:r>
            <a:r>
              <a:rPr sz="2539" spc="-131" dirty="0"/>
              <a:t> </a:t>
            </a:r>
            <a:r>
              <a:rPr sz="2539" spc="-54" dirty="0"/>
              <a:t>LOGEMENT</a:t>
            </a:r>
            <a:r>
              <a:rPr sz="2539" spc="-141" dirty="0"/>
              <a:t> </a:t>
            </a:r>
            <a:r>
              <a:rPr sz="2539" dirty="0"/>
              <a:t>:</a:t>
            </a:r>
            <a:r>
              <a:rPr sz="2539" spc="-122" dirty="0"/>
              <a:t> </a:t>
            </a:r>
            <a:r>
              <a:rPr sz="2539" spc="-9" dirty="0"/>
              <a:t>les</a:t>
            </a:r>
            <a:r>
              <a:rPr sz="2539" spc="-103" dirty="0"/>
              <a:t> </a:t>
            </a:r>
            <a:r>
              <a:rPr sz="2539" spc="-45" dirty="0"/>
              <a:t>entreprises</a:t>
            </a:r>
            <a:r>
              <a:rPr sz="2539" spc="-118" dirty="0"/>
              <a:t> </a:t>
            </a:r>
            <a:r>
              <a:rPr sz="2539" spc="-9" dirty="0"/>
              <a:t>s’engagent</a:t>
            </a:r>
            <a:endParaRPr sz="2539"/>
          </a:p>
        </p:txBody>
      </p:sp>
      <p:pic>
        <p:nvPicPr>
          <p:cNvPr id="7" name="object 7"/>
          <p:cNvPicPr/>
          <p:nvPr/>
        </p:nvPicPr>
        <p:blipFill>
          <a:blip r:embed="rId4" cstate="print"/>
          <a:stretch>
            <a:fillRect/>
          </a:stretch>
        </p:blipFill>
        <p:spPr>
          <a:xfrm>
            <a:off x="2267427" y="1475550"/>
            <a:ext cx="3364370" cy="4885302"/>
          </a:xfrm>
          <a:prstGeom prst="rect">
            <a:avLst/>
          </a:prstGeom>
        </p:spPr>
      </p:pic>
      <p:pic>
        <p:nvPicPr>
          <p:cNvPr id="8" name="object 8"/>
          <p:cNvPicPr/>
          <p:nvPr/>
        </p:nvPicPr>
        <p:blipFill>
          <a:blip r:embed="rId5" cstate="print"/>
          <a:stretch>
            <a:fillRect/>
          </a:stretch>
        </p:blipFill>
        <p:spPr>
          <a:xfrm>
            <a:off x="8938402" y="344723"/>
            <a:ext cx="1047575" cy="411329"/>
          </a:xfrm>
          <a:prstGeom prst="rect">
            <a:avLst/>
          </a:prstGeom>
        </p:spPr>
      </p:pic>
      <p:sp>
        <p:nvSpPr>
          <p:cNvPr id="9" name="object 9"/>
          <p:cNvSpPr txBox="1"/>
          <p:nvPr/>
        </p:nvSpPr>
        <p:spPr>
          <a:xfrm>
            <a:off x="6113229" y="1918458"/>
            <a:ext cx="4152228" cy="797509"/>
          </a:xfrm>
          <a:prstGeom prst="rect">
            <a:avLst/>
          </a:prstGeom>
        </p:spPr>
        <p:txBody>
          <a:bodyPr vert="horz" wrap="square" lIns="0" tIns="11516" rIns="0" bIns="0" rtlCol="0">
            <a:spAutoFit/>
          </a:bodyPr>
          <a:lstStyle/>
          <a:p>
            <a:pPr marL="11516" marR="4607">
              <a:lnSpc>
                <a:spcPct val="100000"/>
              </a:lnSpc>
              <a:spcBef>
                <a:spcPts val="91"/>
              </a:spcBef>
            </a:pPr>
            <a:r>
              <a:rPr sz="2539" dirty="0">
                <a:solidFill>
                  <a:srgbClr val="3F89A1"/>
                </a:solidFill>
                <a:latin typeface="Arial MT"/>
                <a:cs typeface="Arial MT"/>
              </a:rPr>
              <a:t>La</a:t>
            </a:r>
            <a:r>
              <a:rPr sz="2539" spc="-141" dirty="0">
                <a:solidFill>
                  <a:srgbClr val="3F89A1"/>
                </a:solidFill>
                <a:latin typeface="Arial MT"/>
                <a:cs typeface="Arial MT"/>
              </a:rPr>
              <a:t> </a:t>
            </a:r>
            <a:r>
              <a:rPr sz="2539" spc="-32" dirty="0">
                <a:solidFill>
                  <a:srgbClr val="3F89A1"/>
                </a:solidFill>
                <a:latin typeface="Arial MT"/>
                <a:cs typeface="Arial MT"/>
              </a:rPr>
              <a:t>LBU,</a:t>
            </a:r>
            <a:r>
              <a:rPr sz="2539" spc="-136" dirty="0">
                <a:solidFill>
                  <a:srgbClr val="3F89A1"/>
                </a:solidFill>
                <a:latin typeface="Arial MT"/>
                <a:cs typeface="Arial MT"/>
              </a:rPr>
              <a:t> </a:t>
            </a:r>
            <a:r>
              <a:rPr sz="2539" spc="-45" dirty="0">
                <a:solidFill>
                  <a:srgbClr val="3F89A1"/>
                </a:solidFill>
                <a:latin typeface="Arial MT"/>
                <a:cs typeface="Arial MT"/>
              </a:rPr>
              <a:t>principal</a:t>
            </a:r>
            <a:r>
              <a:rPr sz="2539" spc="-131" dirty="0">
                <a:solidFill>
                  <a:srgbClr val="3F89A1"/>
                </a:solidFill>
                <a:latin typeface="Arial MT"/>
                <a:cs typeface="Arial MT"/>
              </a:rPr>
              <a:t> </a:t>
            </a:r>
            <a:r>
              <a:rPr sz="2539" spc="-36" dirty="0">
                <a:solidFill>
                  <a:srgbClr val="3F89A1"/>
                </a:solidFill>
                <a:latin typeface="Arial MT"/>
                <a:cs typeface="Arial MT"/>
              </a:rPr>
              <a:t>levier</a:t>
            </a:r>
            <a:r>
              <a:rPr sz="2539" spc="-136" dirty="0">
                <a:solidFill>
                  <a:srgbClr val="3F89A1"/>
                </a:solidFill>
                <a:latin typeface="Arial MT"/>
                <a:cs typeface="Arial MT"/>
              </a:rPr>
              <a:t> </a:t>
            </a:r>
            <a:r>
              <a:rPr sz="2539" spc="-18" dirty="0">
                <a:solidFill>
                  <a:srgbClr val="3F89A1"/>
                </a:solidFill>
                <a:latin typeface="Arial MT"/>
                <a:cs typeface="Arial MT"/>
              </a:rPr>
              <a:t>d’un éco</a:t>
            </a:r>
            <a:r>
              <a:rPr sz="2539" spc="-136" dirty="0">
                <a:solidFill>
                  <a:srgbClr val="3F89A1"/>
                </a:solidFill>
                <a:latin typeface="Arial MT"/>
                <a:cs typeface="Arial MT"/>
              </a:rPr>
              <a:t> </a:t>
            </a:r>
            <a:r>
              <a:rPr sz="2539" spc="-41" dirty="0">
                <a:solidFill>
                  <a:srgbClr val="3F89A1"/>
                </a:solidFill>
                <a:latin typeface="Arial MT"/>
                <a:cs typeface="Arial MT"/>
              </a:rPr>
              <a:t>système</a:t>
            </a:r>
            <a:r>
              <a:rPr sz="2539" spc="-136" dirty="0">
                <a:solidFill>
                  <a:srgbClr val="3F89A1"/>
                </a:solidFill>
                <a:latin typeface="Arial MT"/>
                <a:cs typeface="Arial MT"/>
              </a:rPr>
              <a:t> </a:t>
            </a:r>
            <a:r>
              <a:rPr sz="2539" dirty="0">
                <a:solidFill>
                  <a:srgbClr val="3F89A1"/>
                </a:solidFill>
                <a:latin typeface="Arial MT"/>
                <a:cs typeface="Arial MT"/>
              </a:rPr>
              <a:t>de</a:t>
            </a:r>
            <a:r>
              <a:rPr sz="2539" spc="-136" dirty="0">
                <a:solidFill>
                  <a:srgbClr val="3F89A1"/>
                </a:solidFill>
                <a:latin typeface="Arial MT"/>
                <a:cs typeface="Arial MT"/>
              </a:rPr>
              <a:t> </a:t>
            </a:r>
            <a:r>
              <a:rPr sz="2539" spc="-41" dirty="0">
                <a:solidFill>
                  <a:srgbClr val="3F89A1"/>
                </a:solidFill>
                <a:latin typeface="Arial MT"/>
                <a:cs typeface="Arial MT"/>
              </a:rPr>
              <a:t>financements</a:t>
            </a:r>
            <a:endParaRPr sz="2539">
              <a:latin typeface="Arial MT"/>
              <a:cs typeface="Arial MT"/>
            </a:endParaRPr>
          </a:p>
        </p:txBody>
      </p:sp>
      <p:sp>
        <p:nvSpPr>
          <p:cNvPr id="10" name="object 10"/>
          <p:cNvSpPr txBox="1"/>
          <p:nvPr/>
        </p:nvSpPr>
        <p:spPr>
          <a:xfrm>
            <a:off x="6113229" y="5703947"/>
            <a:ext cx="3681784" cy="520540"/>
          </a:xfrm>
          <a:prstGeom prst="rect">
            <a:avLst/>
          </a:prstGeom>
        </p:spPr>
        <p:txBody>
          <a:bodyPr vert="horz" wrap="square" lIns="0" tIns="11516" rIns="0" bIns="0" rtlCol="0">
            <a:spAutoFit/>
          </a:bodyPr>
          <a:lstStyle/>
          <a:p>
            <a:pPr marL="11516">
              <a:lnSpc>
                <a:spcPct val="100000"/>
              </a:lnSpc>
              <a:spcBef>
                <a:spcPts val="91"/>
              </a:spcBef>
            </a:pPr>
            <a:r>
              <a:rPr sz="1632" spc="-27" dirty="0">
                <a:solidFill>
                  <a:srgbClr val="3F89A1"/>
                </a:solidFill>
                <a:latin typeface="Arial MT"/>
                <a:cs typeface="Arial MT"/>
              </a:rPr>
              <a:t>11</a:t>
            </a:r>
            <a:r>
              <a:rPr sz="1632" spc="-68" dirty="0">
                <a:solidFill>
                  <a:srgbClr val="3F89A1"/>
                </a:solidFill>
                <a:latin typeface="Arial MT"/>
                <a:cs typeface="Arial MT"/>
              </a:rPr>
              <a:t> </a:t>
            </a:r>
            <a:r>
              <a:rPr sz="1632" dirty="0">
                <a:solidFill>
                  <a:srgbClr val="3F89A1"/>
                </a:solidFill>
                <a:latin typeface="Arial MT"/>
                <a:cs typeface="Arial MT"/>
              </a:rPr>
              <a:t>janvier</a:t>
            </a:r>
            <a:r>
              <a:rPr sz="1632" spc="-63" dirty="0">
                <a:solidFill>
                  <a:srgbClr val="3F89A1"/>
                </a:solidFill>
                <a:latin typeface="Arial MT"/>
                <a:cs typeface="Arial MT"/>
              </a:rPr>
              <a:t> </a:t>
            </a:r>
            <a:r>
              <a:rPr sz="1632" spc="-18" dirty="0">
                <a:solidFill>
                  <a:srgbClr val="3F89A1"/>
                </a:solidFill>
                <a:latin typeface="Arial MT"/>
                <a:cs typeface="Arial MT"/>
              </a:rPr>
              <a:t>2024</a:t>
            </a:r>
            <a:endParaRPr sz="1632">
              <a:latin typeface="Arial MT"/>
              <a:cs typeface="Arial MT"/>
            </a:endParaRPr>
          </a:p>
          <a:p>
            <a:pPr marL="11516">
              <a:lnSpc>
                <a:spcPct val="100000"/>
              </a:lnSpc>
            </a:pPr>
            <a:r>
              <a:rPr sz="1632" dirty="0">
                <a:solidFill>
                  <a:srgbClr val="3F89A1"/>
                </a:solidFill>
                <a:latin typeface="Arial MT"/>
                <a:cs typeface="Arial MT"/>
              </a:rPr>
              <a:t>Véronique</a:t>
            </a:r>
            <a:r>
              <a:rPr sz="1632" spc="-45" dirty="0">
                <a:solidFill>
                  <a:srgbClr val="3F89A1"/>
                </a:solidFill>
                <a:latin typeface="Arial MT"/>
                <a:cs typeface="Arial MT"/>
              </a:rPr>
              <a:t> </a:t>
            </a:r>
            <a:r>
              <a:rPr sz="1632" dirty="0">
                <a:solidFill>
                  <a:srgbClr val="3F89A1"/>
                </a:solidFill>
                <a:latin typeface="Arial MT"/>
                <a:cs typeface="Arial MT"/>
              </a:rPr>
              <a:t>Lagrange</a:t>
            </a:r>
            <a:r>
              <a:rPr sz="1632" spc="-32" dirty="0">
                <a:solidFill>
                  <a:srgbClr val="3F89A1"/>
                </a:solidFill>
                <a:latin typeface="Arial MT"/>
                <a:cs typeface="Arial MT"/>
              </a:rPr>
              <a:t> </a:t>
            </a:r>
            <a:r>
              <a:rPr sz="1632" dirty="0">
                <a:solidFill>
                  <a:srgbClr val="3F89A1"/>
                </a:solidFill>
                <a:latin typeface="Arial MT"/>
                <a:cs typeface="Arial MT"/>
              </a:rPr>
              <a:t>–</a:t>
            </a:r>
            <a:r>
              <a:rPr sz="1632" spc="-32" dirty="0">
                <a:solidFill>
                  <a:srgbClr val="3F89A1"/>
                </a:solidFill>
                <a:latin typeface="Arial MT"/>
                <a:cs typeface="Arial MT"/>
              </a:rPr>
              <a:t> </a:t>
            </a:r>
            <a:r>
              <a:rPr sz="1632" dirty="0">
                <a:solidFill>
                  <a:srgbClr val="3F89A1"/>
                </a:solidFill>
                <a:latin typeface="Arial MT"/>
                <a:cs typeface="Arial MT"/>
              </a:rPr>
              <a:t>DEAL</a:t>
            </a:r>
            <a:r>
              <a:rPr sz="1632" spc="-82" dirty="0">
                <a:solidFill>
                  <a:srgbClr val="3F89A1"/>
                </a:solidFill>
                <a:latin typeface="Arial MT"/>
                <a:cs typeface="Arial MT"/>
              </a:rPr>
              <a:t> </a:t>
            </a:r>
            <a:r>
              <a:rPr sz="1632" spc="-9" dirty="0">
                <a:solidFill>
                  <a:srgbClr val="3F89A1"/>
                </a:solidFill>
                <a:latin typeface="Arial MT"/>
                <a:cs typeface="Arial MT"/>
              </a:rPr>
              <a:t>Martinique</a:t>
            </a:r>
            <a:endParaRPr sz="1632">
              <a:latin typeface="Arial MT"/>
              <a:cs typeface="Arial MT"/>
            </a:endParaRPr>
          </a:p>
        </p:txBody>
      </p:sp>
      <p:sp>
        <p:nvSpPr>
          <p:cNvPr id="11" name="object 11"/>
          <p:cNvSpPr txBox="1"/>
          <p:nvPr/>
        </p:nvSpPr>
        <p:spPr>
          <a:xfrm>
            <a:off x="5061738" y="550623"/>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6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spTree>
    <p:extLst>
      <p:ext uri="{BB962C8B-B14F-4D97-AF65-F5344CB8AC3E}">
        <p14:creationId xmlns:p14="http://schemas.microsoft.com/office/powerpoint/2010/main" val="1162832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3" y="326458"/>
            <a:ext cx="9040928" cy="429560"/>
            <a:chOff x="361441" y="360010"/>
            <a:chExt cx="9970135" cy="473709"/>
          </a:xfrm>
        </p:grpSpPr>
        <p:pic>
          <p:nvPicPr>
            <p:cNvPr id="3" name="object 3"/>
            <p:cNvPicPr/>
            <p:nvPr/>
          </p:nvPicPr>
          <p:blipFill>
            <a:blip r:embed="rId2" cstate="print"/>
            <a:stretch>
              <a:fillRect/>
            </a:stretch>
          </p:blipFill>
          <p:spPr>
            <a:xfrm>
              <a:off x="933830" y="389524"/>
              <a:ext cx="1175753" cy="434517"/>
            </a:xfrm>
            <a:prstGeom prst="rect">
              <a:avLst/>
            </a:prstGeom>
          </p:spPr>
        </p:pic>
        <p:pic>
          <p:nvPicPr>
            <p:cNvPr id="4" name="object 4"/>
            <p:cNvPicPr/>
            <p:nvPr/>
          </p:nvPicPr>
          <p:blipFill>
            <a:blip r:embed="rId3" cstate="print"/>
            <a:stretch>
              <a:fillRect/>
            </a:stretch>
          </p:blipFill>
          <p:spPr>
            <a:xfrm>
              <a:off x="8679954" y="417604"/>
              <a:ext cx="717473" cy="356755"/>
            </a:xfrm>
            <a:prstGeom prst="rect">
              <a:avLst/>
            </a:prstGeom>
          </p:spPr>
        </p:pic>
      </p:grpSp>
      <p:sp>
        <p:nvSpPr>
          <p:cNvPr id="5" name="object 5"/>
          <p:cNvSpPr txBox="1"/>
          <p:nvPr/>
        </p:nvSpPr>
        <p:spPr>
          <a:xfrm>
            <a:off x="10256842" y="413521"/>
            <a:ext cx="112860" cy="207067"/>
          </a:xfrm>
          <a:prstGeom prst="rect">
            <a:avLst/>
          </a:prstGeom>
        </p:spPr>
        <p:txBody>
          <a:bodyPr vert="horz" wrap="square" lIns="0" tIns="11516" rIns="0" bIns="0" rtlCol="0">
            <a:spAutoFit/>
          </a:bodyPr>
          <a:lstStyle/>
          <a:p>
            <a:pPr marL="11516">
              <a:spcBef>
                <a:spcPts val="91"/>
              </a:spcBef>
            </a:pPr>
            <a:r>
              <a:rPr sz="1270" b="1" dirty="0">
                <a:solidFill>
                  <a:srgbClr val="4A4543"/>
                </a:solidFill>
                <a:latin typeface="Arial"/>
                <a:cs typeface="Arial"/>
              </a:rPr>
              <a:t>2</a:t>
            </a:r>
            <a:endParaRPr sz="1270">
              <a:latin typeface="Arial"/>
              <a:cs typeface="Arial"/>
            </a:endParaRPr>
          </a:p>
        </p:txBody>
      </p:sp>
      <p:sp>
        <p:nvSpPr>
          <p:cNvPr id="6" name="object 6"/>
          <p:cNvSpPr txBox="1">
            <a:spLocks noGrp="1"/>
          </p:cNvSpPr>
          <p:nvPr>
            <p:ph type="title"/>
          </p:nvPr>
        </p:nvSpPr>
        <p:spPr>
          <a:xfrm>
            <a:off x="1892582" y="1018095"/>
            <a:ext cx="1349143" cy="374485"/>
          </a:xfrm>
          <a:prstGeom prst="rect">
            <a:avLst/>
          </a:prstGeom>
        </p:spPr>
        <p:txBody>
          <a:bodyPr vert="horz" wrap="square" lIns="0" tIns="11516" rIns="0" bIns="0" rtlCol="0">
            <a:spAutoFit/>
          </a:bodyPr>
          <a:lstStyle/>
          <a:p>
            <a:pPr marL="11516">
              <a:spcBef>
                <a:spcPts val="91"/>
              </a:spcBef>
            </a:pPr>
            <a:r>
              <a:rPr spc="-41" dirty="0"/>
              <a:t>S</a:t>
            </a:r>
            <a:r>
              <a:rPr spc="-45" dirty="0"/>
              <a:t>om</a:t>
            </a:r>
            <a:r>
              <a:rPr spc="-36" dirty="0"/>
              <a:t>m</a:t>
            </a:r>
            <a:r>
              <a:rPr spc="-45" dirty="0"/>
              <a:t>a</a:t>
            </a:r>
            <a:r>
              <a:rPr spc="-54" dirty="0"/>
              <a:t>i</a:t>
            </a:r>
            <a:r>
              <a:rPr spc="-50" dirty="0"/>
              <a:t>r</a:t>
            </a:r>
            <a:r>
              <a:rPr dirty="0"/>
              <a:t>e</a:t>
            </a:r>
          </a:p>
        </p:txBody>
      </p:sp>
      <p:sp>
        <p:nvSpPr>
          <p:cNvPr id="7" name="object 7"/>
          <p:cNvSpPr txBox="1"/>
          <p:nvPr/>
        </p:nvSpPr>
        <p:spPr>
          <a:xfrm>
            <a:off x="4686327" y="427226"/>
            <a:ext cx="1320352" cy="179047"/>
          </a:xfrm>
          <a:prstGeom prst="rect">
            <a:avLst/>
          </a:prstGeom>
        </p:spPr>
        <p:txBody>
          <a:bodyPr vert="horz" wrap="square" lIns="0" tIns="11516" rIns="0" bIns="0" rtlCol="0">
            <a:spAutoFit/>
          </a:bodyPr>
          <a:lstStyle/>
          <a:p>
            <a:pPr marL="11516">
              <a:spcBef>
                <a:spcPts val="91"/>
              </a:spcBef>
            </a:pPr>
            <a:r>
              <a:rPr sz="1088" spc="-50" dirty="0">
                <a:solidFill>
                  <a:srgbClr val="DBD9D8"/>
                </a:solidFill>
                <a:latin typeface="Arial MT"/>
                <a:cs typeface="Arial MT"/>
              </a:rPr>
              <a:t>FE</a:t>
            </a:r>
            <a:r>
              <a:rPr sz="1088" spc="-54" dirty="0">
                <a:solidFill>
                  <a:srgbClr val="DBD9D8"/>
                </a:solidFill>
                <a:latin typeface="Arial MT"/>
                <a:cs typeface="Arial MT"/>
              </a:rPr>
              <a:t>D</a:t>
            </a:r>
            <a:r>
              <a:rPr sz="1088" spc="-41" dirty="0">
                <a:solidFill>
                  <a:srgbClr val="DBD9D8"/>
                </a:solidFill>
                <a:latin typeface="Arial MT"/>
                <a:cs typeface="Arial MT"/>
              </a:rPr>
              <a:t>O</a:t>
            </a:r>
            <a:r>
              <a:rPr sz="1088" dirty="0">
                <a:solidFill>
                  <a:srgbClr val="DBD9D8"/>
                </a:solidFill>
                <a:latin typeface="Arial MT"/>
                <a:cs typeface="Arial MT"/>
              </a:rPr>
              <a:t>M</a:t>
            </a:r>
            <a:r>
              <a:rPr sz="1088" spc="-95" dirty="0">
                <a:solidFill>
                  <a:srgbClr val="DBD9D8"/>
                </a:solidFill>
                <a:latin typeface="Arial MT"/>
                <a:cs typeface="Arial MT"/>
              </a:rPr>
              <a:t> </a:t>
            </a:r>
            <a:r>
              <a:rPr sz="1088" dirty="0">
                <a:solidFill>
                  <a:srgbClr val="DBD9D8"/>
                </a:solidFill>
                <a:latin typeface="Arial MT"/>
                <a:cs typeface="Arial MT"/>
              </a:rPr>
              <a:t>–</a:t>
            </a:r>
            <a:r>
              <a:rPr sz="1088" spc="-95" dirty="0">
                <a:solidFill>
                  <a:srgbClr val="DBD9D8"/>
                </a:solidFill>
                <a:latin typeface="Arial MT"/>
                <a:cs typeface="Arial MT"/>
              </a:rPr>
              <a:t> </a:t>
            </a:r>
            <a:r>
              <a:rPr sz="1088" spc="-45" dirty="0">
                <a:solidFill>
                  <a:srgbClr val="DBD9D8"/>
                </a:solidFill>
                <a:latin typeface="Arial MT"/>
                <a:cs typeface="Arial MT"/>
              </a:rPr>
              <a:t>jan</a:t>
            </a:r>
            <a:r>
              <a:rPr sz="1088" spc="-50" dirty="0">
                <a:solidFill>
                  <a:srgbClr val="DBD9D8"/>
                </a:solidFill>
                <a:latin typeface="Arial MT"/>
                <a:cs typeface="Arial MT"/>
              </a:rPr>
              <a:t>v</a:t>
            </a:r>
            <a:r>
              <a:rPr sz="1088" spc="-54" dirty="0">
                <a:solidFill>
                  <a:srgbClr val="DBD9D8"/>
                </a:solidFill>
                <a:latin typeface="Arial MT"/>
                <a:cs typeface="Arial MT"/>
              </a:rPr>
              <a:t>i</a:t>
            </a:r>
            <a:r>
              <a:rPr sz="1088" spc="-45" dirty="0">
                <a:solidFill>
                  <a:srgbClr val="DBD9D8"/>
                </a:solidFill>
                <a:latin typeface="Arial MT"/>
                <a:cs typeface="Arial MT"/>
              </a:rPr>
              <a:t>e</a:t>
            </a:r>
            <a:r>
              <a:rPr sz="1088" dirty="0">
                <a:solidFill>
                  <a:srgbClr val="DBD9D8"/>
                </a:solidFill>
                <a:latin typeface="Arial MT"/>
                <a:cs typeface="Arial MT"/>
              </a:rPr>
              <a:t>r</a:t>
            </a:r>
            <a:r>
              <a:rPr sz="1088" spc="-95" dirty="0">
                <a:solidFill>
                  <a:srgbClr val="DBD9D8"/>
                </a:solidFill>
                <a:latin typeface="Arial MT"/>
                <a:cs typeface="Arial MT"/>
              </a:rPr>
              <a:t> </a:t>
            </a:r>
            <a:r>
              <a:rPr sz="1088" spc="-45" dirty="0">
                <a:solidFill>
                  <a:srgbClr val="DBD9D8"/>
                </a:solidFill>
                <a:latin typeface="Arial MT"/>
                <a:cs typeface="Arial MT"/>
              </a:rPr>
              <a:t>20</a:t>
            </a:r>
            <a:r>
              <a:rPr sz="1088" spc="-36" dirty="0">
                <a:solidFill>
                  <a:srgbClr val="DBD9D8"/>
                </a:solidFill>
                <a:latin typeface="Arial MT"/>
                <a:cs typeface="Arial MT"/>
              </a:rPr>
              <a:t>2</a:t>
            </a:r>
            <a:r>
              <a:rPr sz="1088" dirty="0">
                <a:solidFill>
                  <a:srgbClr val="DBD9D8"/>
                </a:solidFill>
                <a:latin typeface="Arial MT"/>
                <a:cs typeface="Arial MT"/>
              </a:rPr>
              <a:t>3</a:t>
            </a:r>
            <a:endParaRPr sz="1088">
              <a:latin typeface="Arial MT"/>
              <a:cs typeface="Arial MT"/>
            </a:endParaRPr>
          </a:p>
        </p:txBody>
      </p:sp>
      <p:grpSp>
        <p:nvGrpSpPr>
          <p:cNvPr id="8" name="object 8"/>
          <p:cNvGrpSpPr/>
          <p:nvPr/>
        </p:nvGrpSpPr>
        <p:grpSpPr>
          <a:xfrm>
            <a:off x="1858343" y="2031768"/>
            <a:ext cx="8467989" cy="3573530"/>
            <a:chOff x="673506" y="2240588"/>
            <a:chExt cx="9338310" cy="3940810"/>
          </a:xfrm>
        </p:grpSpPr>
        <p:sp>
          <p:nvSpPr>
            <p:cNvPr id="9" name="object 9"/>
            <p:cNvSpPr/>
            <p:nvPr/>
          </p:nvSpPr>
          <p:spPr>
            <a:xfrm>
              <a:off x="686523" y="2253605"/>
              <a:ext cx="838835" cy="3914775"/>
            </a:xfrm>
            <a:custGeom>
              <a:avLst/>
              <a:gdLst/>
              <a:ahLst/>
              <a:cxnLst/>
              <a:rect l="l" t="t" r="r" b="b"/>
              <a:pathLst>
                <a:path w="838835" h="3914775">
                  <a:moveTo>
                    <a:pt x="15836" y="0"/>
                  </a:moveTo>
                  <a:lnTo>
                    <a:pt x="15481" y="355"/>
                  </a:lnTo>
                  <a:lnTo>
                    <a:pt x="64439" y="49314"/>
                  </a:lnTo>
                  <a:lnTo>
                    <a:pt x="112318" y="99720"/>
                  </a:lnTo>
                  <a:lnTo>
                    <a:pt x="158394" y="151561"/>
                  </a:lnTo>
                  <a:lnTo>
                    <a:pt x="203758" y="204114"/>
                  </a:lnTo>
                  <a:lnTo>
                    <a:pt x="247319" y="258114"/>
                  </a:lnTo>
                  <a:lnTo>
                    <a:pt x="289432" y="312839"/>
                  </a:lnTo>
                  <a:lnTo>
                    <a:pt x="330479" y="368998"/>
                  </a:lnTo>
                  <a:lnTo>
                    <a:pt x="370078" y="425881"/>
                  </a:lnTo>
                  <a:lnTo>
                    <a:pt x="407873" y="483831"/>
                  </a:lnTo>
                  <a:lnTo>
                    <a:pt x="444601" y="542518"/>
                  </a:lnTo>
                  <a:lnTo>
                    <a:pt x="479513" y="602272"/>
                  </a:lnTo>
                  <a:lnTo>
                    <a:pt x="512991" y="663117"/>
                  </a:lnTo>
                  <a:lnTo>
                    <a:pt x="545033" y="724319"/>
                  </a:lnTo>
                  <a:lnTo>
                    <a:pt x="575640" y="786599"/>
                  </a:lnTo>
                  <a:lnTo>
                    <a:pt x="604431" y="849591"/>
                  </a:lnTo>
                  <a:lnTo>
                    <a:pt x="631799" y="912952"/>
                  </a:lnTo>
                  <a:lnTo>
                    <a:pt x="657351" y="977391"/>
                  </a:lnTo>
                  <a:lnTo>
                    <a:pt x="681113" y="1042200"/>
                  </a:lnTo>
                  <a:lnTo>
                    <a:pt x="703440" y="1107719"/>
                  </a:lnTo>
                  <a:lnTo>
                    <a:pt x="724319" y="1173594"/>
                  </a:lnTo>
                  <a:lnTo>
                    <a:pt x="743394" y="1240193"/>
                  </a:lnTo>
                  <a:lnTo>
                    <a:pt x="760679" y="1307160"/>
                  </a:lnTo>
                  <a:lnTo>
                    <a:pt x="776160" y="1374482"/>
                  </a:lnTo>
                  <a:lnTo>
                    <a:pt x="790194" y="1442161"/>
                  </a:lnTo>
                  <a:lnTo>
                    <a:pt x="802436" y="1510195"/>
                  </a:lnTo>
                  <a:lnTo>
                    <a:pt x="812876" y="1578241"/>
                  </a:lnTo>
                  <a:lnTo>
                    <a:pt x="821512" y="1646999"/>
                  </a:lnTo>
                  <a:lnTo>
                    <a:pt x="828357" y="1715757"/>
                  </a:lnTo>
                  <a:lnTo>
                    <a:pt x="833754" y="1784515"/>
                  </a:lnTo>
                  <a:lnTo>
                    <a:pt x="837361" y="1853641"/>
                  </a:lnTo>
                  <a:lnTo>
                    <a:pt x="838796" y="1922754"/>
                  </a:lnTo>
                  <a:lnTo>
                    <a:pt x="838796" y="1991880"/>
                  </a:lnTo>
                  <a:lnTo>
                    <a:pt x="837361" y="2060638"/>
                  </a:lnTo>
                  <a:lnTo>
                    <a:pt x="833754" y="2129751"/>
                  </a:lnTo>
                  <a:lnTo>
                    <a:pt x="828357" y="2198878"/>
                  </a:lnTo>
                  <a:lnTo>
                    <a:pt x="821512" y="2267280"/>
                  </a:lnTo>
                  <a:lnTo>
                    <a:pt x="812876" y="2336038"/>
                  </a:lnTo>
                  <a:lnTo>
                    <a:pt x="802436" y="2404440"/>
                  </a:lnTo>
                  <a:lnTo>
                    <a:pt x="790194" y="2472474"/>
                  </a:lnTo>
                  <a:lnTo>
                    <a:pt x="776160" y="2540152"/>
                  </a:lnTo>
                  <a:lnTo>
                    <a:pt x="760679" y="2607475"/>
                  </a:lnTo>
                  <a:lnTo>
                    <a:pt x="743394" y="2674442"/>
                  </a:lnTo>
                  <a:lnTo>
                    <a:pt x="724319" y="2740672"/>
                  </a:lnTo>
                  <a:lnTo>
                    <a:pt x="703795" y="2806915"/>
                  </a:lnTo>
                  <a:lnTo>
                    <a:pt x="681482" y="2872079"/>
                  </a:lnTo>
                  <a:lnTo>
                    <a:pt x="657351" y="2937243"/>
                  </a:lnTo>
                  <a:lnTo>
                    <a:pt x="631799" y="3001314"/>
                  </a:lnTo>
                  <a:lnTo>
                    <a:pt x="604431" y="3065043"/>
                  </a:lnTo>
                  <a:lnTo>
                    <a:pt x="575640" y="3128035"/>
                  </a:lnTo>
                  <a:lnTo>
                    <a:pt x="545401" y="3189960"/>
                  </a:lnTo>
                  <a:lnTo>
                    <a:pt x="513359" y="3251517"/>
                  </a:lnTo>
                  <a:lnTo>
                    <a:pt x="479882" y="3311994"/>
                  </a:lnTo>
                  <a:lnTo>
                    <a:pt x="444601" y="3371761"/>
                  </a:lnTo>
                  <a:lnTo>
                    <a:pt x="408241" y="3430435"/>
                  </a:lnTo>
                  <a:lnTo>
                    <a:pt x="370078" y="3488397"/>
                  </a:lnTo>
                  <a:lnTo>
                    <a:pt x="330834" y="3545636"/>
                  </a:lnTo>
                  <a:lnTo>
                    <a:pt x="289801" y="3601440"/>
                  </a:lnTo>
                  <a:lnTo>
                    <a:pt x="247319" y="3656520"/>
                  </a:lnTo>
                  <a:lnTo>
                    <a:pt x="203758" y="3710152"/>
                  </a:lnTo>
                  <a:lnTo>
                    <a:pt x="158750" y="3763073"/>
                  </a:lnTo>
                  <a:lnTo>
                    <a:pt x="112318" y="3814559"/>
                  </a:lnTo>
                  <a:lnTo>
                    <a:pt x="64795" y="3864952"/>
                  </a:lnTo>
                  <a:lnTo>
                    <a:pt x="15836" y="3914279"/>
                  </a:lnTo>
                  <a:lnTo>
                    <a:pt x="355" y="3899154"/>
                  </a:lnTo>
                  <a:lnTo>
                    <a:pt x="0" y="3898798"/>
                  </a:lnTo>
                  <a:lnTo>
                    <a:pt x="48590" y="3849839"/>
                  </a:lnTo>
                  <a:lnTo>
                    <a:pt x="95757" y="3799801"/>
                  </a:lnTo>
                  <a:lnTo>
                    <a:pt x="141833" y="3748671"/>
                  </a:lnTo>
                  <a:lnTo>
                    <a:pt x="186474" y="3696474"/>
                  </a:lnTo>
                  <a:lnTo>
                    <a:pt x="230035" y="3642842"/>
                  </a:lnTo>
                  <a:lnTo>
                    <a:pt x="271792" y="3588473"/>
                  </a:lnTo>
                  <a:lnTo>
                    <a:pt x="312470" y="3533038"/>
                  </a:lnTo>
                  <a:lnTo>
                    <a:pt x="351713" y="3476523"/>
                  </a:lnTo>
                  <a:lnTo>
                    <a:pt x="389521" y="3418916"/>
                  </a:lnTo>
                  <a:lnTo>
                    <a:pt x="425513" y="3360597"/>
                  </a:lnTo>
                  <a:lnTo>
                    <a:pt x="460438" y="3301199"/>
                  </a:lnTo>
                  <a:lnTo>
                    <a:pt x="493560" y="3241433"/>
                  </a:lnTo>
                  <a:lnTo>
                    <a:pt x="525602" y="3180232"/>
                  </a:lnTo>
                  <a:lnTo>
                    <a:pt x="555472" y="3118675"/>
                  </a:lnTo>
                  <a:lnTo>
                    <a:pt x="584276" y="3056394"/>
                  </a:lnTo>
                  <a:lnTo>
                    <a:pt x="611276" y="2993034"/>
                  </a:lnTo>
                  <a:lnTo>
                    <a:pt x="636841" y="2929318"/>
                  </a:lnTo>
                  <a:lnTo>
                    <a:pt x="660590" y="2864878"/>
                  </a:lnTo>
                  <a:lnTo>
                    <a:pt x="682561" y="2800083"/>
                  </a:lnTo>
                  <a:lnTo>
                    <a:pt x="703072" y="2734564"/>
                  </a:lnTo>
                  <a:lnTo>
                    <a:pt x="722160" y="2668676"/>
                  </a:lnTo>
                  <a:lnTo>
                    <a:pt x="739076" y="2602433"/>
                  </a:lnTo>
                  <a:lnTo>
                    <a:pt x="754557" y="2535478"/>
                  </a:lnTo>
                  <a:lnTo>
                    <a:pt x="768591" y="2468156"/>
                  </a:lnTo>
                  <a:lnTo>
                    <a:pt x="780478" y="2400833"/>
                  </a:lnTo>
                  <a:lnTo>
                    <a:pt x="790917" y="2333155"/>
                  </a:lnTo>
                  <a:lnTo>
                    <a:pt x="799553" y="2265121"/>
                  </a:lnTo>
                  <a:lnTo>
                    <a:pt x="806399" y="2196719"/>
                  </a:lnTo>
                  <a:lnTo>
                    <a:pt x="811796" y="2128316"/>
                  </a:lnTo>
                  <a:lnTo>
                    <a:pt x="815390" y="2059914"/>
                  </a:lnTo>
                  <a:lnTo>
                    <a:pt x="816838" y="1991512"/>
                  </a:lnTo>
                  <a:lnTo>
                    <a:pt x="816838" y="1922754"/>
                  </a:lnTo>
                  <a:lnTo>
                    <a:pt x="815390" y="1854352"/>
                  </a:lnTo>
                  <a:lnTo>
                    <a:pt x="811796" y="1785962"/>
                  </a:lnTo>
                  <a:lnTo>
                    <a:pt x="806754" y="1717560"/>
                  </a:lnTo>
                  <a:lnTo>
                    <a:pt x="799553" y="1649514"/>
                  </a:lnTo>
                  <a:lnTo>
                    <a:pt x="790917" y="1581480"/>
                  </a:lnTo>
                  <a:lnTo>
                    <a:pt x="780834" y="1513433"/>
                  </a:lnTo>
                  <a:lnTo>
                    <a:pt x="768591" y="1446123"/>
                  </a:lnTo>
                  <a:lnTo>
                    <a:pt x="754913" y="1378800"/>
                  </a:lnTo>
                  <a:lnTo>
                    <a:pt x="739432" y="1312202"/>
                  </a:lnTo>
                  <a:lnTo>
                    <a:pt x="722160" y="1245603"/>
                  </a:lnTo>
                  <a:lnTo>
                    <a:pt x="703440" y="1179715"/>
                  </a:lnTo>
                  <a:lnTo>
                    <a:pt x="682917" y="1114196"/>
                  </a:lnTo>
                  <a:lnTo>
                    <a:pt x="660590" y="1049401"/>
                  </a:lnTo>
                  <a:lnTo>
                    <a:pt x="636841" y="984961"/>
                  </a:lnTo>
                  <a:lnTo>
                    <a:pt x="611632" y="921232"/>
                  </a:lnTo>
                  <a:lnTo>
                    <a:pt x="584276" y="858240"/>
                  </a:lnTo>
                  <a:lnTo>
                    <a:pt x="555840" y="795591"/>
                  </a:lnTo>
                  <a:lnTo>
                    <a:pt x="525602" y="734034"/>
                  </a:lnTo>
                  <a:lnTo>
                    <a:pt x="493915" y="673201"/>
                  </a:lnTo>
                  <a:lnTo>
                    <a:pt x="460794" y="613079"/>
                  </a:lnTo>
                  <a:lnTo>
                    <a:pt x="425881" y="553681"/>
                  </a:lnTo>
                  <a:lnTo>
                    <a:pt x="389521" y="495363"/>
                  </a:lnTo>
                  <a:lnTo>
                    <a:pt x="352082" y="437756"/>
                  </a:lnTo>
                  <a:lnTo>
                    <a:pt x="312839" y="381241"/>
                  </a:lnTo>
                  <a:lnTo>
                    <a:pt x="272160" y="325793"/>
                  </a:lnTo>
                  <a:lnTo>
                    <a:pt x="230035" y="271437"/>
                  </a:lnTo>
                  <a:lnTo>
                    <a:pt x="186842" y="217792"/>
                  </a:lnTo>
                  <a:lnTo>
                    <a:pt x="142201" y="165595"/>
                  </a:lnTo>
                  <a:lnTo>
                    <a:pt x="96113" y="114477"/>
                  </a:lnTo>
                  <a:lnTo>
                    <a:pt x="48958" y="64439"/>
                  </a:lnTo>
                  <a:lnTo>
                    <a:pt x="355" y="15481"/>
                  </a:lnTo>
                  <a:lnTo>
                    <a:pt x="15836" y="0"/>
                  </a:lnTo>
                  <a:close/>
                </a:path>
              </a:pathLst>
            </a:custGeom>
            <a:ln w="25559">
              <a:solidFill>
                <a:srgbClr val="538A9B"/>
              </a:solidFill>
            </a:ln>
          </p:spPr>
          <p:txBody>
            <a:bodyPr wrap="square" lIns="0" tIns="0" rIns="0" bIns="0" rtlCol="0"/>
            <a:lstStyle/>
            <a:p>
              <a:endParaRPr sz="1632"/>
            </a:p>
          </p:txBody>
        </p:sp>
        <p:sp>
          <p:nvSpPr>
            <p:cNvPr id="10" name="object 10"/>
            <p:cNvSpPr/>
            <p:nvPr/>
          </p:nvSpPr>
          <p:spPr>
            <a:xfrm>
              <a:off x="1102321" y="2479678"/>
              <a:ext cx="8896350" cy="628650"/>
            </a:xfrm>
            <a:custGeom>
              <a:avLst/>
              <a:gdLst/>
              <a:ahLst/>
              <a:cxnLst/>
              <a:rect l="l" t="t" r="r" b="b"/>
              <a:pathLst>
                <a:path w="8896350" h="628650">
                  <a:moveTo>
                    <a:pt x="8896311" y="0"/>
                  </a:moveTo>
                  <a:lnTo>
                    <a:pt x="0" y="0"/>
                  </a:lnTo>
                  <a:lnTo>
                    <a:pt x="0" y="628561"/>
                  </a:lnTo>
                  <a:lnTo>
                    <a:pt x="4448162" y="628561"/>
                  </a:lnTo>
                  <a:lnTo>
                    <a:pt x="8896311" y="628561"/>
                  </a:lnTo>
                  <a:lnTo>
                    <a:pt x="8896311" y="0"/>
                  </a:lnTo>
                  <a:close/>
                </a:path>
              </a:pathLst>
            </a:custGeom>
            <a:solidFill>
              <a:srgbClr val="68ADC3"/>
            </a:solidFill>
          </p:spPr>
          <p:txBody>
            <a:bodyPr wrap="square" lIns="0" tIns="0" rIns="0" bIns="0" rtlCol="0"/>
            <a:lstStyle/>
            <a:p>
              <a:endParaRPr sz="1632"/>
            </a:p>
          </p:txBody>
        </p:sp>
        <p:sp>
          <p:nvSpPr>
            <p:cNvPr id="11" name="object 11"/>
            <p:cNvSpPr/>
            <p:nvPr/>
          </p:nvSpPr>
          <p:spPr>
            <a:xfrm>
              <a:off x="1102321" y="2479678"/>
              <a:ext cx="8896350" cy="628650"/>
            </a:xfrm>
            <a:custGeom>
              <a:avLst/>
              <a:gdLst/>
              <a:ahLst/>
              <a:cxnLst/>
              <a:rect l="l" t="t" r="r" b="b"/>
              <a:pathLst>
                <a:path w="8896350" h="628650">
                  <a:moveTo>
                    <a:pt x="4448162" y="628561"/>
                  </a:moveTo>
                  <a:lnTo>
                    <a:pt x="0" y="628561"/>
                  </a:lnTo>
                  <a:lnTo>
                    <a:pt x="0" y="0"/>
                  </a:lnTo>
                  <a:lnTo>
                    <a:pt x="8896311" y="0"/>
                  </a:lnTo>
                  <a:lnTo>
                    <a:pt x="8896311" y="628561"/>
                  </a:lnTo>
                  <a:lnTo>
                    <a:pt x="4448162" y="628561"/>
                  </a:lnTo>
                  <a:close/>
                </a:path>
              </a:pathLst>
            </a:custGeom>
            <a:ln w="25559">
              <a:solidFill>
                <a:srgbClr val="FFFFFF"/>
              </a:solidFill>
            </a:ln>
          </p:spPr>
          <p:txBody>
            <a:bodyPr wrap="square" lIns="0" tIns="0" rIns="0" bIns="0" rtlCol="0"/>
            <a:lstStyle/>
            <a:p>
              <a:endParaRPr sz="1632"/>
            </a:p>
          </p:txBody>
        </p:sp>
        <p:sp>
          <p:nvSpPr>
            <p:cNvPr id="12" name="object 12"/>
            <p:cNvSpPr/>
            <p:nvPr/>
          </p:nvSpPr>
          <p:spPr>
            <a:xfrm>
              <a:off x="704164" y="2401204"/>
              <a:ext cx="793115" cy="786130"/>
            </a:xfrm>
            <a:custGeom>
              <a:avLst/>
              <a:gdLst/>
              <a:ahLst/>
              <a:cxnLst/>
              <a:rect l="l" t="t" r="r" b="b"/>
              <a:pathLst>
                <a:path w="793115" h="786130">
                  <a:moveTo>
                    <a:pt x="396709" y="0"/>
                  </a:moveTo>
                  <a:lnTo>
                    <a:pt x="355320" y="2159"/>
                  </a:lnTo>
                  <a:lnTo>
                    <a:pt x="314274" y="8636"/>
                  </a:lnTo>
                  <a:lnTo>
                    <a:pt x="274320" y="19443"/>
                  </a:lnTo>
                  <a:lnTo>
                    <a:pt x="235432" y="34201"/>
                  </a:lnTo>
                  <a:lnTo>
                    <a:pt x="198361" y="52552"/>
                  </a:lnTo>
                  <a:lnTo>
                    <a:pt x="163791" y="75234"/>
                  </a:lnTo>
                  <a:lnTo>
                    <a:pt x="131394" y="101155"/>
                  </a:lnTo>
                  <a:lnTo>
                    <a:pt x="102235" y="129959"/>
                  </a:lnTo>
                  <a:lnTo>
                    <a:pt x="75958" y="162001"/>
                  </a:lnTo>
                  <a:lnTo>
                    <a:pt x="53276" y="196557"/>
                  </a:lnTo>
                  <a:lnTo>
                    <a:pt x="34556" y="232917"/>
                  </a:lnTo>
                  <a:lnTo>
                    <a:pt x="19799" y="271437"/>
                  </a:lnTo>
                  <a:lnTo>
                    <a:pt x="8991" y="311035"/>
                  </a:lnTo>
                  <a:lnTo>
                    <a:pt x="2514" y="351713"/>
                  </a:lnTo>
                  <a:lnTo>
                    <a:pt x="355" y="392760"/>
                  </a:lnTo>
                  <a:lnTo>
                    <a:pt x="0" y="392760"/>
                  </a:lnTo>
                  <a:lnTo>
                    <a:pt x="2159" y="433793"/>
                  </a:lnTo>
                  <a:lnTo>
                    <a:pt x="8635" y="474472"/>
                  </a:lnTo>
                  <a:lnTo>
                    <a:pt x="19431" y="514083"/>
                  </a:lnTo>
                  <a:lnTo>
                    <a:pt x="34556" y="552234"/>
                  </a:lnTo>
                  <a:lnTo>
                    <a:pt x="53276" y="588962"/>
                  </a:lnTo>
                  <a:lnTo>
                    <a:pt x="75958" y="623519"/>
                  </a:lnTo>
                  <a:lnTo>
                    <a:pt x="101879" y="655192"/>
                  </a:lnTo>
                  <a:lnTo>
                    <a:pt x="131394" y="684352"/>
                  </a:lnTo>
                  <a:lnTo>
                    <a:pt x="163791" y="710272"/>
                  </a:lnTo>
                  <a:lnTo>
                    <a:pt x="198361" y="732599"/>
                  </a:lnTo>
                  <a:lnTo>
                    <a:pt x="235432" y="751319"/>
                  </a:lnTo>
                  <a:lnTo>
                    <a:pt x="274320" y="766076"/>
                  </a:lnTo>
                  <a:lnTo>
                    <a:pt x="314274" y="776516"/>
                  </a:lnTo>
                  <a:lnTo>
                    <a:pt x="355320" y="782993"/>
                  </a:lnTo>
                  <a:lnTo>
                    <a:pt x="396709" y="785152"/>
                  </a:lnTo>
                  <a:lnTo>
                    <a:pt x="396709" y="785520"/>
                  </a:lnTo>
                  <a:lnTo>
                    <a:pt x="438111" y="783361"/>
                  </a:lnTo>
                  <a:lnTo>
                    <a:pt x="479158" y="776884"/>
                  </a:lnTo>
                  <a:lnTo>
                    <a:pt x="519112" y="766076"/>
                  </a:lnTo>
                  <a:lnTo>
                    <a:pt x="557999" y="751319"/>
                  </a:lnTo>
                  <a:lnTo>
                    <a:pt x="595071" y="732955"/>
                  </a:lnTo>
                  <a:lnTo>
                    <a:pt x="629640" y="710272"/>
                  </a:lnTo>
                  <a:lnTo>
                    <a:pt x="662038" y="684352"/>
                  </a:lnTo>
                  <a:lnTo>
                    <a:pt x="691197" y="655561"/>
                  </a:lnTo>
                  <a:lnTo>
                    <a:pt x="717473" y="623519"/>
                  </a:lnTo>
                  <a:lnTo>
                    <a:pt x="740156" y="588962"/>
                  </a:lnTo>
                  <a:lnTo>
                    <a:pt x="758875" y="552602"/>
                  </a:lnTo>
                  <a:lnTo>
                    <a:pt x="773633" y="514083"/>
                  </a:lnTo>
                  <a:lnTo>
                    <a:pt x="784440" y="474472"/>
                  </a:lnTo>
                  <a:lnTo>
                    <a:pt x="790917" y="433793"/>
                  </a:lnTo>
                  <a:lnTo>
                    <a:pt x="793076" y="392760"/>
                  </a:lnTo>
                  <a:lnTo>
                    <a:pt x="792353" y="372237"/>
                  </a:lnTo>
                  <a:lnTo>
                    <a:pt x="788035" y="331203"/>
                  </a:lnTo>
                  <a:lnTo>
                    <a:pt x="779399" y="291236"/>
                  </a:lnTo>
                  <a:lnTo>
                    <a:pt x="766800" y="251993"/>
                  </a:lnTo>
                  <a:lnTo>
                    <a:pt x="749871" y="214553"/>
                  </a:lnTo>
                  <a:lnTo>
                    <a:pt x="728992" y="178917"/>
                  </a:lnTo>
                  <a:lnTo>
                    <a:pt x="704875" y="145440"/>
                  </a:lnTo>
                  <a:lnTo>
                    <a:pt x="677151" y="115201"/>
                  </a:lnTo>
                  <a:lnTo>
                    <a:pt x="646201" y="87477"/>
                  </a:lnTo>
                  <a:lnTo>
                    <a:pt x="612711" y="63360"/>
                  </a:lnTo>
                  <a:lnTo>
                    <a:pt x="576719" y="42837"/>
                  </a:lnTo>
                  <a:lnTo>
                    <a:pt x="538911" y="25920"/>
                  </a:lnTo>
                  <a:lnTo>
                    <a:pt x="499313" y="13322"/>
                  </a:lnTo>
                  <a:lnTo>
                    <a:pt x="458635" y="4673"/>
                  </a:lnTo>
                  <a:lnTo>
                    <a:pt x="417601" y="355"/>
                  </a:lnTo>
                  <a:lnTo>
                    <a:pt x="396709" y="0"/>
                  </a:lnTo>
                  <a:close/>
                </a:path>
              </a:pathLst>
            </a:custGeom>
            <a:solidFill>
              <a:srgbClr val="FFFFFF"/>
            </a:solidFill>
          </p:spPr>
          <p:txBody>
            <a:bodyPr wrap="square" lIns="0" tIns="0" rIns="0" bIns="0" rtlCol="0"/>
            <a:lstStyle/>
            <a:p>
              <a:endParaRPr sz="1632"/>
            </a:p>
          </p:txBody>
        </p:sp>
        <p:sp>
          <p:nvSpPr>
            <p:cNvPr id="13" name="object 13"/>
            <p:cNvSpPr/>
            <p:nvPr/>
          </p:nvSpPr>
          <p:spPr>
            <a:xfrm>
              <a:off x="704164" y="2401204"/>
              <a:ext cx="793115" cy="786130"/>
            </a:xfrm>
            <a:custGeom>
              <a:avLst/>
              <a:gdLst/>
              <a:ahLst/>
              <a:cxnLst/>
              <a:rect l="l" t="t" r="r" b="b"/>
              <a:pathLst>
                <a:path w="793115" h="786130">
                  <a:moveTo>
                    <a:pt x="355" y="392760"/>
                  </a:moveTo>
                  <a:lnTo>
                    <a:pt x="1079" y="372237"/>
                  </a:lnTo>
                  <a:lnTo>
                    <a:pt x="2514" y="351713"/>
                  </a:lnTo>
                  <a:lnTo>
                    <a:pt x="8991" y="311035"/>
                  </a:lnTo>
                  <a:lnTo>
                    <a:pt x="19799" y="271437"/>
                  </a:lnTo>
                  <a:lnTo>
                    <a:pt x="34556" y="232917"/>
                  </a:lnTo>
                  <a:lnTo>
                    <a:pt x="53276" y="196557"/>
                  </a:lnTo>
                  <a:lnTo>
                    <a:pt x="75958" y="162001"/>
                  </a:lnTo>
                  <a:lnTo>
                    <a:pt x="102235" y="129959"/>
                  </a:lnTo>
                  <a:lnTo>
                    <a:pt x="131394" y="101155"/>
                  </a:lnTo>
                  <a:lnTo>
                    <a:pt x="163791" y="75234"/>
                  </a:lnTo>
                  <a:lnTo>
                    <a:pt x="198361" y="52552"/>
                  </a:lnTo>
                  <a:lnTo>
                    <a:pt x="235432" y="34201"/>
                  </a:lnTo>
                  <a:lnTo>
                    <a:pt x="274320" y="19443"/>
                  </a:lnTo>
                  <a:lnTo>
                    <a:pt x="314274" y="8636"/>
                  </a:lnTo>
                  <a:lnTo>
                    <a:pt x="355320" y="2159"/>
                  </a:lnTo>
                  <a:lnTo>
                    <a:pt x="396709" y="0"/>
                  </a:lnTo>
                  <a:lnTo>
                    <a:pt x="438111" y="2159"/>
                  </a:lnTo>
                  <a:lnTo>
                    <a:pt x="479158" y="8636"/>
                  </a:lnTo>
                  <a:lnTo>
                    <a:pt x="519112" y="19075"/>
                  </a:lnTo>
                  <a:lnTo>
                    <a:pt x="557999" y="33832"/>
                  </a:lnTo>
                  <a:lnTo>
                    <a:pt x="595071" y="52552"/>
                  </a:lnTo>
                  <a:lnTo>
                    <a:pt x="629640" y="74879"/>
                  </a:lnTo>
                  <a:lnTo>
                    <a:pt x="662038" y="100799"/>
                  </a:lnTo>
                  <a:lnTo>
                    <a:pt x="691197" y="129959"/>
                  </a:lnTo>
                  <a:lnTo>
                    <a:pt x="717473" y="162001"/>
                  </a:lnTo>
                  <a:lnTo>
                    <a:pt x="739800" y="196557"/>
                  </a:lnTo>
                  <a:lnTo>
                    <a:pt x="758875" y="232917"/>
                  </a:lnTo>
                  <a:lnTo>
                    <a:pt x="773633" y="271437"/>
                  </a:lnTo>
                  <a:lnTo>
                    <a:pt x="784440" y="311035"/>
                  </a:lnTo>
                  <a:lnTo>
                    <a:pt x="790917" y="351713"/>
                  </a:lnTo>
                  <a:lnTo>
                    <a:pt x="793076" y="392760"/>
                  </a:lnTo>
                  <a:lnTo>
                    <a:pt x="790917" y="433793"/>
                  </a:lnTo>
                  <a:lnTo>
                    <a:pt x="784440" y="474472"/>
                  </a:lnTo>
                  <a:lnTo>
                    <a:pt x="773633" y="514083"/>
                  </a:lnTo>
                  <a:lnTo>
                    <a:pt x="758875" y="552602"/>
                  </a:lnTo>
                  <a:lnTo>
                    <a:pt x="740156" y="588962"/>
                  </a:lnTo>
                  <a:lnTo>
                    <a:pt x="717473" y="623519"/>
                  </a:lnTo>
                  <a:lnTo>
                    <a:pt x="691197" y="655561"/>
                  </a:lnTo>
                  <a:lnTo>
                    <a:pt x="662038" y="684352"/>
                  </a:lnTo>
                  <a:lnTo>
                    <a:pt x="629640" y="710272"/>
                  </a:lnTo>
                  <a:lnTo>
                    <a:pt x="595071" y="732955"/>
                  </a:lnTo>
                  <a:lnTo>
                    <a:pt x="557999" y="751319"/>
                  </a:lnTo>
                  <a:lnTo>
                    <a:pt x="519112" y="766076"/>
                  </a:lnTo>
                  <a:lnTo>
                    <a:pt x="479158" y="776884"/>
                  </a:lnTo>
                  <a:lnTo>
                    <a:pt x="438111" y="783361"/>
                  </a:lnTo>
                  <a:lnTo>
                    <a:pt x="396709" y="785520"/>
                  </a:lnTo>
                  <a:lnTo>
                    <a:pt x="396709" y="785152"/>
                  </a:lnTo>
                  <a:lnTo>
                    <a:pt x="375831" y="784796"/>
                  </a:lnTo>
                  <a:lnTo>
                    <a:pt x="334797" y="780478"/>
                  </a:lnTo>
                  <a:lnTo>
                    <a:pt x="294119" y="771842"/>
                  </a:lnTo>
                  <a:lnTo>
                    <a:pt x="254520" y="759244"/>
                  </a:lnTo>
                  <a:lnTo>
                    <a:pt x="216712" y="742314"/>
                  </a:lnTo>
                  <a:lnTo>
                    <a:pt x="180721" y="721804"/>
                  </a:lnTo>
                  <a:lnTo>
                    <a:pt x="147231" y="697674"/>
                  </a:lnTo>
                  <a:lnTo>
                    <a:pt x="116281" y="670318"/>
                  </a:lnTo>
                  <a:lnTo>
                    <a:pt x="88557" y="639724"/>
                  </a:lnTo>
                  <a:lnTo>
                    <a:pt x="64071" y="606602"/>
                  </a:lnTo>
                  <a:lnTo>
                    <a:pt x="43192" y="570953"/>
                  </a:lnTo>
                  <a:lnTo>
                    <a:pt x="26276" y="533514"/>
                  </a:lnTo>
                  <a:lnTo>
                    <a:pt x="13677" y="494284"/>
                  </a:lnTo>
                  <a:lnTo>
                    <a:pt x="5041" y="454317"/>
                  </a:lnTo>
                  <a:lnTo>
                    <a:pt x="711" y="413283"/>
                  </a:lnTo>
                  <a:lnTo>
                    <a:pt x="0" y="392760"/>
                  </a:lnTo>
                  <a:lnTo>
                    <a:pt x="355" y="392760"/>
                  </a:lnTo>
                  <a:close/>
                </a:path>
              </a:pathLst>
            </a:custGeom>
            <a:ln w="25559">
              <a:solidFill>
                <a:srgbClr val="68ADC3"/>
              </a:solidFill>
            </a:ln>
          </p:spPr>
          <p:txBody>
            <a:bodyPr wrap="square" lIns="0" tIns="0" rIns="0" bIns="0" rtlCol="0"/>
            <a:lstStyle/>
            <a:p>
              <a:endParaRPr sz="1632"/>
            </a:p>
          </p:txBody>
        </p:sp>
        <p:sp>
          <p:nvSpPr>
            <p:cNvPr id="14" name="object 14"/>
            <p:cNvSpPr/>
            <p:nvPr/>
          </p:nvSpPr>
          <p:spPr>
            <a:xfrm>
              <a:off x="1466634" y="3305521"/>
              <a:ext cx="8532495" cy="783590"/>
            </a:xfrm>
            <a:custGeom>
              <a:avLst/>
              <a:gdLst/>
              <a:ahLst/>
              <a:cxnLst/>
              <a:rect l="l" t="t" r="r" b="b"/>
              <a:pathLst>
                <a:path w="8532495" h="783589">
                  <a:moveTo>
                    <a:pt x="8531999" y="0"/>
                  </a:moveTo>
                  <a:lnTo>
                    <a:pt x="0" y="0"/>
                  </a:lnTo>
                  <a:lnTo>
                    <a:pt x="0" y="783361"/>
                  </a:lnTo>
                  <a:lnTo>
                    <a:pt x="4266006" y="783361"/>
                  </a:lnTo>
                  <a:lnTo>
                    <a:pt x="8531999" y="783361"/>
                  </a:lnTo>
                  <a:lnTo>
                    <a:pt x="8531999" y="0"/>
                  </a:lnTo>
                  <a:close/>
                </a:path>
              </a:pathLst>
            </a:custGeom>
            <a:solidFill>
              <a:srgbClr val="68ADC3"/>
            </a:solidFill>
          </p:spPr>
          <p:txBody>
            <a:bodyPr wrap="square" lIns="0" tIns="0" rIns="0" bIns="0" rtlCol="0"/>
            <a:lstStyle/>
            <a:p>
              <a:endParaRPr sz="1632"/>
            </a:p>
          </p:txBody>
        </p:sp>
        <p:sp>
          <p:nvSpPr>
            <p:cNvPr id="15" name="object 15"/>
            <p:cNvSpPr/>
            <p:nvPr/>
          </p:nvSpPr>
          <p:spPr>
            <a:xfrm>
              <a:off x="1466634" y="3305521"/>
              <a:ext cx="8532495" cy="783590"/>
            </a:xfrm>
            <a:custGeom>
              <a:avLst/>
              <a:gdLst/>
              <a:ahLst/>
              <a:cxnLst/>
              <a:rect l="l" t="t" r="r" b="b"/>
              <a:pathLst>
                <a:path w="8532495" h="783589">
                  <a:moveTo>
                    <a:pt x="4266006" y="783361"/>
                  </a:moveTo>
                  <a:lnTo>
                    <a:pt x="0" y="783361"/>
                  </a:lnTo>
                  <a:lnTo>
                    <a:pt x="0" y="0"/>
                  </a:lnTo>
                  <a:lnTo>
                    <a:pt x="8531999" y="0"/>
                  </a:lnTo>
                  <a:lnTo>
                    <a:pt x="8531999" y="783361"/>
                  </a:lnTo>
                  <a:lnTo>
                    <a:pt x="4266006" y="783361"/>
                  </a:lnTo>
                  <a:close/>
                </a:path>
              </a:pathLst>
            </a:custGeom>
            <a:ln w="25559">
              <a:solidFill>
                <a:srgbClr val="FFFFFF"/>
              </a:solidFill>
            </a:ln>
          </p:spPr>
          <p:txBody>
            <a:bodyPr wrap="square" lIns="0" tIns="0" rIns="0" bIns="0" rtlCol="0"/>
            <a:lstStyle/>
            <a:p>
              <a:endParaRPr sz="1632"/>
            </a:p>
          </p:txBody>
        </p:sp>
        <p:sp>
          <p:nvSpPr>
            <p:cNvPr id="16" name="object 16"/>
            <p:cNvSpPr/>
            <p:nvPr/>
          </p:nvSpPr>
          <p:spPr>
            <a:xfrm>
              <a:off x="1068844" y="3309483"/>
              <a:ext cx="793115" cy="786130"/>
            </a:xfrm>
            <a:custGeom>
              <a:avLst/>
              <a:gdLst/>
              <a:ahLst/>
              <a:cxnLst/>
              <a:rect l="l" t="t" r="r" b="b"/>
              <a:pathLst>
                <a:path w="793114" h="786129">
                  <a:moveTo>
                    <a:pt x="396709" y="0"/>
                  </a:moveTo>
                  <a:lnTo>
                    <a:pt x="356755" y="2159"/>
                  </a:lnTo>
                  <a:lnTo>
                    <a:pt x="316801" y="8280"/>
                  </a:lnTo>
                  <a:lnTo>
                    <a:pt x="277914" y="17995"/>
                  </a:lnTo>
                  <a:lnTo>
                    <a:pt x="240118" y="32042"/>
                  </a:lnTo>
                  <a:lnTo>
                    <a:pt x="204114" y="49682"/>
                  </a:lnTo>
                  <a:lnTo>
                    <a:pt x="170281" y="70561"/>
                  </a:lnTo>
                  <a:lnTo>
                    <a:pt x="138239" y="95034"/>
                  </a:lnTo>
                  <a:lnTo>
                    <a:pt x="109435" y="122402"/>
                  </a:lnTo>
                  <a:lnTo>
                    <a:pt x="83159" y="152641"/>
                  </a:lnTo>
                  <a:lnTo>
                    <a:pt x="60109" y="185394"/>
                  </a:lnTo>
                  <a:lnTo>
                    <a:pt x="40678" y="219963"/>
                  </a:lnTo>
                  <a:lnTo>
                    <a:pt x="24841" y="256679"/>
                  </a:lnTo>
                  <a:lnTo>
                    <a:pt x="12953" y="294843"/>
                  </a:lnTo>
                  <a:lnTo>
                    <a:pt x="5029" y="333717"/>
                  </a:lnTo>
                  <a:lnTo>
                    <a:pt x="711" y="373316"/>
                  </a:lnTo>
                  <a:lnTo>
                    <a:pt x="355" y="393115"/>
                  </a:lnTo>
                  <a:lnTo>
                    <a:pt x="0" y="393115"/>
                  </a:lnTo>
                  <a:lnTo>
                    <a:pt x="2159" y="434162"/>
                  </a:lnTo>
                  <a:lnTo>
                    <a:pt x="8635" y="474840"/>
                  </a:lnTo>
                  <a:lnTo>
                    <a:pt x="19431" y="514438"/>
                  </a:lnTo>
                  <a:lnTo>
                    <a:pt x="34556" y="552958"/>
                  </a:lnTo>
                  <a:lnTo>
                    <a:pt x="53276" y="589673"/>
                  </a:lnTo>
                  <a:lnTo>
                    <a:pt x="75958" y="623874"/>
                  </a:lnTo>
                  <a:lnTo>
                    <a:pt x="101879" y="655916"/>
                  </a:lnTo>
                  <a:lnTo>
                    <a:pt x="131394" y="685076"/>
                  </a:lnTo>
                  <a:lnTo>
                    <a:pt x="163791" y="710996"/>
                  </a:lnTo>
                  <a:lnTo>
                    <a:pt x="198361" y="733323"/>
                  </a:lnTo>
                  <a:lnTo>
                    <a:pt x="235432" y="752043"/>
                  </a:lnTo>
                  <a:lnTo>
                    <a:pt x="274319" y="766800"/>
                  </a:lnTo>
                  <a:lnTo>
                    <a:pt x="314274" y="777239"/>
                  </a:lnTo>
                  <a:lnTo>
                    <a:pt x="355320" y="783717"/>
                  </a:lnTo>
                  <a:lnTo>
                    <a:pt x="396709" y="785876"/>
                  </a:lnTo>
                  <a:lnTo>
                    <a:pt x="417601" y="785164"/>
                  </a:lnTo>
                  <a:lnTo>
                    <a:pt x="458635" y="780834"/>
                  </a:lnTo>
                  <a:lnTo>
                    <a:pt x="499313" y="772553"/>
                  </a:lnTo>
                  <a:lnTo>
                    <a:pt x="538911" y="759599"/>
                  </a:lnTo>
                  <a:lnTo>
                    <a:pt x="576719" y="743038"/>
                  </a:lnTo>
                  <a:lnTo>
                    <a:pt x="612711" y="722160"/>
                  </a:lnTo>
                  <a:lnTo>
                    <a:pt x="646201" y="698042"/>
                  </a:lnTo>
                  <a:lnTo>
                    <a:pt x="677151" y="670674"/>
                  </a:lnTo>
                  <a:lnTo>
                    <a:pt x="704875" y="640080"/>
                  </a:lnTo>
                  <a:lnTo>
                    <a:pt x="728992" y="606602"/>
                  </a:lnTo>
                  <a:lnTo>
                    <a:pt x="749871" y="570953"/>
                  </a:lnTo>
                  <a:lnTo>
                    <a:pt x="766800" y="533514"/>
                  </a:lnTo>
                  <a:lnTo>
                    <a:pt x="779399" y="494284"/>
                  </a:lnTo>
                  <a:lnTo>
                    <a:pt x="788035" y="454317"/>
                  </a:lnTo>
                  <a:lnTo>
                    <a:pt x="792352" y="413283"/>
                  </a:lnTo>
                  <a:lnTo>
                    <a:pt x="793076" y="392760"/>
                  </a:lnTo>
                  <a:lnTo>
                    <a:pt x="792352" y="372237"/>
                  </a:lnTo>
                  <a:lnTo>
                    <a:pt x="788035" y="331203"/>
                  </a:lnTo>
                  <a:lnTo>
                    <a:pt x="779399" y="291236"/>
                  </a:lnTo>
                  <a:lnTo>
                    <a:pt x="766800" y="251993"/>
                  </a:lnTo>
                  <a:lnTo>
                    <a:pt x="749871" y="214553"/>
                  </a:lnTo>
                  <a:lnTo>
                    <a:pt x="728992" y="178917"/>
                  </a:lnTo>
                  <a:lnTo>
                    <a:pt x="704519" y="145440"/>
                  </a:lnTo>
                  <a:lnTo>
                    <a:pt x="676795" y="114833"/>
                  </a:lnTo>
                  <a:lnTo>
                    <a:pt x="646201" y="87477"/>
                  </a:lnTo>
                  <a:lnTo>
                    <a:pt x="612355" y="63360"/>
                  </a:lnTo>
                  <a:lnTo>
                    <a:pt x="576719" y="42837"/>
                  </a:lnTo>
                  <a:lnTo>
                    <a:pt x="538556" y="25920"/>
                  </a:lnTo>
                  <a:lnTo>
                    <a:pt x="499313" y="13322"/>
                  </a:lnTo>
                  <a:lnTo>
                    <a:pt x="458635" y="4673"/>
                  </a:lnTo>
                  <a:lnTo>
                    <a:pt x="417601" y="355"/>
                  </a:lnTo>
                  <a:lnTo>
                    <a:pt x="396709" y="0"/>
                  </a:lnTo>
                  <a:close/>
                </a:path>
              </a:pathLst>
            </a:custGeom>
            <a:solidFill>
              <a:srgbClr val="FFFFFF"/>
            </a:solidFill>
          </p:spPr>
          <p:txBody>
            <a:bodyPr wrap="square" lIns="0" tIns="0" rIns="0" bIns="0" rtlCol="0"/>
            <a:lstStyle/>
            <a:p>
              <a:endParaRPr sz="1632"/>
            </a:p>
          </p:txBody>
        </p:sp>
        <p:sp>
          <p:nvSpPr>
            <p:cNvPr id="17" name="object 17"/>
            <p:cNvSpPr/>
            <p:nvPr/>
          </p:nvSpPr>
          <p:spPr>
            <a:xfrm>
              <a:off x="1068844" y="3309483"/>
              <a:ext cx="793115" cy="786130"/>
            </a:xfrm>
            <a:custGeom>
              <a:avLst/>
              <a:gdLst/>
              <a:ahLst/>
              <a:cxnLst/>
              <a:rect l="l" t="t" r="r" b="b"/>
              <a:pathLst>
                <a:path w="793114" h="786129">
                  <a:moveTo>
                    <a:pt x="355" y="393115"/>
                  </a:moveTo>
                  <a:lnTo>
                    <a:pt x="711" y="373316"/>
                  </a:lnTo>
                  <a:lnTo>
                    <a:pt x="2514" y="353517"/>
                  </a:lnTo>
                  <a:lnTo>
                    <a:pt x="8280" y="313918"/>
                  </a:lnTo>
                  <a:lnTo>
                    <a:pt x="18351" y="275399"/>
                  </a:lnTo>
                  <a:lnTo>
                    <a:pt x="32397" y="238315"/>
                  </a:lnTo>
                  <a:lnTo>
                    <a:pt x="50037" y="202323"/>
                  </a:lnTo>
                  <a:lnTo>
                    <a:pt x="71272" y="168833"/>
                  </a:lnTo>
                  <a:lnTo>
                    <a:pt x="95757" y="137160"/>
                  </a:lnTo>
                  <a:lnTo>
                    <a:pt x="123469" y="108356"/>
                  </a:lnTo>
                  <a:lnTo>
                    <a:pt x="154076" y="82435"/>
                  </a:lnTo>
                  <a:lnTo>
                    <a:pt x="186829" y="59753"/>
                  </a:lnTo>
                  <a:lnTo>
                    <a:pt x="222110" y="40322"/>
                  </a:lnTo>
                  <a:lnTo>
                    <a:pt x="258838" y="24485"/>
                  </a:lnTo>
                  <a:lnTo>
                    <a:pt x="297357" y="12598"/>
                  </a:lnTo>
                  <a:lnTo>
                    <a:pt x="336600" y="4673"/>
                  </a:lnTo>
                  <a:lnTo>
                    <a:pt x="376555" y="355"/>
                  </a:lnTo>
                  <a:lnTo>
                    <a:pt x="396709" y="0"/>
                  </a:lnTo>
                  <a:lnTo>
                    <a:pt x="438111" y="2159"/>
                  </a:lnTo>
                  <a:lnTo>
                    <a:pt x="479158" y="8636"/>
                  </a:lnTo>
                  <a:lnTo>
                    <a:pt x="519112" y="19075"/>
                  </a:lnTo>
                  <a:lnTo>
                    <a:pt x="557999" y="33845"/>
                  </a:lnTo>
                  <a:lnTo>
                    <a:pt x="594715" y="52565"/>
                  </a:lnTo>
                  <a:lnTo>
                    <a:pt x="629640" y="74879"/>
                  </a:lnTo>
                  <a:lnTo>
                    <a:pt x="661669" y="100799"/>
                  </a:lnTo>
                  <a:lnTo>
                    <a:pt x="691197" y="129959"/>
                  </a:lnTo>
                  <a:lnTo>
                    <a:pt x="717118" y="162001"/>
                  </a:lnTo>
                  <a:lnTo>
                    <a:pt x="739800" y="196202"/>
                  </a:lnTo>
                  <a:lnTo>
                    <a:pt x="758875" y="232918"/>
                  </a:lnTo>
                  <a:lnTo>
                    <a:pt x="773633" y="271437"/>
                  </a:lnTo>
                  <a:lnTo>
                    <a:pt x="784440" y="311035"/>
                  </a:lnTo>
                  <a:lnTo>
                    <a:pt x="790917" y="351713"/>
                  </a:lnTo>
                  <a:lnTo>
                    <a:pt x="793076" y="392760"/>
                  </a:lnTo>
                  <a:lnTo>
                    <a:pt x="790917" y="433793"/>
                  </a:lnTo>
                  <a:lnTo>
                    <a:pt x="784440" y="474484"/>
                  </a:lnTo>
                  <a:lnTo>
                    <a:pt x="773633" y="514083"/>
                  </a:lnTo>
                  <a:lnTo>
                    <a:pt x="758875" y="552602"/>
                  </a:lnTo>
                  <a:lnTo>
                    <a:pt x="740156" y="589318"/>
                  </a:lnTo>
                  <a:lnTo>
                    <a:pt x="717473" y="623874"/>
                  </a:lnTo>
                  <a:lnTo>
                    <a:pt x="691197" y="655561"/>
                  </a:lnTo>
                  <a:lnTo>
                    <a:pt x="662038" y="684720"/>
                  </a:lnTo>
                  <a:lnTo>
                    <a:pt x="629640" y="710641"/>
                  </a:lnTo>
                  <a:lnTo>
                    <a:pt x="595071" y="732955"/>
                  </a:lnTo>
                  <a:lnTo>
                    <a:pt x="557999" y="751674"/>
                  </a:lnTo>
                  <a:lnTo>
                    <a:pt x="519112" y="766445"/>
                  </a:lnTo>
                  <a:lnTo>
                    <a:pt x="479158" y="777239"/>
                  </a:lnTo>
                  <a:lnTo>
                    <a:pt x="438111" y="783717"/>
                  </a:lnTo>
                  <a:lnTo>
                    <a:pt x="396709" y="785876"/>
                  </a:lnTo>
                  <a:lnTo>
                    <a:pt x="355320" y="783717"/>
                  </a:lnTo>
                  <a:lnTo>
                    <a:pt x="314274" y="777239"/>
                  </a:lnTo>
                  <a:lnTo>
                    <a:pt x="274319" y="766800"/>
                  </a:lnTo>
                  <a:lnTo>
                    <a:pt x="235432" y="752043"/>
                  </a:lnTo>
                  <a:lnTo>
                    <a:pt x="198361" y="733323"/>
                  </a:lnTo>
                  <a:lnTo>
                    <a:pt x="163791" y="710996"/>
                  </a:lnTo>
                  <a:lnTo>
                    <a:pt x="131394" y="685076"/>
                  </a:lnTo>
                  <a:lnTo>
                    <a:pt x="101879" y="655916"/>
                  </a:lnTo>
                  <a:lnTo>
                    <a:pt x="75958" y="623874"/>
                  </a:lnTo>
                  <a:lnTo>
                    <a:pt x="53276" y="589673"/>
                  </a:lnTo>
                  <a:lnTo>
                    <a:pt x="34556" y="552958"/>
                  </a:lnTo>
                  <a:lnTo>
                    <a:pt x="19431" y="514438"/>
                  </a:lnTo>
                  <a:lnTo>
                    <a:pt x="8635" y="474840"/>
                  </a:lnTo>
                  <a:lnTo>
                    <a:pt x="2159" y="434162"/>
                  </a:lnTo>
                  <a:lnTo>
                    <a:pt x="0" y="393115"/>
                  </a:lnTo>
                  <a:lnTo>
                    <a:pt x="355" y="393115"/>
                  </a:lnTo>
                  <a:close/>
                </a:path>
              </a:pathLst>
            </a:custGeom>
            <a:ln w="25559">
              <a:solidFill>
                <a:srgbClr val="68ADC3"/>
              </a:solidFill>
            </a:ln>
          </p:spPr>
          <p:txBody>
            <a:bodyPr wrap="square" lIns="0" tIns="0" rIns="0" bIns="0" rtlCol="0"/>
            <a:lstStyle/>
            <a:p>
              <a:endParaRPr sz="1632"/>
            </a:p>
          </p:txBody>
        </p:sp>
        <p:sp>
          <p:nvSpPr>
            <p:cNvPr id="18" name="object 18"/>
            <p:cNvSpPr/>
            <p:nvPr/>
          </p:nvSpPr>
          <p:spPr>
            <a:xfrm>
              <a:off x="1466634" y="4275001"/>
              <a:ext cx="8532495" cy="824230"/>
            </a:xfrm>
            <a:custGeom>
              <a:avLst/>
              <a:gdLst/>
              <a:ahLst/>
              <a:cxnLst/>
              <a:rect l="l" t="t" r="r" b="b"/>
              <a:pathLst>
                <a:path w="8532495" h="824229">
                  <a:moveTo>
                    <a:pt x="8531999" y="0"/>
                  </a:moveTo>
                  <a:lnTo>
                    <a:pt x="0" y="0"/>
                  </a:lnTo>
                  <a:lnTo>
                    <a:pt x="0" y="823683"/>
                  </a:lnTo>
                  <a:lnTo>
                    <a:pt x="4266006" y="823683"/>
                  </a:lnTo>
                  <a:lnTo>
                    <a:pt x="8531999" y="823683"/>
                  </a:lnTo>
                  <a:lnTo>
                    <a:pt x="8531999" y="0"/>
                  </a:lnTo>
                  <a:close/>
                </a:path>
              </a:pathLst>
            </a:custGeom>
            <a:solidFill>
              <a:srgbClr val="68ADC3"/>
            </a:solidFill>
          </p:spPr>
          <p:txBody>
            <a:bodyPr wrap="square" lIns="0" tIns="0" rIns="0" bIns="0" rtlCol="0"/>
            <a:lstStyle/>
            <a:p>
              <a:endParaRPr sz="1632"/>
            </a:p>
          </p:txBody>
        </p:sp>
        <p:sp>
          <p:nvSpPr>
            <p:cNvPr id="19" name="object 19"/>
            <p:cNvSpPr/>
            <p:nvPr/>
          </p:nvSpPr>
          <p:spPr>
            <a:xfrm>
              <a:off x="1466634" y="4275001"/>
              <a:ext cx="8532495" cy="824230"/>
            </a:xfrm>
            <a:custGeom>
              <a:avLst/>
              <a:gdLst/>
              <a:ahLst/>
              <a:cxnLst/>
              <a:rect l="l" t="t" r="r" b="b"/>
              <a:pathLst>
                <a:path w="8532495" h="824229">
                  <a:moveTo>
                    <a:pt x="4266006" y="823683"/>
                  </a:moveTo>
                  <a:lnTo>
                    <a:pt x="0" y="823683"/>
                  </a:lnTo>
                  <a:lnTo>
                    <a:pt x="0" y="0"/>
                  </a:lnTo>
                  <a:lnTo>
                    <a:pt x="8531999" y="0"/>
                  </a:lnTo>
                  <a:lnTo>
                    <a:pt x="8531999" y="823683"/>
                  </a:lnTo>
                  <a:lnTo>
                    <a:pt x="4266006" y="823683"/>
                  </a:lnTo>
                  <a:close/>
                </a:path>
              </a:pathLst>
            </a:custGeom>
            <a:ln w="25559">
              <a:solidFill>
                <a:srgbClr val="FFFFFF"/>
              </a:solidFill>
            </a:ln>
          </p:spPr>
          <p:txBody>
            <a:bodyPr wrap="square" lIns="0" tIns="0" rIns="0" bIns="0" rtlCol="0"/>
            <a:lstStyle/>
            <a:p>
              <a:endParaRPr sz="1632"/>
            </a:p>
          </p:txBody>
        </p:sp>
        <p:sp>
          <p:nvSpPr>
            <p:cNvPr id="20" name="object 20"/>
            <p:cNvSpPr/>
            <p:nvPr/>
          </p:nvSpPr>
          <p:spPr>
            <a:xfrm>
              <a:off x="1068844" y="4290482"/>
              <a:ext cx="793115" cy="786130"/>
            </a:xfrm>
            <a:custGeom>
              <a:avLst/>
              <a:gdLst/>
              <a:ahLst/>
              <a:cxnLst/>
              <a:rect l="l" t="t" r="r" b="b"/>
              <a:pathLst>
                <a:path w="793114" h="786129">
                  <a:moveTo>
                    <a:pt x="396709" y="0"/>
                  </a:moveTo>
                  <a:lnTo>
                    <a:pt x="355320" y="2158"/>
                  </a:lnTo>
                  <a:lnTo>
                    <a:pt x="314274" y="8636"/>
                  </a:lnTo>
                  <a:lnTo>
                    <a:pt x="274319" y="19443"/>
                  </a:lnTo>
                  <a:lnTo>
                    <a:pt x="235432" y="34201"/>
                  </a:lnTo>
                  <a:lnTo>
                    <a:pt x="198361" y="52565"/>
                  </a:lnTo>
                  <a:lnTo>
                    <a:pt x="163791" y="75234"/>
                  </a:lnTo>
                  <a:lnTo>
                    <a:pt x="131394" y="101155"/>
                  </a:lnTo>
                  <a:lnTo>
                    <a:pt x="102234" y="129959"/>
                  </a:lnTo>
                  <a:lnTo>
                    <a:pt x="75958" y="162001"/>
                  </a:lnTo>
                  <a:lnTo>
                    <a:pt x="53276" y="196557"/>
                  </a:lnTo>
                  <a:lnTo>
                    <a:pt x="34556" y="232917"/>
                  </a:lnTo>
                  <a:lnTo>
                    <a:pt x="19799" y="271437"/>
                  </a:lnTo>
                  <a:lnTo>
                    <a:pt x="8991" y="311035"/>
                  </a:lnTo>
                  <a:lnTo>
                    <a:pt x="2514" y="351726"/>
                  </a:lnTo>
                  <a:lnTo>
                    <a:pt x="355" y="392760"/>
                  </a:lnTo>
                  <a:lnTo>
                    <a:pt x="0" y="392760"/>
                  </a:lnTo>
                  <a:lnTo>
                    <a:pt x="2159" y="433806"/>
                  </a:lnTo>
                  <a:lnTo>
                    <a:pt x="8635" y="474484"/>
                  </a:lnTo>
                  <a:lnTo>
                    <a:pt x="19431" y="514083"/>
                  </a:lnTo>
                  <a:lnTo>
                    <a:pt x="34556" y="552246"/>
                  </a:lnTo>
                  <a:lnTo>
                    <a:pt x="53276" y="588962"/>
                  </a:lnTo>
                  <a:lnTo>
                    <a:pt x="75958" y="623519"/>
                  </a:lnTo>
                  <a:lnTo>
                    <a:pt x="101879" y="655205"/>
                  </a:lnTo>
                  <a:lnTo>
                    <a:pt x="131394" y="684364"/>
                  </a:lnTo>
                  <a:lnTo>
                    <a:pt x="163791" y="710285"/>
                  </a:lnTo>
                  <a:lnTo>
                    <a:pt x="198361" y="732599"/>
                  </a:lnTo>
                  <a:lnTo>
                    <a:pt x="235432" y="751319"/>
                  </a:lnTo>
                  <a:lnTo>
                    <a:pt x="274319" y="766076"/>
                  </a:lnTo>
                  <a:lnTo>
                    <a:pt x="314274" y="776516"/>
                  </a:lnTo>
                  <a:lnTo>
                    <a:pt x="355320" y="783005"/>
                  </a:lnTo>
                  <a:lnTo>
                    <a:pt x="396709" y="785164"/>
                  </a:lnTo>
                  <a:lnTo>
                    <a:pt x="396709" y="785520"/>
                  </a:lnTo>
                  <a:lnTo>
                    <a:pt x="438111" y="783361"/>
                  </a:lnTo>
                  <a:lnTo>
                    <a:pt x="479158" y="776884"/>
                  </a:lnTo>
                  <a:lnTo>
                    <a:pt x="519112" y="766076"/>
                  </a:lnTo>
                  <a:lnTo>
                    <a:pt x="557999" y="751319"/>
                  </a:lnTo>
                  <a:lnTo>
                    <a:pt x="595071" y="732955"/>
                  </a:lnTo>
                  <a:lnTo>
                    <a:pt x="629640" y="710285"/>
                  </a:lnTo>
                  <a:lnTo>
                    <a:pt x="662038" y="684364"/>
                  </a:lnTo>
                  <a:lnTo>
                    <a:pt x="691197" y="655561"/>
                  </a:lnTo>
                  <a:lnTo>
                    <a:pt x="717473" y="623519"/>
                  </a:lnTo>
                  <a:lnTo>
                    <a:pt x="740156" y="588962"/>
                  </a:lnTo>
                  <a:lnTo>
                    <a:pt x="758875" y="552602"/>
                  </a:lnTo>
                  <a:lnTo>
                    <a:pt x="773633" y="514083"/>
                  </a:lnTo>
                  <a:lnTo>
                    <a:pt x="784440" y="474484"/>
                  </a:lnTo>
                  <a:lnTo>
                    <a:pt x="790917" y="433806"/>
                  </a:lnTo>
                  <a:lnTo>
                    <a:pt x="793076" y="392760"/>
                  </a:lnTo>
                  <a:lnTo>
                    <a:pt x="792352" y="372236"/>
                  </a:lnTo>
                  <a:lnTo>
                    <a:pt x="788035" y="331203"/>
                  </a:lnTo>
                  <a:lnTo>
                    <a:pt x="779399" y="291236"/>
                  </a:lnTo>
                  <a:lnTo>
                    <a:pt x="766800" y="252006"/>
                  </a:lnTo>
                  <a:lnTo>
                    <a:pt x="749871" y="214566"/>
                  </a:lnTo>
                  <a:lnTo>
                    <a:pt x="728992" y="178917"/>
                  </a:lnTo>
                  <a:lnTo>
                    <a:pt x="704875" y="145440"/>
                  </a:lnTo>
                  <a:lnTo>
                    <a:pt x="677151" y="115201"/>
                  </a:lnTo>
                  <a:lnTo>
                    <a:pt x="646201" y="87477"/>
                  </a:lnTo>
                  <a:lnTo>
                    <a:pt x="612711" y="63360"/>
                  </a:lnTo>
                  <a:lnTo>
                    <a:pt x="576719" y="42837"/>
                  </a:lnTo>
                  <a:lnTo>
                    <a:pt x="538911" y="25920"/>
                  </a:lnTo>
                  <a:lnTo>
                    <a:pt x="499313" y="13322"/>
                  </a:lnTo>
                  <a:lnTo>
                    <a:pt x="458635" y="4686"/>
                  </a:lnTo>
                  <a:lnTo>
                    <a:pt x="417601" y="355"/>
                  </a:lnTo>
                  <a:lnTo>
                    <a:pt x="396709" y="0"/>
                  </a:lnTo>
                  <a:close/>
                </a:path>
              </a:pathLst>
            </a:custGeom>
            <a:solidFill>
              <a:srgbClr val="FFFFFF"/>
            </a:solidFill>
          </p:spPr>
          <p:txBody>
            <a:bodyPr wrap="square" lIns="0" tIns="0" rIns="0" bIns="0" rtlCol="0"/>
            <a:lstStyle/>
            <a:p>
              <a:endParaRPr sz="1632"/>
            </a:p>
          </p:txBody>
        </p:sp>
        <p:sp>
          <p:nvSpPr>
            <p:cNvPr id="21" name="object 21"/>
            <p:cNvSpPr/>
            <p:nvPr/>
          </p:nvSpPr>
          <p:spPr>
            <a:xfrm>
              <a:off x="1068844" y="4290482"/>
              <a:ext cx="793115" cy="786130"/>
            </a:xfrm>
            <a:custGeom>
              <a:avLst/>
              <a:gdLst/>
              <a:ahLst/>
              <a:cxnLst/>
              <a:rect l="l" t="t" r="r" b="b"/>
              <a:pathLst>
                <a:path w="793114" h="786129">
                  <a:moveTo>
                    <a:pt x="355" y="392760"/>
                  </a:moveTo>
                  <a:lnTo>
                    <a:pt x="1079" y="372236"/>
                  </a:lnTo>
                  <a:lnTo>
                    <a:pt x="2514" y="351726"/>
                  </a:lnTo>
                  <a:lnTo>
                    <a:pt x="8991" y="311035"/>
                  </a:lnTo>
                  <a:lnTo>
                    <a:pt x="19799" y="271437"/>
                  </a:lnTo>
                  <a:lnTo>
                    <a:pt x="34556" y="232917"/>
                  </a:lnTo>
                  <a:lnTo>
                    <a:pt x="53276" y="196557"/>
                  </a:lnTo>
                  <a:lnTo>
                    <a:pt x="75958" y="162001"/>
                  </a:lnTo>
                  <a:lnTo>
                    <a:pt x="102234" y="129959"/>
                  </a:lnTo>
                  <a:lnTo>
                    <a:pt x="131394" y="101155"/>
                  </a:lnTo>
                  <a:lnTo>
                    <a:pt x="163791" y="75234"/>
                  </a:lnTo>
                  <a:lnTo>
                    <a:pt x="198361" y="52565"/>
                  </a:lnTo>
                  <a:lnTo>
                    <a:pt x="235432" y="34201"/>
                  </a:lnTo>
                  <a:lnTo>
                    <a:pt x="274319" y="19443"/>
                  </a:lnTo>
                  <a:lnTo>
                    <a:pt x="314274" y="8636"/>
                  </a:lnTo>
                  <a:lnTo>
                    <a:pt x="355320" y="2158"/>
                  </a:lnTo>
                  <a:lnTo>
                    <a:pt x="396709" y="0"/>
                  </a:lnTo>
                  <a:lnTo>
                    <a:pt x="438111" y="2158"/>
                  </a:lnTo>
                  <a:lnTo>
                    <a:pt x="479158" y="8636"/>
                  </a:lnTo>
                  <a:lnTo>
                    <a:pt x="519112" y="19075"/>
                  </a:lnTo>
                  <a:lnTo>
                    <a:pt x="557999" y="33845"/>
                  </a:lnTo>
                  <a:lnTo>
                    <a:pt x="595071" y="52565"/>
                  </a:lnTo>
                  <a:lnTo>
                    <a:pt x="629640" y="74879"/>
                  </a:lnTo>
                  <a:lnTo>
                    <a:pt x="662038" y="100799"/>
                  </a:lnTo>
                  <a:lnTo>
                    <a:pt x="691197" y="129959"/>
                  </a:lnTo>
                  <a:lnTo>
                    <a:pt x="717473" y="162001"/>
                  </a:lnTo>
                  <a:lnTo>
                    <a:pt x="739800" y="196557"/>
                  </a:lnTo>
                  <a:lnTo>
                    <a:pt x="758875" y="232917"/>
                  </a:lnTo>
                  <a:lnTo>
                    <a:pt x="773633" y="271437"/>
                  </a:lnTo>
                  <a:lnTo>
                    <a:pt x="784440" y="311035"/>
                  </a:lnTo>
                  <a:lnTo>
                    <a:pt x="790917" y="351726"/>
                  </a:lnTo>
                  <a:lnTo>
                    <a:pt x="793076" y="392760"/>
                  </a:lnTo>
                  <a:lnTo>
                    <a:pt x="790917" y="433806"/>
                  </a:lnTo>
                  <a:lnTo>
                    <a:pt x="784440" y="474484"/>
                  </a:lnTo>
                  <a:lnTo>
                    <a:pt x="773633" y="514083"/>
                  </a:lnTo>
                  <a:lnTo>
                    <a:pt x="758875" y="552602"/>
                  </a:lnTo>
                  <a:lnTo>
                    <a:pt x="740156" y="588962"/>
                  </a:lnTo>
                  <a:lnTo>
                    <a:pt x="717473" y="623519"/>
                  </a:lnTo>
                  <a:lnTo>
                    <a:pt x="691197" y="655561"/>
                  </a:lnTo>
                  <a:lnTo>
                    <a:pt x="662038" y="684364"/>
                  </a:lnTo>
                  <a:lnTo>
                    <a:pt x="629640" y="710285"/>
                  </a:lnTo>
                  <a:lnTo>
                    <a:pt x="595071" y="732955"/>
                  </a:lnTo>
                  <a:lnTo>
                    <a:pt x="557999" y="751319"/>
                  </a:lnTo>
                  <a:lnTo>
                    <a:pt x="519112" y="766076"/>
                  </a:lnTo>
                  <a:lnTo>
                    <a:pt x="479158" y="776884"/>
                  </a:lnTo>
                  <a:lnTo>
                    <a:pt x="438111" y="783361"/>
                  </a:lnTo>
                  <a:lnTo>
                    <a:pt x="396709" y="785520"/>
                  </a:lnTo>
                  <a:lnTo>
                    <a:pt x="396709" y="785164"/>
                  </a:lnTo>
                  <a:lnTo>
                    <a:pt x="375831" y="784796"/>
                  </a:lnTo>
                  <a:lnTo>
                    <a:pt x="334797" y="780478"/>
                  </a:lnTo>
                  <a:lnTo>
                    <a:pt x="294119" y="771842"/>
                  </a:lnTo>
                  <a:lnTo>
                    <a:pt x="254520" y="759244"/>
                  </a:lnTo>
                  <a:lnTo>
                    <a:pt x="216712" y="742314"/>
                  </a:lnTo>
                  <a:lnTo>
                    <a:pt x="180721" y="721804"/>
                  </a:lnTo>
                  <a:lnTo>
                    <a:pt x="147231" y="697687"/>
                  </a:lnTo>
                  <a:lnTo>
                    <a:pt x="116281" y="670318"/>
                  </a:lnTo>
                  <a:lnTo>
                    <a:pt x="88557" y="639724"/>
                  </a:lnTo>
                  <a:lnTo>
                    <a:pt x="64071" y="606602"/>
                  </a:lnTo>
                  <a:lnTo>
                    <a:pt x="43192" y="570966"/>
                  </a:lnTo>
                  <a:lnTo>
                    <a:pt x="26276" y="533526"/>
                  </a:lnTo>
                  <a:lnTo>
                    <a:pt x="13677" y="494283"/>
                  </a:lnTo>
                  <a:lnTo>
                    <a:pt x="5029" y="454317"/>
                  </a:lnTo>
                  <a:lnTo>
                    <a:pt x="711" y="413283"/>
                  </a:lnTo>
                  <a:lnTo>
                    <a:pt x="0" y="392760"/>
                  </a:lnTo>
                  <a:lnTo>
                    <a:pt x="355" y="392760"/>
                  </a:lnTo>
                  <a:close/>
                </a:path>
              </a:pathLst>
            </a:custGeom>
            <a:ln w="25559">
              <a:solidFill>
                <a:srgbClr val="68ADC3"/>
              </a:solidFill>
            </a:ln>
          </p:spPr>
          <p:txBody>
            <a:bodyPr wrap="square" lIns="0" tIns="0" rIns="0" bIns="0" rtlCol="0"/>
            <a:lstStyle/>
            <a:p>
              <a:endParaRPr sz="1632"/>
            </a:p>
          </p:txBody>
        </p:sp>
        <p:sp>
          <p:nvSpPr>
            <p:cNvPr id="22" name="object 22"/>
            <p:cNvSpPr/>
            <p:nvPr/>
          </p:nvSpPr>
          <p:spPr>
            <a:xfrm>
              <a:off x="1102321" y="5388118"/>
              <a:ext cx="8896350" cy="734060"/>
            </a:xfrm>
            <a:custGeom>
              <a:avLst/>
              <a:gdLst/>
              <a:ahLst/>
              <a:cxnLst/>
              <a:rect l="l" t="t" r="r" b="b"/>
              <a:pathLst>
                <a:path w="8896350" h="734060">
                  <a:moveTo>
                    <a:pt x="8896311" y="0"/>
                  </a:moveTo>
                  <a:lnTo>
                    <a:pt x="0" y="0"/>
                  </a:lnTo>
                  <a:lnTo>
                    <a:pt x="0" y="733679"/>
                  </a:lnTo>
                  <a:lnTo>
                    <a:pt x="4448162" y="733679"/>
                  </a:lnTo>
                  <a:lnTo>
                    <a:pt x="8896311" y="733679"/>
                  </a:lnTo>
                  <a:lnTo>
                    <a:pt x="8896311" y="0"/>
                  </a:lnTo>
                  <a:close/>
                </a:path>
              </a:pathLst>
            </a:custGeom>
            <a:solidFill>
              <a:srgbClr val="68ADC3"/>
            </a:solidFill>
          </p:spPr>
          <p:txBody>
            <a:bodyPr wrap="square" lIns="0" tIns="0" rIns="0" bIns="0" rtlCol="0"/>
            <a:lstStyle/>
            <a:p>
              <a:endParaRPr sz="1632"/>
            </a:p>
          </p:txBody>
        </p:sp>
        <p:sp>
          <p:nvSpPr>
            <p:cNvPr id="23" name="object 23"/>
            <p:cNvSpPr/>
            <p:nvPr/>
          </p:nvSpPr>
          <p:spPr>
            <a:xfrm>
              <a:off x="1102321" y="5388118"/>
              <a:ext cx="8896350" cy="734060"/>
            </a:xfrm>
            <a:custGeom>
              <a:avLst/>
              <a:gdLst/>
              <a:ahLst/>
              <a:cxnLst/>
              <a:rect l="l" t="t" r="r" b="b"/>
              <a:pathLst>
                <a:path w="8896350" h="734060">
                  <a:moveTo>
                    <a:pt x="4448162" y="733679"/>
                  </a:moveTo>
                  <a:lnTo>
                    <a:pt x="0" y="733679"/>
                  </a:lnTo>
                  <a:lnTo>
                    <a:pt x="0" y="0"/>
                  </a:lnTo>
                  <a:lnTo>
                    <a:pt x="8896311" y="0"/>
                  </a:lnTo>
                  <a:lnTo>
                    <a:pt x="8896311" y="733679"/>
                  </a:lnTo>
                  <a:lnTo>
                    <a:pt x="4448162" y="733679"/>
                  </a:lnTo>
                  <a:close/>
                </a:path>
              </a:pathLst>
            </a:custGeom>
            <a:ln w="25559">
              <a:solidFill>
                <a:srgbClr val="FFFFFF"/>
              </a:solidFill>
            </a:ln>
          </p:spPr>
          <p:txBody>
            <a:bodyPr wrap="square" lIns="0" tIns="0" rIns="0" bIns="0" rtlCol="0"/>
            <a:lstStyle/>
            <a:p>
              <a:endParaRPr sz="1632"/>
            </a:p>
          </p:txBody>
        </p:sp>
      </p:grpSp>
      <p:sp>
        <p:nvSpPr>
          <p:cNvPr id="24" name="object 24"/>
          <p:cNvSpPr txBox="1">
            <a:spLocks noGrp="1"/>
          </p:cNvSpPr>
          <p:nvPr>
            <p:ph type="body" idx="1"/>
          </p:nvPr>
        </p:nvSpPr>
        <p:spPr>
          <a:xfrm>
            <a:off x="2892992" y="2103162"/>
            <a:ext cx="8310828" cy="3274766"/>
          </a:xfrm>
          <a:prstGeom prst="rect">
            <a:avLst/>
          </a:prstGeom>
        </p:spPr>
        <p:txBody>
          <a:bodyPr vert="horz" wrap="square" lIns="0" tIns="11516" rIns="0" bIns="0" rtlCol="0">
            <a:spAutoFit/>
          </a:bodyPr>
          <a:lstStyle/>
          <a:p>
            <a:pPr marL="489445">
              <a:spcBef>
                <a:spcPts val="91"/>
              </a:spcBef>
            </a:pPr>
            <a:endParaRPr lang="fr-FR" sz="2000" spc="-5" dirty="0"/>
          </a:p>
          <a:p>
            <a:pPr marL="489445">
              <a:spcBef>
                <a:spcPts val="91"/>
              </a:spcBef>
            </a:pPr>
            <a:r>
              <a:rPr sz="2000" spc="-5" dirty="0"/>
              <a:t>Introduction</a:t>
            </a:r>
            <a:r>
              <a:rPr sz="2000" spc="14" dirty="0"/>
              <a:t> </a:t>
            </a:r>
            <a:r>
              <a:rPr sz="2000" dirty="0"/>
              <a:t>:</a:t>
            </a:r>
            <a:r>
              <a:rPr sz="2000" spc="-14" dirty="0"/>
              <a:t> </a:t>
            </a:r>
            <a:r>
              <a:rPr sz="2000" dirty="0"/>
              <a:t>rappel</a:t>
            </a:r>
            <a:r>
              <a:rPr sz="2000" spc="-23" dirty="0"/>
              <a:t> </a:t>
            </a:r>
            <a:r>
              <a:rPr sz="2000" spc="5" dirty="0"/>
              <a:t>de</a:t>
            </a:r>
            <a:r>
              <a:rPr sz="2000" spc="-9" dirty="0"/>
              <a:t> </a:t>
            </a:r>
            <a:r>
              <a:rPr sz="2000" dirty="0"/>
              <a:t>ce</a:t>
            </a:r>
            <a:r>
              <a:rPr sz="2000" spc="-9" dirty="0"/>
              <a:t> </a:t>
            </a:r>
            <a:r>
              <a:rPr sz="2000" dirty="0"/>
              <a:t>qu’est</a:t>
            </a:r>
            <a:r>
              <a:rPr sz="2000" spc="-18" dirty="0"/>
              <a:t> </a:t>
            </a:r>
            <a:r>
              <a:rPr sz="2000" spc="-5" dirty="0"/>
              <a:t>la</a:t>
            </a:r>
            <a:r>
              <a:rPr sz="2000" spc="5" dirty="0"/>
              <a:t> </a:t>
            </a:r>
            <a:r>
              <a:rPr sz="2000" dirty="0"/>
              <a:t>LBU</a:t>
            </a:r>
          </a:p>
          <a:p>
            <a:pPr marL="818812" marR="31094">
              <a:lnSpc>
                <a:spcPts val="2548"/>
              </a:lnSpc>
            </a:pPr>
            <a:endParaRPr lang="fr-FR" sz="2312" dirty="0"/>
          </a:p>
          <a:p>
            <a:pPr marL="818812" marR="31094">
              <a:lnSpc>
                <a:spcPts val="2548"/>
              </a:lnSpc>
            </a:pPr>
            <a:r>
              <a:rPr sz="2000" spc="-5" dirty="0"/>
              <a:t>Evolution </a:t>
            </a:r>
            <a:r>
              <a:rPr sz="2000" dirty="0"/>
              <a:t>des</a:t>
            </a:r>
            <a:r>
              <a:rPr sz="2000" spc="5" dirty="0"/>
              <a:t> </a:t>
            </a:r>
            <a:r>
              <a:rPr sz="2000" dirty="0"/>
              <a:t>enveloppes</a:t>
            </a:r>
            <a:r>
              <a:rPr sz="2000" spc="9" dirty="0"/>
              <a:t> </a:t>
            </a:r>
            <a:r>
              <a:rPr sz="2000" spc="-5" dirty="0"/>
              <a:t>financières</a:t>
            </a:r>
            <a:r>
              <a:rPr sz="2000" spc="68" dirty="0"/>
              <a:t> </a:t>
            </a:r>
            <a:r>
              <a:rPr sz="2000" dirty="0"/>
              <a:t>:</a:t>
            </a:r>
            <a:r>
              <a:rPr sz="2000" spc="-5" dirty="0"/>
              <a:t> idées</a:t>
            </a:r>
            <a:r>
              <a:rPr sz="2000" spc="5" dirty="0"/>
              <a:t> </a:t>
            </a:r>
            <a:r>
              <a:rPr sz="2000" dirty="0"/>
              <a:t>reçues </a:t>
            </a:r>
            <a:r>
              <a:rPr sz="2000" spc="-639" dirty="0"/>
              <a:t> </a:t>
            </a:r>
            <a:r>
              <a:rPr sz="2000" spc="5" dirty="0"/>
              <a:t>sur</a:t>
            </a:r>
            <a:r>
              <a:rPr sz="2000" spc="-14" dirty="0"/>
              <a:t> </a:t>
            </a:r>
            <a:r>
              <a:rPr sz="2000" dirty="0"/>
              <a:t>une</a:t>
            </a:r>
            <a:r>
              <a:rPr sz="2000" spc="-5" dirty="0"/>
              <a:t> </a:t>
            </a:r>
            <a:r>
              <a:rPr sz="2000" dirty="0"/>
              <a:t>sous</a:t>
            </a:r>
            <a:r>
              <a:rPr sz="2000" spc="5" dirty="0"/>
              <a:t> </a:t>
            </a:r>
            <a:r>
              <a:rPr sz="2000" spc="-5" dirty="0"/>
              <a:t>dotation</a:t>
            </a:r>
            <a:r>
              <a:rPr sz="2000" spc="32" dirty="0"/>
              <a:t> </a:t>
            </a:r>
            <a:r>
              <a:rPr sz="2000" dirty="0"/>
              <a:t>!</a:t>
            </a:r>
          </a:p>
          <a:p>
            <a:pPr marL="818812" marR="4607">
              <a:lnSpc>
                <a:spcPts val="2539"/>
              </a:lnSpc>
              <a:spcBef>
                <a:spcPts val="1981"/>
              </a:spcBef>
            </a:pPr>
            <a:r>
              <a:rPr sz="2000" spc="5" dirty="0"/>
              <a:t>De</a:t>
            </a:r>
            <a:r>
              <a:rPr sz="2000" spc="-14" dirty="0"/>
              <a:t> </a:t>
            </a:r>
            <a:r>
              <a:rPr sz="2000" dirty="0"/>
              <a:t>nombreuses</a:t>
            </a:r>
            <a:r>
              <a:rPr sz="2000" spc="-9" dirty="0"/>
              <a:t> </a:t>
            </a:r>
            <a:r>
              <a:rPr sz="2000" dirty="0"/>
              <a:t>actions</a:t>
            </a:r>
            <a:r>
              <a:rPr sz="2000" spc="-9" dirty="0"/>
              <a:t> </a:t>
            </a:r>
            <a:r>
              <a:rPr sz="2000" dirty="0"/>
              <a:t>en faveur</a:t>
            </a:r>
            <a:r>
              <a:rPr sz="2000" spc="-14" dirty="0"/>
              <a:t> </a:t>
            </a:r>
            <a:r>
              <a:rPr sz="2000" spc="5" dirty="0"/>
              <a:t>du</a:t>
            </a:r>
            <a:r>
              <a:rPr sz="2000" spc="-9" dirty="0"/>
              <a:t> </a:t>
            </a:r>
            <a:r>
              <a:rPr sz="2000" dirty="0"/>
              <a:t>logement</a:t>
            </a:r>
            <a:r>
              <a:rPr sz="2000" spc="-14" dirty="0"/>
              <a:t> </a:t>
            </a:r>
            <a:r>
              <a:rPr sz="2000" spc="-5" dirty="0"/>
              <a:t>mais </a:t>
            </a:r>
            <a:r>
              <a:rPr sz="2000" spc="-644" dirty="0"/>
              <a:t> </a:t>
            </a:r>
            <a:r>
              <a:rPr sz="2000" dirty="0"/>
              <a:t>une</a:t>
            </a:r>
            <a:r>
              <a:rPr sz="2000" spc="-9" dirty="0"/>
              <a:t> </a:t>
            </a:r>
            <a:r>
              <a:rPr sz="2000" dirty="0"/>
              <a:t>sous</a:t>
            </a:r>
            <a:r>
              <a:rPr sz="2000" spc="5" dirty="0"/>
              <a:t> </a:t>
            </a:r>
            <a:r>
              <a:rPr sz="2000" spc="-5" dirty="0"/>
              <a:t>réalisation récurrente</a:t>
            </a:r>
          </a:p>
          <a:p>
            <a:pPr marL="477929"/>
            <a:endParaRPr sz="3038" dirty="0"/>
          </a:p>
          <a:p>
            <a:pPr marL="489445"/>
            <a:r>
              <a:rPr sz="2000" spc="-5" dirty="0"/>
              <a:t>Un</a:t>
            </a:r>
            <a:r>
              <a:rPr sz="2000" spc="-9" dirty="0"/>
              <a:t> </a:t>
            </a:r>
            <a:r>
              <a:rPr sz="2000" dirty="0"/>
              <a:t>écosystème</a:t>
            </a:r>
            <a:r>
              <a:rPr sz="2000" spc="-9" dirty="0"/>
              <a:t> </a:t>
            </a:r>
            <a:r>
              <a:rPr sz="2000" spc="5" dirty="0"/>
              <a:t>de</a:t>
            </a:r>
            <a:r>
              <a:rPr sz="2000" spc="-9" dirty="0"/>
              <a:t> </a:t>
            </a:r>
            <a:r>
              <a:rPr sz="2000" dirty="0"/>
              <a:t>financement</a:t>
            </a:r>
            <a:r>
              <a:rPr sz="2000" spc="32" dirty="0"/>
              <a:t> </a:t>
            </a:r>
            <a:r>
              <a:rPr sz="2000" spc="-5" dirty="0"/>
              <a:t>ouvert</a:t>
            </a:r>
            <a:r>
              <a:rPr sz="2000" spc="-14" dirty="0"/>
              <a:t> </a:t>
            </a:r>
            <a:r>
              <a:rPr sz="2000" spc="5" dirty="0"/>
              <a:t>et</a:t>
            </a:r>
            <a:r>
              <a:rPr sz="2000" spc="-9" dirty="0"/>
              <a:t> </a:t>
            </a:r>
            <a:r>
              <a:rPr sz="2000" spc="-5" dirty="0"/>
              <a:t>varié</a:t>
            </a:r>
          </a:p>
        </p:txBody>
      </p:sp>
      <p:grpSp>
        <p:nvGrpSpPr>
          <p:cNvPr id="25" name="object 25"/>
          <p:cNvGrpSpPr/>
          <p:nvPr/>
        </p:nvGrpSpPr>
        <p:grpSpPr>
          <a:xfrm>
            <a:off x="1874555" y="4865874"/>
            <a:ext cx="742806" cy="735896"/>
            <a:chOff x="691384" y="5365978"/>
            <a:chExt cx="819150" cy="811530"/>
          </a:xfrm>
        </p:grpSpPr>
        <p:sp>
          <p:nvSpPr>
            <p:cNvPr id="26" name="object 26"/>
            <p:cNvSpPr/>
            <p:nvPr/>
          </p:nvSpPr>
          <p:spPr>
            <a:xfrm>
              <a:off x="704164" y="5378758"/>
              <a:ext cx="793115" cy="786130"/>
            </a:xfrm>
            <a:custGeom>
              <a:avLst/>
              <a:gdLst/>
              <a:ahLst/>
              <a:cxnLst/>
              <a:rect l="l" t="t" r="r" b="b"/>
              <a:pathLst>
                <a:path w="793115" h="786129">
                  <a:moveTo>
                    <a:pt x="396709" y="0"/>
                  </a:moveTo>
                  <a:lnTo>
                    <a:pt x="355320" y="2159"/>
                  </a:lnTo>
                  <a:lnTo>
                    <a:pt x="314274" y="8648"/>
                  </a:lnTo>
                  <a:lnTo>
                    <a:pt x="274320" y="19443"/>
                  </a:lnTo>
                  <a:lnTo>
                    <a:pt x="235432" y="34201"/>
                  </a:lnTo>
                  <a:lnTo>
                    <a:pt x="198361" y="52565"/>
                  </a:lnTo>
                  <a:lnTo>
                    <a:pt x="163791" y="75247"/>
                  </a:lnTo>
                  <a:lnTo>
                    <a:pt x="131394" y="101168"/>
                  </a:lnTo>
                  <a:lnTo>
                    <a:pt x="102235" y="129959"/>
                  </a:lnTo>
                  <a:lnTo>
                    <a:pt x="75958" y="162001"/>
                  </a:lnTo>
                  <a:lnTo>
                    <a:pt x="53276" y="196570"/>
                  </a:lnTo>
                  <a:lnTo>
                    <a:pt x="34556" y="232930"/>
                  </a:lnTo>
                  <a:lnTo>
                    <a:pt x="19799" y="271449"/>
                  </a:lnTo>
                  <a:lnTo>
                    <a:pt x="8991" y="311048"/>
                  </a:lnTo>
                  <a:lnTo>
                    <a:pt x="2514" y="351726"/>
                  </a:lnTo>
                  <a:lnTo>
                    <a:pt x="355" y="392760"/>
                  </a:lnTo>
                  <a:lnTo>
                    <a:pt x="0" y="392760"/>
                  </a:lnTo>
                  <a:lnTo>
                    <a:pt x="2159" y="433806"/>
                  </a:lnTo>
                  <a:lnTo>
                    <a:pt x="8635" y="474484"/>
                  </a:lnTo>
                  <a:lnTo>
                    <a:pt x="19431" y="514083"/>
                  </a:lnTo>
                  <a:lnTo>
                    <a:pt x="34556" y="552246"/>
                  </a:lnTo>
                  <a:lnTo>
                    <a:pt x="53276" y="588962"/>
                  </a:lnTo>
                  <a:lnTo>
                    <a:pt x="75958" y="623519"/>
                  </a:lnTo>
                  <a:lnTo>
                    <a:pt x="101879" y="655205"/>
                  </a:lnTo>
                  <a:lnTo>
                    <a:pt x="131394" y="684364"/>
                  </a:lnTo>
                  <a:lnTo>
                    <a:pt x="163791" y="710285"/>
                  </a:lnTo>
                  <a:lnTo>
                    <a:pt x="198361" y="732599"/>
                  </a:lnTo>
                  <a:lnTo>
                    <a:pt x="235432" y="751319"/>
                  </a:lnTo>
                  <a:lnTo>
                    <a:pt x="274320" y="766089"/>
                  </a:lnTo>
                  <a:lnTo>
                    <a:pt x="314274" y="776528"/>
                  </a:lnTo>
                  <a:lnTo>
                    <a:pt x="355320" y="783005"/>
                  </a:lnTo>
                  <a:lnTo>
                    <a:pt x="396709" y="785164"/>
                  </a:lnTo>
                  <a:lnTo>
                    <a:pt x="396709" y="785520"/>
                  </a:lnTo>
                  <a:lnTo>
                    <a:pt x="438111" y="783361"/>
                  </a:lnTo>
                  <a:lnTo>
                    <a:pt x="479158" y="776884"/>
                  </a:lnTo>
                  <a:lnTo>
                    <a:pt x="519112" y="766089"/>
                  </a:lnTo>
                  <a:lnTo>
                    <a:pt x="557999" y="751319"/>
                  </a:lnTo>
                  <a:lnTo>
                    <a:pt x="595071" y="732967"/>
                  </a:lnTo>
                  <a:lnTo>
                    <a:pt x="629640" y="710285"/>
                  </a:lnTo>
                  <a:lnTo>
                    <a:pt x="662038" y="684364"/>
                  </a:lnTo>
                  <a:lnTo>
                    <a:pt x="691197" y="655561"/>
                  </a:lnTo>
                  <a:lnTo>
                    <a:pt x="717473" y="623519"/>
                  </a:lnTo>
                  <a:lnTo>
                    <a:pt x="740156" y="588962"/>
                  </a:lnTo>
                  <a:lnTo>
                    <a:pt x="758875" y="552602"/>
                  </a:lnTo>
                  <a:lnTo>
                    <a:pt x="773633" y="514083"/>
                  </a:lnTo>
                  <a:lnTo>
                    <a:pt x="784440" y="474484"/>
                  </a:lnTo>
                  <a:lnTo>
                    <a:pt x="790917" y="433806"/>
                  </a:lnTo>
                  <a:lnTo>
                    <a:pt x="793076" y="392760"/>
                  </a:lnTo>
                  <a:lnTo>
                    <a:pt x="792353" y="372249"/>
                  </a:lnTo>
                  <a:lnTo>
                    <a:pt x="788035" y="331203"/>
                  </a:lnTo>
                  <a:lnTo>
                    <a:pt x="779399" y="291249"/>
                  </a:lnTo>
                  <a:lnTo>
                    <a:pt x="766800" y="252006"/>
                  </a:lnTo>
                  <a:lnTo>
                    <a:pt x="749871" y="214566"/>
                  </a:lnTo>
                  <a:lnTo>
                    <a:pt x="728992" y="178930"/>
                  </a:lnTo>
                  <a:lnTo>
                    <a:pt x="704875" y="145440"/>
                  </a:lnTo>
                  <a:lnTo>
                    <a:pt x="677151" y="115201"/>
                  </a:lnTo>
                  <a:lnTo>
                    <a:pt x="646201" y="87490"/>
                  </a:lnTo>
                  <a:lnTo>
                    <a:pt x="612711" y="63360"/>
                  </a:lnTo>
                  <a:lnTo>
                    <a:pt x="576719" y="42849"/>
                  </a:lnTo>
                  <a:lnTo>
                    <a:pt x="538911" y="25920"/>
                  </a:lnTo>
                  <a:lnTo>
                    <a:pt x="499313" y="13322"/>
                  </a:lnTo>
                  <a:lnTo>
                    <a:pt x="458635" y="4686"/>
                  </a:lnTo>
                  <a:lnTo>
                    <a:pt x="417601" y="368"/>
                  </a:lnTo>
                  <a:lnTo>
                    <a:pt x="396709" y="0"/>
                  </a:lnTo>
                  <a:close/>
                </a:path>
              </a:pathLst>
            </a:custGeom>
            <a:solidFill>
              <a:srgbClr val="FFFFFF"/>
            </a:solidFill>
          </p:spPr>
          <p:txBody>
            <a:bodyPr wrap="square" lIns="0" tIns="0" rIns="0" bIns="0" rtlCol="0"/>
            <a:lstStyle/>
            <a:p>
              <a:endParaRPr sz="1632"/>
            </a:p>
          </p:txBody>
        </p:sp>
        <p:sp>
          <p:nvSpPr>
            <p:cNvPr id="27" name="object 27"/>
            <p:cNvSpPr/>
            <p:nvPr/>
          </p:nvSpPr>
          <p:spPr>
            <a:xfrm>
              <a:off x="704164" y="5378758"/>
              <a:ext cx="793115" cy="786130"/>
            </a:xfrm>
            <a:custGeom>
              <a:avLst/>
              <a:gdLst/>
              <a:ahLst/>
              <a:cxnLst/>
              <a:rect l="l" t="t" r="r" b="b"/>
              <a:pathLst>
                <a:path w="793115" h="786129">
                  <a:moveTo>
                    <a:pt x="355" y="392760"/>
                  </a:moveTo>
                  <a:lnTo>
                    <a:pt x="1079" y="372249"/>
                  </a:lnTo>
                  <a:lnTo>
                    <a:pt x="2514" y="351726"/>
                  </a:lnTo>
                  <a:lnTo>
                    <a:pt x="8991" y="311048"/>
                  </a:lnTo>
                  <a:lnTo>
                    <a:pt x="19799" y="271449"/>
                  </a:lnTo>
                  <a:lnTo>
                    <a:pt x="34556" y="232930"/>
                  </a:lnTo>
                  <a:lnTo>
                    <a:pt x="53276" y="196570"/>
                  </a:lnTo>
                  <a:lnTo>
                    <a:pt x="75958" y="162001"/>
                  </a:lnTo>
                  <a:lnTo>
                    <a:pt x="102235" y="129959"/>
                  </a:lnTo>
                  <a:lnTo>
                    <a:pt x="131394" y="101168"/>
                  </a:lnTo>
                  <a:lnTo>
                    <a:pt x="163791" y="75247"/>
                  </a:lnTo>
                  <a:lnTo>
                    <a:pt x="198361" y="52565"/>
                  </a:lnTo>
                  <a:lnTo>
                    <a:pt x="235432" y="34201"/>
                  </a:lnTo>
                  <a:lnTo>
                    <a:pt x="274320" y="19443"/>
                  </a:lnTo>
                  <a:lnTo>
                    <a:pt x="314274" y="8648"/>
                  </a:lnTo>
                  <a:lnTo>
                    <a:pt x="355320" y="2159"/>
                  </a:lnTo>
                  <a:lnTo>
                    <a:pt x="396709" y="0"/>
                  </a:lnTo>
                  <a:lnTo>
                    <a:pt x="438111" y="2159"/>
                  </a:lnTo>
                  <a:lnTo>
                    <a:pt x="479158" y="8648"/>
                  </a:lnTo>
                  <a:lnTo>
                    <a:pt x="519112" y="19088"/>
                  </a:lnTo>
                  <a:lnTo>
                    <a:pt x="557999" y="33845"/>
                  </a:lnTo>
                  <a:lnTo>
                    <a:pt x="595071" y="52565"/>
                  </a:lnTo>
                  <a:lnTo>
                    <a:pt x="629640" y="74879"/>
                  </a:lnTo>
                  <a:lnTo>
                    <a:pt x="662038" y="100799"/>
                  </a:lnTo>
                  <a:lnTo>
                    <a:pt x="691197" y="129959"/>
                  </a:lnTo>
                  <a:lnTo>
                    <a:pt x="717473" y="162001"/>
                  </a:lnTo>
                  <a:lnTo>
                    <a:pt x="739800" y="196570"/>
                  </a:lnTo>
                  <a:lnTo>
                    <a:pt x="758875" y="232930"/>
                  </a:lnTo>
                  <a:lnTo>
                    <a:pt x="773633" y="271449"/>
                  </a:lnTo>
                  <a:lnTo>
                    <a:pt x="784440" y="311048"/>
                  </a:lnTo>
                  <a:lnTo>
                    <a:pt x="790917" y="351726"/>
                  </a:lnTo>
                  <a:lnTo>
                    <a:pt x="793076" y="392760"/>
                  </a:lnTo>
                  <a:lnTo>
                    <a:pt x="790917" y="433806"/>
                  </a:lnTo>
                  <a:lnTo>
                    <a:pt x="784440" y="474484"/>
                  </a:lnTo>
                  <a:lnTo>
                    <a:pt x="773633" y="514083"/>
                  </a:lnTo>
                  <a:lnTo>
                    <a:pt x="758875" y="552602"/>
                  </a:lnTo>
                  <a:lnTo>
                    <a:pt x="740156" y="588962"/>
                  </a:lnTo>
                  <a:lnTo>
                    <a:pt x="717473" y="623519"/>
                  </a:lnTo>
                  <a:lnTo>
                    <a:pt x="691197" y="655561"/>
                  </a:lnTo>
                  <a:lnTo>
                    <a:pt x="662038" y="684364"/>
                  </a:lnTo>
                  <a:lnTo>
                    <a:pt x="629640" y="710285"/>
                  </a:lnTo>
                  <a:lnTo>
                    <a:pt x="595071" y="732967"/>
                  </a:lnTo>
                  <a:lnTo>
                    <a:pt x="557999" y="751319"/>
                  </a:lnTo>
                  <a:lnTo>
                    <a:pt x="519112" y="766089"/>
                  </a:lnTo>
                  <a:lnTo>
                    <a:pt x="479158" y="776884"/>
                  </a:lnTo>
                  <a:lnTo>
                    <a:pt x="438111" y="783361"/>
                  </a:lnTo>
                  <a:lnTo>
                    <a:pt x="396709" y="785520"/>
                  </a:lnTo>
                  <a:lnTo>
                    <a:pt x="396709" y="785164"/>
                  </a:lnTo>
                  <a:lnTo>
                    <a:pt x="375831" y="784809"/>
                  </a:lnTo>
                  <a:lnTo>
                    <a:pt x="334797" y="780491"/>
                  </a:lnTo>
                  <a:lnTo>
                    <a:pt x="294119" y="771842"/>
                  </a:lnTo>
                  <a:lnTo>
                    <a:pt x="254520" y="759244"/>
                  </a:lnTo>
                  <a:lnTo>
                    <a:pt x="216712" y="742327"/>
                  </a:lnTo>
                  <a:lnTo>
                    <a:pt x="180721" y="721804"/>
                  </a:lnTo>
                  <a:lnTo>
                    <a:pt x="147231" y="697687"/>
                  </a:lnTo>
                  <a:lnTo>
                    <a:pt x="116281" y="670331"/>
                  </a:lnTo>
                  <a:lnTo>
                    <a:pt x="88557" y="639724"/>
                  </a:lnTo>
                  <a:lnTo>
                    <a:pt x="64071" y="606602"/>
                  </a:lnTo>
                  <a:lnTo>
                    <a:pt x="43192" y="570966"/>
                  </a:lnTo>
                  <a:lnTo>
                    <a:pt x="26276" y="533527"/>
                  </a:lnTo>
                  <a:lnTo>
                    <a:pt x="13677" y="494284"/>
                  </a:lnTo>
                  <a:lnTo>
                    <a:pt x="5041" y="454329"/>
                  </a:lnTo>
                  <a:lnTo>
                    <a:pt x="711" y="413283"/>
                  </a:lnTo>
                  <a:lnTo>
                    <a:pt x="0" y="392760"/>
                  </a:lnTo>
                  <a:lnTo>
                    <a:pt x="355" y="392760"/>
                  </a:lnTo>
                  <a:close/>
                </a:path>
              </a:pathLst>
            </a:custGeom>
            <a:ln w="25559">
              <a:solidFill>
                <a:srgbClr val="68ADC3"/>
              </a:solidFill>
            </a:ln>
          </p:spPr>
          <p:txBody>
            <a:bodyPr wrap="square" lIns="0" tIns="0" rIns="0" bIns="0" rtlCol="0"/>
            <a:lstStyle/>
            <a:p>
              <a:endParaRPr sz="1632"/>
            </a:p>
          </p:txBody>
        </p:sp>
      </p:grpSp>
      <p:pic>
        <p:nvPicPr>
          <p:cNvPr id="28" name="object 28"/>
          <p:cNvPicPr/>
          <p:nvPr/>
        </p:nvPicPr>
        <p:blipFill>
          <a:blip r:embed="rId4" cstate="print"/>
          <a:stretch>
            <a:fillRect/>
          </a:stretch>
        </p:blipFill>
        <p:spPr>
          <a:xfrm>
            <a:off x="8971372" y="344723"/>
            <a:ext cx="1047575" cy="41132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72212" y="3098030"/>
            <a:ext cx="3735336" cy="803765"/>
          </a:xfrm>
          <a:prstGeom prst="rect">
            <a:avLst/>
          </a:prstGeom>
        </p:spPr>
        <p:txBody>
          <a:bodyPr vert="horz" wrap="square" lIns="0" tIns="10941" rIns="0" bIns="0" rtlCol="0">
            <a:spAutoFit/>
          </a:bodyPr>
          <a:lstStyle/>
          <a:p>
            <a:pPr marL="11516" marR="4607">
              <a:lnSpc>
                <a:spcPct val="113799"/>
              </a:lnSpc>
              <a:spcBef>
                <a:spcPts val="86"/>
              </a:spcBef>
            </a:pPr>
            <a:r>
              <a:rPr sz="2358" spc="-45" dirty="0">
                <a:solidFill>
                  <a:srgbClr val="3F89A1"/>
                </a:solidFill>
                <a:latin typeface="Arial MT"/>
                <a:cs typeface="Arial MT"/>
              </a:rPr>
              <a:t>Idée</a:t>
            </a:r>
            <a:r>
              <a:rPr sz="2358" spc="-109" dirty="0">
                <a:solidFill>
                  <a:srgbClr val="3F89A1"/>
                </a:solidFill>
                <a:latin typeface="Arial MT"/>
                <a:cs typeface="Arial MT"/>
              </a:rPr>
              <a:t> </a:t>
            </a:r>
            <a:r>
              <a:rPr sz="2358" spc="-36" dirty="0">
                <a:solidFill>
                  <a:srgbClr val="3F89A1"/>
                </a:solidFill>
                <a:latin typeface="Arial MT"/>
                <a:cs typeface="Arial MT"/>
              </a:rPr>
              <a:t>reçue</a:t>
            </a:r>
            <a:r>
              <a:rPr sz="2358" spc="-109" dirty="0">
                <a:solidFill>
                  <a:srgbClr val="3F89A1"/>
                </a:solidFill>
                <a:latin typeface="Arial MT"/>
                <a:cs typeface="Arial MT"/>
              </a:rPr>
              <a:t> </a:t>
            </a:r>
            <a:r>
              <a:rPr sz="2358" spc="-18" dirty="0">
                <a:solidFill>
                  <a:srgbClr val="3F89A1"/>
                </a:solidFill>
                <a:latin typeface="Arial MT"/>
                <a:cs typeface="Arial MT"/>
              </a:rPr>
              <a:t>sur</a:t>
            </a:r>
            <a:r>
              <a:rPr sz="2358" spc="-118" dirty="0">
                <a:solidFill>
                  <a:srgbClr val="3F89A1"/>
                </a:solidFill>
                <a:latin typeface="Arial MT"/>
                <a:cs typeface="Arial MT"/>
              </a:rPr>
              <a:t> </a:t>
            </a:r>
            <a:r>
              <a:rPr sz="2358" spc="-36" dirty="0">
                <a:solidFill>
                  <a:srgbClr val="3F89A1"/>
                </a:solidFill>
                <a:latin typeface="Arial MT"/>
                <a:cs typeface="Arial MT"/>
              </a:rPr>
              <a:t>une</a:t>
            </a:r>
            <a:r>
              <a:rPr sz="2358" spc="-109" dirty="0">
                <a:solidFill>
                  <a:srgbClr val="3F89A1"/>
                </a:solidFill>
                <a:latin typeface="Arial MT"/>
                <a:cs typeface="Arial MT"/>
              </a:rPr>
              <a:t> </a:t>
            </a:r>
            <a:r>
              <a:rPr sz="2358" spc="-45" dirty="0">
                <a:solidFill>
                  <a:srgbClr val="3F89A1"/>
                </a:solidFill>
                <a:latin typeface="Arial MT"/>
                <a:cs typeface="Arial MT"/>
              </a:rPr>
              <a:t>baisse</a:t>
            </a:r>
            <a:r>
              <a:rPr sz="2358" spc="-109" dirty="0">
                <a:solidFill>
                  <a:srgbClr val="3F89A1"/>
                </a:solidFill>
                <a:latin typeface="Arial MT"/>
                <a:cs typeface="Arial MT"/>
              </a:rPr>
              <a:t> </a:t>
            </a:r>
            <a:r>
              <a:rPr sz="2358" spc="-23" dirty="0">
                <a:solidFill>
                  <a:srgbClr val="3F89A1"/>
                </a:solidFill>
                <a:latin typeface="Arial MT"/>
                <a:cs typeface="Arial MT"/>
              </a:rPr>
              <a:t>de </a:t>
            </a:r>
            <a:r>
              <a:rPr sz="2358" dirty="0">
                <a:solidFill>
                  <a:srgbClr val="3F89A1"/>
                </a:solidFill>
                <a:latin typeface="Arial MT"/>
                <a:cs typeface="Arial MT"/>
              </a:rPr>
              <a:t>la</a:t>
            </a:r>
            <a:r>
              <a:rPr sz="2358" spc="-159" dirty="0">
                <a:solidFill>
                  <a:srgbClr val="3F89A1"/>
                </a:solidFill>
                <a:latin typeface="Arial MT"/>
                <a:cs typeface="Arial MT"/>
              </a:rPr>
              <a:t> </a:t>
            </a:r>
            <a:r>
              <a:rPr sz="2358" spc="-23" dirty="0">
                <a:solidFill>
                  <a:srgbClr val="3F89A1"/>
                </a:solidFill>
                <a:latin typeface="Arial MT"/>
                <a:cs typeface="Arial MT"/>
              </a:rPr>
              <a:t>LBU</a:t>
            </a:r>
            <a:endParaRPr sz="2358">
              <a:latin typeface="Arial MT"/>
              <a:cs typeface="Arial MT"/>
            </a:endParaRPr>
          </a:p>
        </p:txBody>
      </p:sp>
      <p:sp>
        <p:nvSpPr>
          <p:cNvPr id="3" name="object 3"/>
          <p:cNvSpPr txBox="1">
            <a:spLocks noGrp="1"/>
          </p:cNvSpPr>
          <p:nvPr>
            <p:ph type="ctrTitle"/>
          </p:nvPr>
        </p:nvSpPr>
        <p:spPr>
          <a:prstGeom prst="rect">
            <a:avLst/>
          </a:prstGeom>
        </p:spPr>
        <p:txBody>
          <a:bodyPr vert="horz" wrap="square" lIns="0" tIns="11516" rIns="0" bIns="0" rtlCol="0">
            <a:spAutoFit/>
          </a:bodyPr>
          <a:lstStyle/>
          <a:p>
            <a:pPr marL="11516">
              <a:lnSpc>
                <a:spcPct val="100000"/>
              </a:lnSpc>
              <a:spcBef>
                <a:spcPts val="91"/>
              </a:spcBef>
            </a:pPr>
            <a:r>
              <a:rPr sz="4353" spc="-45" dirty="0"/>
              <a:t>01</a:t>
            </a:r>
            <a:endParaRPr sz="4353"/>
          </a:p>
        </p:txBody>
      </p:sp>
      <p:pic>
        <p:nvPicPr>
          <p:cNvPr id="4" name="object 4"/>
          <p:cNvPicPr/>
          <p:nvPr/>
        </p:nvPicPr>
        <p:blipFill>
          <a:blip r:embed="rId2" cstate="print"/>
          <a:stretch>
            <a:fillRect/>
          </a:stretch>
        </p:blipFill>
        <p:spPr>
          <a:xfrm>
            <a:off x="1574050" y="326457"/>
            <a:ext cx="4256232" cy="6200230"/>
          </a:xfrm>
          <a:prstGeom prst="rect">
            <a:avLst/>
          </a:prstGeom>
        </p:spPr>
      </p:pic>
    </p:spTree>
    <p:extLst>
      <p:ext uri="{BB962C8B-B14F-4D97-AF65-F5344CB8AC3E}">
        <p14:creationId xmlns:p14="http://schemas.microsoft.com/office/powerpoint/2010/main" val="3534860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2" y="326468"/>
            <a:ext cx="9038049" cy="426681"/>
            <a:chOff x="361441" y="360022"/>
            <a:chExt cx="9966960" cy="470534"/>
          </a:xfrm>
        </p:grpSpPr>
        <p:pic>
          <p:nvPicPr>
            <p:cNvPr id="3" name="object 3"/>
            <p:cNvPicPr/>
            <p:nvPr/>
          </p:nvPicPr>
          <p:blipFill>
            <a:blip r:embed="rId2" cstate="print"/>
            <a:stretch>
              <a:fillRect/>
            </a:stretch>
          </p:blipFill>
          <p:spPr>
            <a:xfrm>
              <a:off x="933830" y="389537"/>
              <a:ext cx="1172870" cy="431634"/>
            </a:xfrm>
            <a:prstGeom prst="rect">
              <a:avLst/>
            </a:prstGeom>
          </p:spPr>
        </p:pic>
        <p:pic>
          <p:nvPicPr>
            <p:cNvPr id="4" name="object 4"/>
            <p:cNvPicPr/>
            <p:nvPr/>
          </p:nvPicPr>
          <p:blipFill>
            <a:blip r:embed="rId3" cstate="print"/>
            <a:stretch>
              <a:fillRect/>
            </a:stretch>
          </p:blipFill>
          <p:spPr>
            <a:xfrm>
              <a:off x="8679954" y="417591"/>
              <a:ext cx="714603" cy="353885"/>
            </a:xfrm>
            <a:prstGeom prst="rect">
              <a:avLst/>
            </a:prstGeom>
          </p:spPr>
        </p:pic>
      </p:grpSp>
      <p:pic>
        <p:nvPicPr>
          <p:cNvPr id="5" name="object 5"/>
          <p:cNvPicPr/>
          <p:nvPr/>
        </p:nvPicPr>
        <p:blipFill>
          <a:blip r:embed="rId4" cstate="print"/>
          <a:stretch>
            <a:fillRect/>
          </a:stretch>
        </p:blipFill>
        <p:spPr>
          <a:xfrm>
            <a:off x="1750987" y="2027576"/>
            <a:ext cx="126335" cy="126335"/>
          </a:xfrm>
          <a:prstGeom prst="rect">
            <a:avLst/>
          </a:prstGeom>
        </p:spPr>
      </p:pic>
      <p:sp>
        <p:nvSpPr>
          <p:cNvPr id="6" name="object 6"/>
          <p:cNvSpPr txBox="1"/>
          <p:nvPr/>
        </p:nvSpPr>
        <p:spPr>
          <a:xfrm>
            <a:off x="2102157" y="1983088"/>
            <a:ext cx="3351264" cy="207067"/>
          </a:xfrm>
          <a:prstGeom prst="rect">
            <a:avLst/>
          </a:prstGeom>
        </p:spPr>
        <p:txBody>
          <a:bodyPr vert="horz" wrap="square" lIns="0" tIns="11516" rIns="0" bIns="0" rtlCol="0">
            <a:spAutoFit/>
          </a:bodyPr>
          <a:lstStyle/>
          <a:p>
            <a:pPr marL="11516">
              <a:lnSpc>
                <a:spcPct val="100000"/>
              </a:lnSpc>
              <a:spcBef>
                <a:spcPts val="91"/>
              </a:spcBef>
            </a:pPr>
            <a:r>
              <a:rPr sz="1270" dirty="0">
                <a:latin typeface="Arial MT"/>
                <a:cs typeface="Arial MT"/>
              </a:rPr>
              <a:t>ÉVOLUTION</a:t>
            </a:r>
            <a:r>
              <a:rPr sz="1270" spc="-41" dirty="0">
                <a:latin typeface="Arial MT"/>
                <a:cs typeface="Arial MT"/>
              </a:rPr>
              <a:t> </a:t>
            </a:r>
            <a:r>
              <a:rPr sz="1270" spc="-18" dirty="0">
                <a:latin typeface="Arial MT"/>
                <a:cs typeface="Arial MT"/>
              </a:rPr>
              <a:t>DES</a:t>
            </a:r>
            <a:r>
              <a:rPr sz="1270" spc="-73" dirty="0">
                <a:latin typeface="Arial MT"/>
                <a:cs typeface="Arial MT"/>
              </a:rPr>
              <a:t> </a:t>
            </a:r>
            <a:r>
              <a:rPr sz="1270" dirty="0">
                <a:latin typeface="Arial MT"/>
                <a:cs typeface="Arial MT"/>
              </a:rPr>
              <a:t>AE</a:t>
            </a:r>
            <a:r>
              <a:rPr sz="1270" spc="-14" dirty="0">
                <a:latin typeface="Arial MT"/>
                <a:cs typeface="Arial MT"/>
              </a:rPr>
              <a:t> </a:t>
            </a:r>
            <a:r>
              <a:rPr sz="1270" dirty="0">
                <a:latin typeface="Arial MT"/>
                <a:cs typeface="Arial MT"/>
              </a:rPr>
              <a:t>DE</a:t>
            </a:r>
            <a:r>
              <a:rPr sz="1270" spc="-14" dirty="0">
                <a:latin typeface="Arial MT"/>
                <a:cs typeface="Arial MT"/>
              </a:rPr>
              <a:t> </a:t>
            </a:r>
            <a:r>
              <a:rPr sz="1270" dirty="0">
                <a:latin typeface="Arial MT"/>
                <a:cs typeface="Arial MT"/>
              </a:rPr>
              <a:t>LBU</a:t>
            </a:r>
            <a:r>
              <a:rPr sz="1270" spc="-18" dirty="0">
                <a:latin typeface="Arial MT"/>
                <a:cs typeface="Arial MT"/>
              </a:rPr>
              <a:t> </a:t>
            </a:r>
            <a:r>
              <a:rPr sz="1270" dirty="0">
                <a:latin typeface="Arial MT"/>
                <a:cs typeface="Arial MT"/>
              </a:rPr>
              <a:t>VOTÉE</a:t>
            </a:r>
            <a:r>
              <a:rPr sz="1270" spc="-14" dirty="0">
                <a:latin typeface="Arial MT"/>
                <a:cs typeface="Arial MT"/>
              </a:rPr>
              <a:t> </a:t>
            </a:r>
            <a:r>
              <a:rPr sz="1270" dirty="0">
                <a:latin typeface="Arial MT"/>
                <a:cs typeface="Arial MT"/>
              </a:rPr>
              <a:t>EN</a:t>
            </a:r>
            <a:r>
              <a:rPr sz="1270" spc="-27" dirty="0">
                <a:latin typeface="Arial MT"/>
                <a:cs typeface="Arial MT"/>
              </a:rPr>
              <a:t> </a:t>
            </a:r>
            <a:r>
              <a:rPr sz="1270" spc="-23" dirty="0">
                <a:latin typeface="Arial MT"/>
                <a:cs typeface="Arial MT"/>
              </a:rPr>
              <a:t>LFI</a:t>
            </a:r>
            <a:endParaRPr sz="1270">
              <a:latin typeface="Arial MT"/>
              <a:cs typeface="Arial MT"/>
            </a:endParaRPr>
          </a:p>
        </p:txBody>
      </p:sp>
      <p:sp>
        <p:nvSpPr>
          <p:cNvPr id="7" name="object 7"/>
          <p:cNvSpPr txBox="1">
            <a:spLocks noGrp="1"/>
          </p:cNvSpPr>
          <p:nvPr>
            <p:ph type="title"/>
          </p:nvPr>
        </p:nvSpPr>
        <p:spPr>
          <a:prstGeom prst="rect">
            <a:avLst/>
          </a:prstGeom>
        </p:spPr>
        <p:txBody>
          <a:bodyPr vert="horz" wrap="square" lIns="0" tIns="216530" rIns="0" bIns="0" rtlCol="0">
            <a:spAutoFit/>
          </a:bodyPr>
          <a:lstStyle/>
          <a:p>
            <a:pPr marL="11516">
              <a:lnSpc>
                <a:spcPct val="100000"/>
              </a:lnSpc>
              <a:spcBef>
                <a:spcPts val="91"/>
              </a:spcBef>
            </a:pPr>
            <a:r>
              <a:rPr spc="-41" dirty="0"/>
              <a:t>Ligne</a:t>
            </a:r>
            <a:r>
              <a:rPr spc="-127" dirty="0"/>
              <a:t> </a:t>
            </a:r>
            <a:r>
              <a:rPr spc="-50" dirty="0"/>
              <a:t>Budgétaire</a:t>
            </a:r>
            <a:r>
              <a:rPr spc="-113" dirty="0"/>
              <a:t> </a:t>
            </a:r>
            <a:r>
              <a:rPr spc="-50" dirty="0"/>
              <a:t>Unique</a:t>
            </a:r>
            <a:r>
              <a:rPr spc="-113" dirty="0"/>
              <a:t> </a:t>
            </a:r>
            <a:r>
              <a:rPr dirty="0"/>
              <a:t>au</a:t>
            </a:r>
            <a:r>
              <a:rPr spc="-127" dirty="0"/>
              <a:t> </a:t>
            </a:r>
            <a:r>
              <a:rPr spc="-41" dirty="0"/>
              <a:t>niveau</a:t>
            </a:r>
            <a:r>
              <a:rPr spc="-118" dirty="0"/>
              <a:t> </a:t>
            </a:r>
            <a:r>
              <a:rPr spc="-50" dirty="0"/>
              <a:t>national</a:t>
            </a:r>
            <a:r>
              <a:rPr spc="-113" dirty="0"/>
              <a:t> </a:t>
            </a:r>
            <a:r>
              <a:rPr dirty="0"/>
              <a:t>et</a:t>
            </a:r>
            <a:r>
              <a:rPr spc="-122" dirty="0"/>
              <a:t> </a:t>
            </a:r>
            <a:r>
              <a:rPr spc="-9" dirty="0"/>
              <a:t>local</a:t>
            </a:r>
          </a:p>
        </p:txBody>
      </p:sp>
      <p:grpSp>
        <p:nvGrpSpPr>
          <p:cNvPr id="8" name="object 8"/>
          <p:cNvGrpSpPr/>
          <p:nvPr/>
        </p:nvGrpSpPr>
        <p:grpSpPr>
          <a:xfrm>
            <a:off x="2243607" y="3254035"/>
            <a:ext cx="6443985" cy="2276211"/>
            <a:chOff x="1098366" y="3588477"/>
            <a:chExt cx="7106284" cy="2510155"/>
          </a:xfrm>
        </p:grpSpPr>
        <p:sp>
          <p:nvSpPr>
            <p:cNvPr id="9" name="object 9"/>
            <p:cNvSpPr/>
            <p:nvPr/>
          </p:nvSpPr>
          <p:spPr>
            <a:xfrm>
              <a:off x="1103045" y="6044047"/>
              <a:ext cx="7096759" cy="54610"/>
            </a:xfrm>
            <a:custGeom>
              <a:avLst/>
              <a:gdLst/>
              <a:ahLst/>
              <a:cxnLst/>
              <a:rect l="l" t="t" r="r" b="b"/>
              <a:pathLst>
                <a:path w="7096759" h="54610">
                  <a:moveTo>
                    <a:pt x="0" y="54000"/>
                  </a:moveTo>
                  <a:lnTo>
                    <a:pt x="0" y="0"/>
                  </a:lnTo>
                </a:path>
                <a:path w="7096759" h="54610">
                  <a:moveTo>
                    <a:pt x="1013752" y="54000"/>
                  </a:moveTo>
                  <a:lnTo>
                    <a:pt x="1013752" y="0"/>
                  </a:lnTo>
                </a:path>
                <a:path w="7096759" h="54610">
                  <a:moveTo>
                    <a:pt x="2027516" y="54000"/>
                  </a:moveTo>
                  <a:lnTo>
                    <a:pt x="2027516" y="0"/>
                  </a:lnTo>
                </a:path>
                <a:path w="7096759" h="54610">
                  <a:moveTo>
                    <a:pt x="3041269" y="54000"/>
                  </a:moveTo>
                  <a:lnTo>
                    <a:pt x="3041269" y="0"/>
                  </a:lnTo>
                </a:path>
                <a:path w="7096759" h="54610">
                  <a:moveTo>
                    <a:pt x="4055389" y="54000"/>
                  </a:moveTo>
                  <a:lnTo>
                    <a:pt x="4055389" y="0"/>
                  </a:lnTo>
                </a:path>
                <a:path w="7096759" h="54610">
                  <a:moveTo>
                    <a:pt x="5068798" y="54000"/>
                  </a:moveTo>
                  <a:lnTo>
                    <a:pt x="5068798" y="0"/>
                  </a:lnTo>
                </a:path>
                <a:path w="7096759" h="54610">
                  <a:moveTo>
                    <a:pt x="6082550" y="54000"/>
                  </a:moveTo>
                  <a:lnTo>
                    <a:pt x="6082550" y="0"/>
                  </a:lnTo>
                </a:path>
                <a:path w="7096759" h="54610">
                  <a:moveTo>
                    <a:pt x="7096671" y="54000"/>
                  </a:moveTo>
                  <a:lnTo>
                    <a:pt x="7096671" y="0"/>
                  </a:lnTo>
                </a:path>
                <a:path w="7096759" h="54610">
                  <a:moveTo>
                    <a:pt x="0" y="0"/>
                  </a:moveTo>
                  <a:lnTo>
                    <a:pt x="7096671" y="0"/>
                  </a:lnTo>
                </a:path>
              </a:pathLst>
            </a:custGeom>
            <a:ln w="9359">
              <a:solidFill>
                <a:srgbClr val="B2B2B2"/>
              </a:solidFill>
            </a:ln>
          </p:spPr>
          <p:txBody>
            <a:bodyPr wrap="square" lIns="0" tIns="0" rIns="0" bIns="0" rtlCol="0"/>
            <a:lstStyle/>
            <a:p>
              <a:endParaRPr/>
            </a:p>
          </p:txBody>
        </p:sp>
        <p:sp>
          <p:nvSpPr>
            <p:cNvPr id="10" name="object 10"/>
            <p:cNvSpPr/>
            <p:nvPr/>
          </p:nvSpPr>
          <p:spPr>
            <a:xfrm>
              <a:off x="1356474" y="3885479"/>
              <a:ext cx="6590030" cy="2159000"/>
            </a:xfrm>
            <a:custGeom>
              <a:avLst/>
              <a:gdLst/>
              <a:ahLst/>
              <a:cxnLst/>
              <a:rect l="l" t="t" r="r" b="b"/>
              <a:pathLst>
                <a:path w="6590030" h="2159000">
                  <a:moveTo>
                    <a:pt x="506882" y="0"/>
                  </a:moveTo>
                  <a:lnTo>
                    <a:pt x="0" y="0"/>
                  </a:lnTo>
                  <a:lnTo>
                    <a:pt x="0" y="2158568"/>
                  </a:lnTo>
                  <a:lnTo>
                    <a:pt x="506882" y="2158568"/>
                  </a:lnTo>
                  <a:lnTo>
                    <a:pt x="506882" y="0"/>
                  </a:lnTo>
                  <a:close/>
                </a:path>
                <a:path w="6590030" h="2159000">
                  <a:moveTo>
                    <a:pt x="1520647" y="191884"/>
                  </a:moveTo>
                  <a:lnTo>
                    <a:pt x="1013764" y="191884"/>
                  </a:lnTo>
                  <a:lnTo>
                    <a:pt x="1013764" y="2158568"/>
                  </a:lnTo>
                  <a:lnTo>
                    <a:pt x="1520647" y="2158568"/>
                  </a:lnTo>
                  <a:lnTo>
                    <a:pt x="1520647" y="191884"/>
                  </a:lnTo>
                  <a:close/>
                </a:path>
                <a:path w="6590030" h="2159000">
                  <a:moveTo>
                    <a:pt x="2534412" y="222846"/>
                  </a:moveTo>
                  <a:lnTo>
                    <a:pt x="2027529" y="222846"/>
                  </a:lnTo>
                  <a:lnTo>
                    <a:pt x="2027529" y="2158568"/>
                  </a:lnTo>
                  <a:lnTo>
                    <a:pt x="2534412" y="2158568"/>
                  </a:lnTo>
                  <a:lnTo>
                    <a:pt x="2534412" y="222846"/>
                  </a:lnTo>
                  <a:close/>
                </a:path>
                <a:path w="6590030" h="2159000">
                  <a:moveTo>
                    <a:pt x="3548519" y="353885"/>
                  </a:moveTo>
                  <a:lnTo>
                    <a:pt x="3041281" y="353885"/>
                  </a:lnTo>
                  <a:lnTo>
                    <a:pt x="3041281" y="2158568"/>
                  </a:lnTo>
                  <a:lnTo>
                    <a:pt x="3548519" y="2158568"/>
                  </a:lnTo>
                  <a:lnTo>
                    <a:pt x="3548519" y="353885"/>
                  </a:lnTo>
                  <a:close/>
                </a:path>
                <a:path w="6590030" h="2159000">
                  <a:moveTo>
                    <a:pt x="4561929" y="196926"/>
                  </a:moveTo>
                  <a:lnTo>
                    <a:pt x="4055046" y="196926"/>
                  </a:lnTo>
                  <a:lnTo>
                    <a:pt x="4055046" y="2158568"/>
                  </a:lnTo>
                  <a:lnTo>
                    <a:pt x="4561929" y="2158568"/>
                  </a:lnTo>
                  <a:lnTo>
                    <a:pt x="4561929" y="196926"/>
                  </a:lnTo>
                  <a:close/>
                </a:path>
                <a:path w="6590030" h="2159000">
                  <a:moveTo>
                    <a:pt x="5575681" y="113042"/>
                  </a:moveTo>
                  <a:lnTo>
                    <a:pt x="5068811" y="113042"/>
                  </a:lnTo>
                  <a:lnTo>
                    <a:pt x="5068811" y="2158568"/>
                  </a:lnTo>
                  <a:lnTo>
                    <a:pt x="5575681" y="2158568"/>
                  </a:lnTo>
                  <a:lnTo>
                    <a:pt x="5575681" y="113042"/>
                  </a:lnTo>
                  <a:close/>
                </a:path>
                <a:path w="6590030" h="2159000">
                  <a:moveTo>
                    <a:pt x="6589446" y="75958"/>
                  </a:moveTo>
                  <a:lnTo>
                    <a:pt x="6082563" y="75958"/>
                  </a:lnTo>
                  <a:lnTo>
                    <a:pt x="6082563" y="2158568"/>
                  </a:lnTo>
                  <a:lnTo>
                    <a:pt x="6589446" y="2158568"/>
                  </a:lnTo>
                  <a:lnTo>
                    <a:pt x="6589446" y="75958"/>
                  </a:lnTo>
                  <a:close/>
                </a:path>
              </a:pathLst>
            </a:custGeom>
            <a:solidFill>
              <a:srgbClr val="FF410D"/>
            </a:solidFill>
          </p:spPr>
          <p:txBody>
            <a:bodyPr wrap="square" lIns="0" tIns="0" rIns="0" bIns="0" rtlCol="0"/>
            <a:lstStyle/>
            <a:p>
              <a:endParaRPr/>
            </a:p>
          </p:txBody>
        </p:sp>
        <p:sp>
          <p:nvSpPr>
            <p:cNvPr id="11" name="object 11"/>
            <p:cNvSpPr/>
            <p:nvPr/>
          </p:nvSpPr>
          <p:spPr>
            <a:xfrm>
              <a:off x="1356474" y="3588476"/>
              <a:ext cx="6590030" cy="651510"/>
            </a:xfrm>
            <a:custGeom>
              <a:avLst/>
              <a:gdLst/>
              <a:ahLst/>
              <a:cxnLst/>
              <a:rect l="l" t="t" r="r" b="b"/>
              <a:pathLst>
                <a:path w="6590030" h="651510">
                  <a:moveTo>
                    <a:pt x="506882" y="0"/>
                  </a:moveTo>
                  <a:lnTo>
                    <a:pt x="0" y="0"/>
                  </a:lnTo>
                  <a:lnTo>
                    <a:pt x="0" y="297002"/>
                  </a:lnTo>
                  <a:lnTo>
                    <a:pt x="506882" y="297002"/>
                  </a:lnTo>
                  <a:lnTo>
                    <a:pt x="506882" y="0"/>
                  </a:lnTo>
                  <a:close/>
                </a:path>
                <a:path w="6590030" h="651510">
                  <a:moveTo>
                    <a:pt x="1520647" y="183972"/>
                  </a:moveTo>
                  <a:lnTo>
                    <a:pt x="1013764" y="183972"/>
                  </a:lnTo>
                  <a:lnTo>
                    <a:pt x="1013764" y="488886"/>
                  </a:lnTo>
                  <a:lnTo>
                    <a:pt x="1520647" y="488886"/>
                  </a:lnTo>
                  <a:lnTo>
                    <a:pt x="1520647" y="183972"/>
                  </a:lnTo>
                  <a:close/>
                </a:path>
                <a:path w="6590030" h="651510">
                  <a:moveTo>
                    <a:pt x="2534412" y="253809"/>
                  </a:moveTo>
                  <a:lnTo>
                    <a:pt x="2027529" y="253809"/>
                  </a:lnTo>
                  <a:lnTo>
                    <a:pt x="2027529" y="519849"/>
                  </a:lnTo>
                  <a:lnTo>
                    <a:pt x="2534412" y="519849"/>
                  </a:lnTo>
                  <a:lnTo>
                    <a:pt x="2534412" y="253809"/>
                  </a:lnTo>
                  <a:close/>
                </a:path>
                <a:path w="6590030" h="651510">
                  <a:moveTo>
                    <a:pt x="3548519" y="363245"/>
                  </a:moveTo>
                  <a:lnTo>
                    <a:pt x="3041281" y="363245"/>
                  </a:lnTo>
                  <a:lnTo>
                    <a:pt x="3041281" y="650887"/>
                  </a:lnTo>
                  <a:lnTo>
                    <a:pt x="3548519" y="650887"/>
                  </a:lnTo>
                  <a:lnTo>
                    <a:pt x="3548519" y="363245"/>
                  </a:lnTo>
                  <a:close/>
                </a:path>
                <a:path w="6590030" h="651510">
                  <a:moveTo>
                    <a:pt x="4561929" y="190804"/>
                  </a:moveTo>
                  <a:lnTo>
                    <a:pt x="4055046" y="190804"/>
                  </a:lnTo>
                  <a:lnTo>
                    <a:pt x="4055046" y="493928"/>
                  </a:lnTo>
                  <a:lnTo>
                    <a:pt x="4561929" y="493928"/>
                  </a:lnTo>
                  <a:lnTo>
                    <a:pt x="4561929" y="190804"/>
                  </a:lnTo>
                  <a:close/>
                </a:path>
                <a:path w="6590030" h="651510">
                  <a:moveTo>
                    <a:pt x="5575681" y="101892"/>
                  </a:moveTo>
                  <a:lnTo>
                    <a:pt x="5068811" y="101892"/>
                  </a:lnTo>
                  <a:lnTo>
                    <a:pt x="5068811" y="410044"/>
                  </a:lnTo>
                  <a:lnTo>
                    <a:pt x="5575681" y="410044"/>
                  </a:lnTo>
                  <a:lnTo>
                    <a:pt x="5575681" y="101892"/>
                  </a:lnTo>
                  <a:close/>
                </a:path>
                <a:path w="6590030" h="651510">
                  <a:moveTo>
                    <a:pt x="6589446" y="69481"/>
                  </a:moveTo>
                  <a:lnTo>
                    <a:pt x="6082563" y="69481"/>
                  </a:lnTo>
                  <a:lnTo>
                    <a:pt x="6082563" y="372960"/>
                  </a:lnTo>
                  <a:lnTo>
                    <a:pt x="6589446" y="372960"/>
                  </a:lnTo>
                  <a:lnTo>
                    <a:pt x="6589446" y="69481"/>
                  </a:lnTo>
                  <a:close/>
                </a:path>
              </a:pathLst>
            </a:custGeom>
            <a:solidFill>
              <a:srgbClr val="68ADC3"/>
            </a:solidFill>
          </p:spPr>
          <p:txBody>
            <a:bodyPr wrap="square" lIns="0" tIns="0" rIns="0" bIns="0" rtlCol="0"/>
            <a:lstStyle/>
            <a:p>
              <a:endParaRPr/>
            </a:p>
          </p:txBody>
        </p:sp>
      </p:grpSp>
      <p:sp>
        <p:nvSpPr>
          <p:cNvPr id="12" name="object 12"/>
          <p:cNvSpPr txBox="1"/>
          <p:nvPr/>
        </p:nvSpPr>
        <p:spPr>
          <a:xfrm>
            <a:off x="2574201" y="5539413"/>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2017</a:t>
            </a:r>
            <a:endParaRPr sz="907">
              <a:latin typeface="Arial MT"/>
              <a:cs typeface="Arial MT"/>
            </a:endParaRPr>
          </a:p>
        </p:txBody>
      </p:sp>
      <p:sp>
        <p:nvSpPr>
          <p:cNvPr id="13" name="object 13"/>
          <p:cNvSpPr txBox="1"/>
          <p:nvPr/>
        </p:nvSpPr>
        <p:spPr>
          <a:xfrm>
            <a:off x="3494463" y="5539413"/>
            <a:ext cx="268331"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2018</a:t>
            </a:r>
            <a:endParaRPr sz="907">
              <a:latin typeface="Arial MT"/>
              <a:cs typeface="Arial MT"/>
            </a:endParaRPr>
          </a:p>
        </p:txBody>
      </p:sp>
      <p:sp>
        <p:nvSpPr>
          <p:cNvPr id="14" name="object 14"/>
          <p:cNvSpPr txBox="1"/>
          <p:nvPr/>
        </p:nvSpPr>
        <p:spPr>
          <a:xfrm>
            <a:off x="4413412" y="5539413"/>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2019</a:t>
            </a:r>
            <a:endParaRPr sz="907">
              <a:latin typeface="Arial MT"/>
              <a:cs typeface="Arial MT"/>
            </a:endParaRPr>
          </a:p>
        </p:txBody>
      </p:sp>
      <p:sp>
        <p:nvSpPr>
          <p:cNvPr id="15" name="object 15"/>
          <p:cNvSpPr txBox="1"/>
          <p:nvPr/>
        </p:nvSpPr>
        <p:spPr>
          <a:xfrm>
            <a:off x="5332360" y="5539413"/>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2020</a:t>
            </a:r>
            <a:endParaRPr sz="907">
              <a:latin typeface="Arial MT"/>
              <a:cs typeface="Arial MT"/>
            </a:endParaRPr>
          </a:p>
        </p:txBody>
      </p:sp>
      <p:sp>
        <p:nvSpPr>
          <p:cNvPr id="16" name="object 16"/>
          <p:cNvSpPr txBox="1"/>
          <p:nvPr/>
        </p:nvSpPr>
        <p:spPr>
          <a:xfrm>
            <a:off x="6252623" y="5539413"/>
            <a:ext cx="268331"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2021</a:t>
            </a:r>
            <a:endParaRPr sz="907">
              <a:latin typeface="Arial MT"/>
              <a:cs typeface="Arial MT"/>
            </a:endParaRPr>
          </a:p>
        </p:txBody>
      </p:sp>
      <p:sp>
        <p:nvSpPr>
          <p:cNvPr id="17" name="object 17"/>
          <p:cNvSpPr txBox="1"/>
          <p:nvPr/>
        </p:nvSpPr>
        <p:spPr>
          <a:xfrm>
            <a:off x="7171571" y="5539413"/>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2022</a:t>
            </a:r>
            <a:endParaRPr sz="907">
              <a:latin typeface="Arial MT"/>
              <a:cs typeface="Arial MT"/>
            </a:endParaRPr>
          </a:p>
        </p:txBody>
      </p:sp>
      <p:sp>
        <p:nvSpPr>
          <p:cNvPr id="18" name="object 18"/>
          <p:cNvSpPr txBox="1"/>
          <p:nvPr/>
        </p:nvSpPr>
        <p:spPr>
          <a:xfrm>
            <a:off x="8090532" y="5539413"/>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2023</a:t>
            </a:r>
            <a:endParaRPr sz="907">
              <a:latin typeface="Arial MT"/>
              <a:cs typeface="Arial MT"/>
            </a:endParaRPr>
          </a:p>
        </p:txBody>
      </p:sp>
      <p:sp>
        <p:nvSpPr>
          <p:cNvPr id="19" name="object 19"/>
          <p:cNvSpPr txBox="1"/>
          <p:nvPr/>
        </p:nvSpPr>
        <p:spPr>
          <a:xfrm>
            <a:off x="2398243" y="4432746"/>
            <a:ext cx="617853"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247</a:t>
            </a:r>
            <a:r>
              <a:rPr sz="725" b="1" spc="-27" dirty="0">
                <a:latin typeface="Arial"/>
                <a:cs typeface="Arial"/>
              </a:rPr>
              <a:t> </a:t>
            </a:r>
            <a:r>
              <a:rPr sz="725" b="1" dirty="0">
                <a:latin typeface="Arial"/>
                <a:cs typeface="Arial"/>
              </a:rPr>
              <a:t>600</a:t>
            </a:r>
            <a:r>
              <a:rPr sz="725" b="1" spc="-14" dirty="0">
                <a:latin typeface="Arial"/>
                <a:cs typeface="Arial"/>
              </a:rPr>
              <a:t> </a:t>
            </a:r>
            <a:r>
              <a:rPr sz="725" b="1" dirty="0">
                <a:latin typeface="Arial"/>
                <a:cs typeface="Arial"/>
              </a:rPr>
              <a:t>000</a:t>
            </a:r>
            <a:r>
              <a:rPr sz="725" b="1" spc="-23" dirty="0">
                <a:latin typeface="Arial"/>
                <a:cs typeface="Arial"/>
              </a:rPr>
              <a:t> </a:t>
            </a:r>
            <a:r>
              <a:rPr sz="725" b="1" spc="-45" dirty="0">
                <a:latin typeface="Arial"/>
                <a:cs typeface="Arial"/>
              </a:rPr>
              <a:t>€</a:t>
            </a:r>
            <a:endParaRPr sz="725">
              <a:latin typeface="Arial"/>
              <a:cs typeface="Arial"/>
            </a:endParaRPr>
          </a:p>
        </p:txBody>
      </p:sp>
      <p:sp>
        <p:nvSpPr>
          <p:cNvPr id="20" name="object 20"/>
          <p:cNvSpPr txBox="1"/>
          <p:nvPr/>
        </p:nvSpPr>
        <p:spPr>
          <a:xfrm>
            <a:off x="3317203" y="4520236"/>
            <a:ext cx="619005"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225</a:t>
            </a:r>
            <a:r>
              <a:rPr sz="725" b="1" spc="-18" dirty="0">
                <a:latin typeface="Arial"/>
                <a:cs typeface="Arial"/>
              </a:rPr>
              <a:t> </a:t>
            </a:r>
            <a:r>
              <a:rPr sz="725" b="1" dirty="0">
                <a:latin typeface="Arial"/>
                <a:cs typeface="Arial"/>
              </a:rPr>
              <a:t>564</a:t>
            </a:r>
            <a:r>
              <a:rPr sz="725" b="1" spc="-18" dirty="0">
                <a:latin typeface="Arial"/>
                <a:cs typeface="Arial"/>
              </a:rPr>
              <a:t> </a:t>
            </a:r>
            <a:r>
              <a:rPr sz="725" b="1" dirty="0">
                <a:latin typeface="Arial"/>
                <a:cs typeface="Arial"/>
              </a:rPr>
              <a:t>220</a:t>
            </a:r>
            <a:r>
              <a:rPr sz="725" b="1" spc="-14" dirty="0">
                <a:latin typeface="Arial"/>
                <a:cs typeface="Arial"/>
              </a:rPr>
              <a:t> </a:t>
            </a:r>
            <a:r>
              <a:rPr sz="725" b="1" spc="-45" dirty="0">
                <a:latin typeface="Arial"/>
                <a:cs typeface="Arial"/>
              </a:rPr>
              <a:t>€</a:t>
            </a:r>
            <a:endParaRPr sz="725">
              <a:latin typeface="Arial"/>
              <a:cs typeface="Arial"/>
            </a:endParaRPr>
          </a:p>
        </p:txBody>
      </p:sp>
      <p:sp>
        <p:nvSpPr>
          <p:cNvPr id="21" name="object 21"/>
          <p:cNvSpPr txBox="1"/>
          <p:nvPr/>
        </p:nvSpPr>
        <p:spPr>
          <a:xfrm>
            <a:off x="4236151" y="4533952"/>
            <a:ext cx="619581"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222</a:t>
            </a:r>
            <a:r>
              <a:rPr sz="725" b="1" spc="-18" dirty="0">
                <a:latin typeface="Arial"/>
                <a:cs typeface="Arial"/>
              </a:rPr>
              <a:t> </a:t>
            </a:r>
            <a:r>
              <a:rPr sz="725" b="1" dirty="0">
                <a:latin typeface="Arial"/>
                <a:cs typeface="Arial"/>
              </a:rPr>
              <a:t>041</a:t>
            </a:r>
            <a:r>
              <a:rPr sz="725" b="1" spc="-23" dirty="0">
                <a:latin typeface="Arial"/>
                <a:cs typeface="Arial"/>
              </a:rPr>
              <a:t> </a:t>
            </a:r>
            <a:r>
              <a:rPr sz="725" b="1" dirty="0">
                <a:latin typeface="Arial"/>
                <a:cs typeface="Arial"/>
              </a:rPr>
              <a:t>643</a:t>
            </a:r>
            <a:r>
              <a:rPr sz="725" b="1" spc="-9" dirty="0">
                <a:latin typeface="Arial"/>
                <a:cs typeface="Arial"/>
              </a:rPr>
              <a:t> </a:t>
            </a:r>
            <a:r>
              <a:rPr sz="725" b="1" spc="-45" dirty="0">
                <a:latin typeface="Arial"/>
                <a:cs typeface="Arial"/>
              </a:rPr>
              <a:t>€</a:t>
            </a:r>
            <a:endParaRPr sz="725">
              <a:latin typeface="Arial"/>
              <a:cs typeface="Arial"/>
            </a:endParaRPr>
          </a:p>
        </p:txBody>
      </p:sp>
      <p:sp>
        <p:nvSpPr>
          <p:cNvPr id="22" name="object 22"/>
          <p:cNvSpPr txBox="1"/>
          <p:nvPr/>
        </p:nvSpPr>
        <p:spPr>
          <a:xfrm>
            <a:off x="5156414" y="4594022"/>
            <a:ext cx="617853"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207</a:t>
            </a:r>
            <a:r>
              <a:rPr sz="725" b="1" spc="-27" dirty="0">
                <a:latin typeface="Arial"/>
                <a:cs typeface="Arial"/>
              </a:rPr>
              <a:t> </a:t>
            </a:r>
            <a:r>
              <a:rPr sz="725" b="1" dirty="0">
                <a:latin typeface="Arial"/>
                <a:cs typeface="Arial"/>
              </a:rPr>
              <a:t>000</a:t>
            </a:r>
            <a:r>
              <a:rPr sz="725" b="1" spc="-14" dirty="0">
                <a:latin typeface="Arial"/>
                <a:cs typeface="Arial"/>
              </a:rPr>
              <a:t> </a:t>
            </a:r>
            <a:r>
              <a:rPr sz="725" b="1" dirty="0">
                <a:latin typeface="Arial"/>
                <a:cs typeface="Arial"/>
              </a:rPr>
              <a:t>000</a:t>
            </a:r>
            <a:r>
              <a:rPr sz="725" b="1" spc="-23" dirty="0">
                <a:latin typeface="Arial"/>
                <a:cs typeface="Arial"/>
              </a:rPr>
              <a:t> </a:t>
            </a:r>
            <a:r>
              <a:rPr sz="725" b="1" spc="-45" dirty="0">
                <a:latin typeface="Arial"/>
                <a:cs typeface="Arial"/>
              </a:rPr>
              <a:t>€</a:t>
            </a:r>
            <a:endParaRPr sz="725">
              <a:latin typeface="Arial"/>
              <a:cs typeface="Arial"/>
            </a:endParaRPr>
          </a:p>
        </p:txBody>
      </p:sp>
      <p:sp>
        <p:nvSpPr>
          <p:cNvPr id="23" name="object 23"/>
          <p:cNvSpPr txBox="1"/>
          <p:nvPr/>
        </p:nvSpPr>
        <p:spPr>
          <a:xfrm>
            <a:off x="6075363" y="4522529"/>
            <a:ext cx="619005"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225</a:t>
            </a:r>
            <a:r>
              <a:rPr sz="725" b="1" spc="-18" dirty="0">
                <a:latin typeface="Arial"/>
                <a:cs typeface="Arial"/>
              </a:rPr>
              <a:t> </a:t>
            </a:r>
            <a:r>
              <a:rPr sz="725" b="1" dirty="0">
                <a:latin typeface="Arial"/>
                <a:cs typeface="Arial"/>
              </a:rPr>
              <a:t>000</a:t>
            </a:r>
            <a:r>
              <a:rPr sz="725" b="1" spc="-18" dirty="0">
                <a:latin typeface="Arial"/>
                <a:cs typeface="Arial"/>
              </a:rPr>
              <a:t> </a:t>
            </a:r>
            <a:r>
              <a:rPr sz="725" b="1" dirty="0">
                <a:latin typeface="Arial"/>
                <a:cs typeface="Arial"/>
              </a:rPr>
              <a:t>000</a:t>
            </a:r>
            <a:r>
              <a:rPr sz="725" b="1" spc="-14" dirty="0">
                <a:latin typeface="Arial"/>
                <a:cs typeface="Arial"/>
              </a:rPr>
              <a:t> </a:t>
            </a:r>
            <a:r>
              <a:rPr sz="725" b="1" spc="-45" dirty="0">
                <a:latin typeface="Arial"/>
                <a:cs typeface="Arial"/>
              </a:rPr>
              <a:t>€</a:t>
            </a:r>
            <a:endParaRPr sz="725">
              <a:latin typeface="Arial"/>
              <a:cs typeface="Arial"/>
            </a:endParaRPr>
          </a:p>
        </p:txBody>
      </p:sp>
      <p:sp>
        <p:nvSpPr>
          <p:cNvPr id="24" name="object 24"/>
          <p:cNvSpPr txBox="1"/>
          <p:nvPr/>
        </p:nvSpPr>
        <p:spPr>
          <a:xfrm>
            <a:off x="6994311" y="4484651"/>
            <a:ext cx="619581"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234</a:t>
            </a:r>
            <a:r>
              <a:rPr sz="725" b="1" spc="-18" dirty="0">
                <a:latin typeface="Arial"/>
                <a:cs typeface="Arial"/>
              </a:rPr>
              <a:t> </a:t>
            </a:r>
            <a:r>
              <a:rPr sz="725" b="1" dirty="0">
                <a:latin typeface="Arial"/>
                <a:cs typeface="Arial"/>
              </a:rPr>
              <a:t>600</a:t>
            </a:r>
            <a:r>
              <a:rPr sz="725" b="1" spc="-23" dirty="0">
                <a:latin typeface="Arial"/>
                <a:cs typeface="Arial"/>
              </a:rPr>
              <a:t> </a:t>
            </a:r>
            <a:r>
              <a:rPr sz="725" b="1" dirty="0">
                <a:latin typeface="Arial"/>
                <a:cs typeface="Arial"/>
              </a:rPr>
              <a:t>000</a:t>
            </a:r>
            <a:r>
              <a:rPr sz="725" b="1" spc="-9" dirty="0">
                <a:latin typeface="Arial"/>
                <a:cs typeface="Arial"/>
              </a:rPr>
              <a:t> </a:t>
            </a:r>
            <a:r>
              <a:rPr sz="725" b="1" spc="-45" dirty="0">
                <a:latin typeface="Arial"/>
                <a:cs typeface="Arial"/>
              </a:rPr>
              <a:t>€</a:t>
            </a:r>
            <a:endParaRPr sz="725">
              <a:latin typeface="Arial"/>
              <a:cs typeface="Arial"/>
            </a:endParaRPr>
          </a:p>
        </p:txBody>
      </p:sp>
      <p:sp>
        <p:nvSpPr>
          <p:cNvPr id="25" name="object 25"/>
          <p:cNvSpPr txBox="1"/>
          <p:nvPr/>
        </p:nvSpPr>
        <p:spPr>
          <a:xfrm>
            <a:off x="7914574" y="4467353"/>
            <a:ext cx="617853"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238</a:t>
            </a:r>
            <a:r>
              <a:rPr sz="725" b="1" spc="-23" dirty="0">
                <a:latin typeface="Arial"/>
                <a:cs typeface="Arial"/>
              </a:rPr>
              <a:t> </a:t>
            </a:r>
            <a:r>
              <a:rPr sz="725" b="1" dirty="0">
                <a:latin typeface="Arial"/>
                <a:cs typeface="Arial"/>
              </a:rPr>
              <a:t>870</a:t>
            </a:r>
            <a:r>
              <a:rPr sz="725" b="1" spc="-23" dirty="0">
                <a:latin typeface="Arial"/>
                <a:cs typeface="Arial"/>
              </a:rPr>
              <a:t> </a:t>
            </a:r>
            <a:r>
              <a:rPr sz="725" b="1" dirty="0">
                <a:latin typeface="Arial"/>
                <a:cs typeface="Arial"/>
              </a:rPr>
              <a:t>100</a:t>
            </a:r>
            <a:r>
              <a:rPr sz="725" b="1" spc="-18" dirty="0">
                <a:latin typeface="Arial"/>
                <a:cs typeface="Arial"/>
              </a:rPr>
              <a:t> </a:t>
            </a:r>
            <a:r>
              <a:rPr sz="725" b="1" spc="-45" dirty="0">
                <a:latin typeface="Arial"/>
                <a:cs typeface="Arial"/>
              </a:rPr>
              <a:t>€</a:t>
            </a:r>
            <a:endParaRPr sz="725">
              <a:latin typeface="Arial"/>
              <a:cs typeface="Arial"/>
            </a:endParaRPr>
          </a:p>
        </p:txBody>
      </p:sp>
      <p:sp>
        <p:nvSpPr>
          <p:cNvPr id="26" name="object 26"/>
          <p:cNvSpPr txBox="1"/>
          <p:nvPr/>
        </p:nvSpPr>
        <p:spPr>
          <a:xfrm>
            <a:off x="2423383" y="3319240"/>
            <a:ext cx="567181"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14" dirty="0">
                <a:latin typeface="Arial"/>
                <a:cs typeface="Arial"/>
              </a:rPr>
              <a:t> </a:t>
            </a:r>
            <a:r>
              <a:rPr sz="725" b="1" dirty="0">
                <a:latin typeface="Arial"/>
                <a:cs typeface="Arial"/>
              </a:rPr>
              <a:t>046</a:t>
            </a:r>
            <a:r>
              <a:rPr sz="725" b="1" spc="-23" dirty="0">
                <a:latin typeface="Arial"/>
                <a:cs typeface="Arial"/>
              </a:rPr>
              <a:t> </a:t>
            </a:r>
            <a:r>
              <a:rPr sz="725" b="1" dirty="0">
                <a:latin typeface="Arial"/>
                <a:cs typeface="Arial"/>
              </a:rPr>
              <a:t>071</a:t>
            </a:r>
            <a:r>
              <a:rPr sz="725" b="1" spc="-9" dirty="0">
                <a:latin typeface="Arial"/>
                <a:cs typeface="Arial"/>
              </a:rPr>
              <a:t> </a:t>
            </a:r>
            <a:r>
              <a:rPr sz="725" b="1" spc="-45" dirty="0">
                <a:latin typeface="Arial"/>
                <a:cs typeface="Arial"/>
              </a:rPr>
              <a:t>€</a:t>
            </a:r>
            <a:endParaRPr sz="725">
              <a:latin typeface="Arial"/>
              <a:cs typeface="Arial"/>
            </a:endParaRPr>
          </a:p>
        </p:txBody>
      </p:sp>
      <p:sp>
        <p:nvSpPr>
          <p:cNvPr id="27" name="object 27"/>
          <p:cNvSpPr txBox="1"/>
          <p:nvPr/>
        </p:nvSpPr>
        <p:spPr>
          <a:xfrm>
            <a:off x="3342332" y="3489636"/>
            <a:ext cx="567181"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35</a:t>
            </a:r>
            <a:r>
              <a:rPr sz="725" b="1" spc="-23" dirty="0">
                <a:latin typeface="Arial"/>
                <a:cs typeface="Arial"/>
              </a:rPr>
              <a:t> </a:t>
            </a:r>
            <a:r>
              <a:rPr sz="725" b="1" dirty="0">
                <a:latin typeface="Arial"/>
                <a:cs typeface="Arial"/>
              </a:rPr>
              <a:t>000</a:t>
            </a:r>
            <a:r>
              <a:rPr sz="725" b="1" spc="-9" dirty="0">
                <a:latin typeface="Arial"/>
                <a:cs typeface="Arial"/>
              </a:rPr>
              <a:t> </a:t>
            </a:r>
            <a:r>
              <a:rPr sz="725" b="1" dirty="0">
                <a:latin typeface="Arial"/>
                <a:cs typeface="Arial"/>
              </a:rPr>
              <a:t>000</a:t>
            </a:r>
            <a:r>
              <a:rPr sz="725" b="1" spc="-9" dirty="0">
                <a:latin typeface="Arial"/>
                <a:cs typeface="Arial"/>
              </a:rPr>
              <a:t> </a:t>
            </a:r>
            <a:r>
              <a:rPr sz="725" b="1" spc="-45" dirty="0">
                <a:latin typeface="Arial"/>
                <a:cs typeface="Arial"/>
              </a:rPr>
              <a:t>€</a:t>
            </a:r>
            <a:endParaRPr sz="725">
              <a:latin typeface="Arial"/>
              <a:cs typeface="Arial"/>
            </a:endParaRPr>
          </a:p>
        </p:txBody>
      </p:sp>
      <p:sp>
        <p:nvSpPr>
          <p:cNvPr id="28" name="object 28"/>
          <p:cNvSpPr txBox="1"/>
          <p:nvPr/>
        </p:nvSpPr>
        <p:spPr>
          <a:xfrm>
            <a:off x="4262593" y="3535667"/>
            <a:ext cx="566030"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30</a:t>
            </a:r>
            <a:r>
              <a:rPr sz="725" b="1" spc="-23" dirty="0">
                <a:latin typeface="Arial"/>
                <a:cs typeface="Arial"/>
              </a:rPr>
              <a:t> </a:t>
            </a:r>
            <a:r>
              <a:rPr sz="725" b="1" dirty="0">
                <a:latin typeface="Arial"/>
                <a:cs typeface="Arial"/>
              </a:rPr>
              <a:t>500</a:t>
            </a:r>
            <a:r>
              <a:rPr sz="725" b="1" spc="-14" dirty="0">
                <a:latin typeface="Arial"/>
                <a:cs typeface="Arial"/>
              </a:rPr>
              <a:t> </a:t>
            </a:r>
            <a:r>
              <a:rPr sz="725" b="1" dirty="0">
                <a:latin typeface="Arial"/>
                <a:cs typeface="Arial"/>
              </a:rPr>
              <a:t>000</a:t>
            </a:r>
            <a:r>
              <a:rPr sz="725" b="1" spc="-18" dirty="0">
                <a:latin typeface="Arial"/>
                <a:cs typeface="Arial"/>
              </a:rPr>
              <a:t> </a:t>
            </a:r>
            <a:r>
              <a:rPr sz="725" b="1" spc="-45" dirty="0">
                <a:latin typeface="Arial"/>
                <a:cs typeface="Arial"/>
              </a:rPr>
              <a:t>€</a:t>
            </a:r>
            <a:endParaRPr sz="725">
              <a:latin typeface="Arial"/>
              <a:cs typeface="Arial"/>
            </a:endParaRPr>
          </a:p>
        </p:txBody>
      </p:sp>
      <p:sp>
        <p:nvSpPr>
          <p:cNvPr id="29" name="object 29"/>
          <p:cNvSpPr txBox="1"/>
          <p:nvPr/>
        </p:nvSpPr>
        <p:spPr>
          <a:xfrm>
            <a:off x="5181543" y="3645027"/>
            <a:ext cx="567181"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33</a:t>
            </a:r>
            <a:r>
              <a:rPr sz="725" b="1" spc="-14" dirty="0">
                <a:latin typeface="Arial"/>
                <a:cs typeface="Arial"/>
              </a:rPr>
              <a:t> </a:t>
            </a:r>
            <a:r>
              <a:rPr sz="725" b="1" dirty="0">
                <a:latin typeface="Arial"/>
                <a:cs typeface="Arial"/>
              </a:rPr>
              <a:t>000</a:t>
            </a:r>
            <a:r>
              <a:rPr sz="725" b="1" spc="-23" dirty="0">
                <a:latin typeface="Arial"/>
                <a:cs typeface="Arial"/>
              </a:rPr>
              <a:t> </a:t>
            </a:r>
            <a:r>
              <a:rPr sz="725" b="1" dirty="0">
                <a:latin typeface="Arial"/>
                <a:cs typeface="Arial"/>
              </a:rPr>
              <a:t>000</a:t>
            </a:r>
            <a:r>
              <a:rPr sz="725" b="1" spc="-9" dirty="0">
                <a:latin typeface="Arial"/>
                <a:cs typeface="Arial"/>
              </a:rPr>
              <a:t> </a:t>
            </a:r>
            <a:r>
              <a:rPr sz="725" b="1" spc="-45" dirty="0">
                <a:latin typeface="Arial"/>
                <a:cs typeface="Arial"/>
              </a:rPr>
              <a:t>€</a:t>
            </a:r>
            <a:endParaRPr sz="725">
              <a:latin typeface="Arial"/>
              <a:cs typeface="Arial"/>
            </a:endParaRPr>
          </a:p>
        </p:txBody>
      </p:sp>
      <p:sp>
        <p:nvSpPr>
          <p:cNvPr id="30" name="object 30"/>
          <p:cNvSpPr txBox="1"/>
          <p:nvPr/>
        </p:nvSpPr>
        <p:spPr>
          <a:xfrm>
            <a:off x="6100503" y="3495187"/>
            <a:ext cx="567181"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23" dirty="0">
                <a:latin typeface="Arial"/>
                <a:cs typeface="Arial"/>
              </a:rPr>
              <a:t> </a:t>
            </a:r>
            <a:r>
              <a:rPr sz="725" b="1" dirty="0">
                <a:latin typeface="Arial"/>
                <a:cs typeface="Arial"/>
              </a:rPr>
              <a:t>766</a:t>
            </a:r>
            <a:r>
              <a:rPr sz="725" b="1" spc="-9" dirty="0">
                <a:latin typeface="Arial"/>
                <a:cs typeface="Arial"/>
              </a:rPr>
              <a:t> </a:t>
            </a:r>
            <a:r>
              <a:rPr sz="725" b="1" dirty="0">
                <a:latin typeface="Arial"/>
                <a:cs typeface="Arial"/>
              </a:rPr>
              <a:t>941</a:t>
            </a:r>
            <a:r>
              <a:rPr sz="725" b="1" spc="-9" dirty="0">
                <a:latin typeface="Arial"/>
                <a:cs typeface="Arial"/>
              </a:rPr>
              <a:t> </a:t>
            </a:r>
            <a:r>
              <a:rPr sz="725" b="1" spc="-45" dirty="0">
                <a:latin typeface="Arial"/>
                <a:cs typeface="Arial"/>
              </a:rPr>
              <a:t>€</a:t>
            </a:r>
            <a:endParaRPr sz="725">
              <a:latin typeface="Arial"/>
              <a:cs typeface="Arial"/>
            </a:endParaRPr>
          </a:p>
        </p:txBody>
      </p:sp>
      <p:sp>
        <p:nvSpPr>
          <p:cNvPr id="31" name="object 31"/>
          <p:cNvSpPr txBox="1"/>
          <p:nvPr/>
        </p:nvSpPr>
        <p:spPr>
          <a:xfrm>
            <a:off x="7020753" y="3416842"/>
            <a:ext cx="566030"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35</a:t>
            </a:r>
            <a:r>
              <a:rPr sz="725" b="1" spc="-23" dirty="0">
                <a:latin typeface="Arial"/>
                <a:cs typeface="Arial"/>
              </a:rPr>
              <a:t> </a:t>
            </a:r>
            <a:r>
              <a:rPr sz="725" b="1" dirty="0">
                <a:latin typeface="Arial"/>
                <a:cs typeface="Arial"/>
              </a:rPr>
              <a:t>350</a:t>
            </a:r>
            <a:r>
              <a:rPr sz="725" b="1" spc="-14" dirty="0">
                <a:latin typeface="Arial"/>
                <a:cs typeface="Arial"/>
              </a:rPr>
              <a:t> </a:t>
            </a:r>
            <a:r>
              <a:rPr sz="725" b="1" dirty="0">
                <a:latin typeface="Arial"/>
                <a:cs typeface="Arial"/>
              </a:rPr>
              <a:t>000</a:t>
            </a:r>
            <a:r>
              <a:rPr sz="725" b="1" spc="-18" dirty="0">
                <a:latin typeface="Arial"/>
                <a:cs typeface="Arial"/>
              </a:rPr>
              <a:t> </a:t>
            </a:r>
            <a:r>
              <a:rPr sz="725" b="1" spc="-45" dirty="0">
                <a:latin typeface="Arial"/>
                <a:cs typeface="Arial"/>
              </a:rPr>
              <a:t>€</a:t>
            </a:r>
            <a:endParaRPr sz="725">
              <a:latin typeface="Arial"/>
              <a:cs typeface="Arial"/>
            </a:endParaRPr>
          </a:p>
        </p:txBody>
      </p:sp>
      <p:sp>
        <p:nvSpPr>
          <p:cNvPr id="32" name="object 32"/>
          <p:cNvSpPr txBox="1"/>
          <p:nvPr/>
        </p:nvSpPr>
        <p:spPr>
          <a:xfrm>
            <a:off x="7939701" y="3385827"/>
            <a:ext cx="566606"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23" dirty="0">
                <a:latin typeface="Arial"/>
                <a:cs typeface="Arial"/>
              </a:rPr>
              <a:t> </a:t>
            </a:r>
            <a:r>
              <a:rPr sz="725" b="1" dirty="0">
                <a:latin typeface="Arial"/>
                <a:cs typeface="Arial"/>
              </a:rPr>
              <a:t>805</a:t>
            </a:r>
            <a:r>
              <a:rPr sz="725" b="1" spc="-9" dirty="0">
                <a:latin typeface="Arial"/>
                <a:cs typeface="Arial"/>
              </a:rPr>
              <a:t> </a:t>
            </a:r>
            <a:r>
              <a:rPr sz="725" b="1" dirty="0">
                <a:latin typeface="Arial"/>
                <a:cs typeface="Arial"/>
              </a:rPr>
              <a:t>000</a:t>
            </a:r>
            <a:r>
              <a:rPr sz="725" b="1" spc="-14" dirty="0">
                <a:latin typeface="Arial"/>
                <a:cs typeface="Arial"/>
              </a:rPr>
              <a:t> </a:t>
            </a:r>
            <a:r>
              <a:rPr sz="725" b="1" spc="-45" dirty="0">
                <a:latin typeface="Arial"/>
                <a:cs typeface="Arial"/>
              </a:rPr>
              <a:t>€</a:t>
            </a:r>
            <a:endParaRPr sz="725">
              <a:latin typeface="Arial"/>
              <a:cs typeface="Arial"/>
            </a:endParaRPr>
          </a:p>
        </p:txBody>
      </p:sp>
      <p:sp>
        <p:nvSpPr>
          <p:cNvPr id="33" name="object 33"/>
          <p:cNvSpPr txBox="1"/>
          <p:nvPr/>
        </p:nvSpPr>
        <p:spPr>
          <a:xfrm>
            <a:off x="5650328" y="2791698"/>
            <a:ext cx="916127" cy="207067"/>
          </a:xfrm>
          <a:prstGeom prst="rect">
            <a:avLst/>
          </a:prstGeom>
        </p:spPr>
        <p:txBody>
          <a:bodyPr vert="horz" wrap="square" lIns="0" tIns="11516" rIns="0" bIns="0" rtlCol="0">
            <a:spAutoFit/>
          </a:bodyPr>
          <a:lstStyle/>
          <a:p>
            <a:pPr marL="11516">
              <a:lnSpc>
                <a:spcPct val="100000"/>
              </a:lnSpc>
              <a:spcBef>
                <a:spcPts val="91"/>
              </a:spcBef>
            </a:pPr>
            <a:r>
              <a:rPr sz="1270" b="1" dirty="0">
                <a:latin typeface="Arial"/>
                <a:cs typeface="Arial"/>
              </a:rPr>
              <a:t>2017</a:t>
            </a:r>
            <a:r>
              <a:rPr sz="1270" b="1" spc="95" dirty="0">
                <a:latin typeface="Arial"/>
                <a:cs typeface="Arial"/>
              </a:rPr>
              <a:t> </a:t>
            </a:r>
            <a:r>
              <a:rPr sz="1270" b="1" dirty="0">
                <a:latin typeface="Arial"/>
                <a:cs typeface="Arial"/>
              </a:rPr>
              <a:t>-</a:t>
            </a:r>
            <a:r>
              <a:rPr sz="1270" b="1" spc="23" dirty="0">
                <a:latin typeface="Arial"/>
                <a:cs typeface="Arial"/>
              </a:rPr>
              <a:t> </a:t>
            </a:r>
            <a:r>
              <a:rPr sz="1270" b="1" spc="-18" dirty="0">
                <a:latin typeface="Arial"/>
                <a:cs typeface="Arial"/>
              </a:rPr>
              <a:t>2023</a:t>
            </a:r>
            <a:endParaRPr sz="1270">
              <a:latin typeface="Arial"/>
              <a:cs typeface="Arial"/>
            </a:endParaRPr>
          </a:p>
        </p:txBody>
      </p:sp>
      <p:grpSp>
        <p:nvGrpSpPr>
          <p:cNvPr id="34" name="object 34"/>
          <p:cNvGrpSpPr/>
          <p:nvPr/>
        </p:nvGrpSpPr>
        <p:grpSpPr>
          <a:xfrm>
            <a:off x="8843081" y="4030008"/>
            <a:ext cx="1179852" cy="357583"/>
            <a:chOff x="8376119" y="4444203"/>
            <a:chExt cx="1301115" cy="394335"/>
          </a:xfrm>
        </p:grpSpPr>
        <p:sp>
          <p:nvSpPr>
            <p:cNvPr id="35" name="object 35"/>
            <p:cNvSpPr/>
            <p:nvPr/>
          </p:nvSpPr>
          <p:spPr>
            <a:xfrm>
              <a:off x="8376119" y="4444203"/>
              <a:ext cx="1301115" cy="394335"/>
            </a:xfrm>
            <a:custGeom>
              <a:avLst/>
              <a:gdLst/>
              <a:ahLst/>
              <a:cxnLst/>
              <a:rect l="l" t="t" r="r" b="b"/>
              <a:pathLst>
                <a:path w="1301115" h="394335">
                  <a:moveTo>
                    <a:pt x="1301038" y="0"/>
                  </a:moveTo>
                  <a:lnTo>
                    <a:pt x="0" y="0"/>
                  </a:lnTo>
                  <a:lnTo>
                    <a:pt x="0" y="394195"/>
                  </a:lnTo>
                  <a:lnTo>
                    <a:pt x="650519" y="394195"/>
                  </a:lnTo>
                  <a:lnTo>
                    <a:pt x="1301038" y="394195"/>
                  </a:lnTo>
                  <a:lnTo>
                    <a:pt x="1301038" y="0"/>
                  </a:lnTo>
                  <a:close/>
                </a:path>
              </a:pathLst>
            </a:custGeom>
            <a:solidFill>
              <a:srgbClr val="D8D8D8"/>
            </a:solidFill>
          </p:spPr>
          <p:txBody>
            <a:bodyPr wrap="square" lIns="0" tIns="0" rIns="0" bIns="0" rtlCol="0"/>
            <a:lstStyle/>
            <a:p>
              <a:endParaRPr/>
            </a:p>
          </p:txBody>
        </p:sp>
        <p:sp>
          <p:nvSpPr>
            <p:cNvPr id="36" name="object 36"/>
            <p:cNvSpPr/>
            <p:nvPr/>
          </p:nvSpPr>
          <p:spPr>
            <a:xfrm>
              <a:off x="8417877" y="4692602"/>
              <a:ext cx="76200" cy="76200"/>
            </a:xfrm>
            <a:custGeom>
              <a:avLst/>
              <a:gdLst/>
              <a:ahLst/>
              <a:cxnLst/>
              <a:rect l="l" t="t" r="r" b="b"/>
              <a:pathLst>
                <a:path w="76200" h="76200">
                  <a:moveTo>
                    <a:pt x="75958" y="0"/>
                  </a:moveTo>
                  <a:lnTo>
                    <a:pt x="0" y="0"/>
                  </a:lnTo>
                  <a:lnTo>
                    <a:pt x="0" y="75958"/>
                  </a:lnTo>
                  <a:lnTo>
                    <a:pt x="38163" y="75958"/>
                  </a:lnTo>
                  <a:lnTo>
                    <a:pt x="75958" y="75958"/>
                  </a:lnTo>
                  <a:lnTo>
                    <a:pt x="75958" y="0"/>
                  </a:lnTo>
                  <a:close/>
                </a:path>
              </a:pathLst>
            </a:custGeom>
            <a:solidFill>
              <a:srgbClr val="FF410D"/>
            </a:solidFill>
          </p:spPr>
          <p:txBody>
            <a:bodyPr wrap="square" lIns="0" tIns="0" rIns="0" bIns="0" rtlCol="0"/>
            <a:lstStyle/>
            <a:p>
              <a:endParaRPr/>
            </a:p>
          </p:txBody>
        </p:sp>
        <p:sp>
          <p:nvSpPr>
            <p:cNvPr id="37" name="object 37"/>
            <p:cNvSpPr/>
            <p:nvPr/>
          </p:nvSpPr>
          <p:spPr>
            <a:xfrm>
              <a:off x="8417877" y="4513684"/>
              <a:ext cx="76200" cy="76200"/>
            </a:xfrm>
            <a:custGeom>
              <a:avLst/>
              <a:gdLst/>
              <a:ahLst/>
              <a:cxnLst/>
              <a:rect l="l" t="t" r="r" b="b"/>
              <a:pathLst>
                <a:path w="76200" h="76200">
                  <a:moveTo>
                    <a:pt x="75958" y="0"/>
                  </a:moveTo>
                  <a:lnTo>
                    <a:pt x="0" y="0"/>
                  </a:lnTo>
                  <a:lnTo>
                    <a:pt x="0" y="75958"/>
                  </a:lnTo>
                  <a:lnTo>
                    <a:pt x="38163" y="75958"/>
                  </a:lnTo>
                  <a:lnTo>
                    <a:pt x="75958" y="75958"/>
                  </a:lnTo>
                  <a:lnTo>
                    <a:pt x="75958" y="0"/>
                  </a:lnTo>
                  <a:close/>
                </a:path>
              </a:pathLst>
            </a:custGeom>
            <a:solidFill>
              <a:srgbClr val="68ADC3"/>
            </a:solidFill>
          </p:spPr>
          <p:txBody>
            <a:bodyPr wrap="square" lIns="0" tIns="0" rIns="0" bIns="0" rtlCol="0"/>
            <a:lstStyle/>
            <a:p>
              <a:endParaRPr/>
            </a:p>
          </p:txBody>
        </p:sp>
      </p:grpSp>
      <p:sp>
        <p:nvSpPr>
          <p:cNvPr id="38" name="object 38"/>
          <p:cNvSpPr txBox="1"/>
          <p:nvPr/>
        </p:nvSpPr>
        <p:spPr>
          <a:xfrm>
            <a:off x="8843081" y="4030008"/>
            <a:ext cx="1179852" cy="326340"/>
          </a:xfrm>
          <a:prstGeom prst="rect">
            <a:avLst/>
          </a:prstGeom>
          <a:ln w="3175">
            <a:solidFill>
              <a:srgbClr val="000000"/>
            </a:solidFill>
          </a:ln>
        </p:spPr>
        <p:txBody>
          <a:bodyPr vert="horz" wrap="square" lIns="0" tIns="21305" rIns="0" bIns="0" rtlCol="0">
            <a:spAutoFit/>
          </a:bodyPr>
          <a:lstStyle/>
          <a:p>
            <a:pPr marL="138772">
              <a:lnSpc>
                <a:spcPct val="100000"/>
              </a:lnSpc>
              <a:spcBef>
                <a:spcPts val="168"/>
              </a:spcBef>
            </a:pPr>
            <a:r>
              <a:rPr sz="907" dirty="0">
                <a:latin typeface="Arial MT"/>
                <a:cs typeface="Arial MT"/>
              </a:rPr>
              <a:t>AE</a:t>
            </a:r>
            <a:r>
              <a:rPr sz="907" spc="32" dirty="0">
                <a:latin typeface="Arial MT"/>
                <a:cs typeface="Arial MT"/>
              </a:rPr>
              <a:t> </a:t>
            </a:r>
            <a:r>
              <a:rPr sz="907" dirty="0">
                <a:latin typeface="Arial MT"/>
                <a:cs typeface="Arial MT"/>
              </a:rPr>
              <a:t>BOP</a:t>
            </a:r>
            <a:r>
              <a:rPr sz="907" spc="32" dirty="0">
                <a:latin typeface="Arial MT"/>
                <a:cs typeface="Arial MT"/>
              </a:rPr>
              <a:t> </a:t>
            </a:r>
            <a:r>
              <a:rPr sz="907" spc="-36" dirty="0">
                <a:latin typeface="Arial MT"/>
                <a:cs typeface="Arial MT"/>
              </a:rPr>
              <a:t>0123-</a:t>
            </a:r>
            <a:r>
              <a:rPr sz="907" spc="-18" dirty="0">
                <a:latin typeface="Arial MT"/>
                <a:cs typeface="Arial MT"/>
              </a:rPr>
              <a:t>D972</a:t>
            </a:r>
            <a:endParaRPr sz="907">
              <a:latin typeface="Arial MT"/>
              <a:cs typeface="Arial MT"/>
            </a:endParaRPr>
          </a:p>
          <a:p>
            <a:pPr marL="138772">
              <a:lnSpc>
                <a:spcPct val="100000"/>
              </a:lnSpc>
              <a:spcBef>
                <a:spcPts val="190"/>
              </a:spcBef>
            </a:pPr>
            <a:r>
              <a:rPr sz="907" dirty="0">
                <a:latin typeface="Arial MT"/>
                <a:cs typeface="Arial MT"/>
              </a:rPr>
              <a:t>AE</a:t>
            </a:r>
            <a:r>
              <a:rPr sz="907" spc="27" dirty="0">
                <a:latin typeface="Arial MT"/>
                <a:cs typeface="Arial MT"/>
              </a:rPr>
              <a:t> </a:t>
            </a:r>
            <a:r>
              <a:rPr sz="907" spc="-9" dirty="0">
                <a:latin typeface="Arial MT"/>
                <a:cs typeface="Arial MT"/>
              </a:rPr>
              <a:t>nationales</a:t>
            </a:r>
            <a:endParaRPr sz="907">
              <a:latin typeface="Arial MT"/>
              <a:cs typeface="Arial MT"/>
            </a:endParaRPr>
          </a:p>
        </p:txBody>
      </p:sp>
      <p:pic>
        <p:nvPicPr>
          <p:cNvPr id="39" name="object 39"/>
          <p:cNvPicPr/>
          <p:nvPr/>
        </p:nvPicPr>
        <p:blipFill>
          <a:blip r:embed="rId5" cstate="print"/>
          <a:stretch>
            <a:fillRect/>
          </a:stretch>
        </p:blipFill>
        <p:spPr>
          <a:xfrm>
            <a:off x="8970716" y="344723"/>
            <a:ext cx="1047575" cy="411329"/>
          </a:xfrm>
          <a:prstGeom prst="rect">
            <a:avLst/>
          </a:prstGeom>
        </p:spPr>
      </p:pic>
      <p:sp>
        <p:nvSpPr>
          <p:cNvPr id="40" name="object 40"/>
          <p:cNvSpPr txBox="1"/>
          <p:nvPr/>
        </p:nvSpPr>
        <p:spPr>
          <a:xfrm>
            <a:off x="5127358" y="485993"/>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6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spTree>
    <p:extLst>
      <p:ext uri="{BB962C8B-B14F-4D97-AF65-F5344CB8AC3E}">
        <p14:creationId xmlns:p14="http://schemas.microsoft.com/office/powerpoint/2010/main" val="3809343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2" y="326123"/>
            <a:ext cx="9035746" cy="424954"/>
            <a:chOff x="361441" y="359641"/>
            <a:chExt cx="9964420" cy="468630"/>
          </a:xfrm>
        </p:grpSpPr>
        <p:pic>
          <p:nvPicPr>
            <p:cNvPr id="3" name="object 3"/>
            <p:cNvPicPr/>
            <p:nvPr/>
          </p:nvPicPr>
          <p:blipFill>
            <a:blip r:embed="rId2" cstate="print"/>
            <a:stretch>
              <a:fillRect/>
            </a:stretch>
          </p:blipFill>
          <p:spPr>
            <a:xfrm>
              <a:off x="933830" y="389537"/>
              <a:ext cx="1169987" cy="429107"/>
            </a:xfrm>
            <a:prstGeom prst="rect">
              <a:avLst/>
            </a:prstGeom>
          </p:spPr>
        </p:pic>
        <p:pic>
          <p:nvPicPr>
            <p:cNvPr id="4" name="object 4"/>
            <p:cNvPicPr/>
            <p:nvPr/>
          </p:nvPicPr>
          <p:blipFill>
            <a:blip r:embed="rId3" cstate="print"/>
            <a:stretch>
              <a:fillRect/>
            </a:stretch>
          </p:blipFill>
          <p:spPr>
            <a:xfrm>
              <a:off x="8679954" y="417604"/>
              <a:ext cx="712076" cy="351358"/>
            </a:xfrm>
            <a:prstGeom prst="rect">
              <a:avLst/>
            </a:prstGeom>
          </p:spPr>
        </p:pic>
        <p:pic>
          <p:nvPicPr>
            <p:cNvPr id="5" name="object 5"/>
            <p:cNvPicPr/>
            <p:nvPr/>
          </p:nvPicPr>
          <p:blipFill>
            <a:blip r:embed="rId4" cstate="print"/>
            <a:stretch>
              <a:fillRect/>
            </a:stretch>
          </p:blipFill>
          <p:spPr>
            <a:xfrm>
              <a:off x="8624519" y="359641"/>
              <a:ext cx="1153795" cy="452158"/>
            </a:xfrm>
            <a:prstGeom prst="rect">
              <a:avLst/>
            </a:prstGeom>
          </p:spPr>
        </p:pic>
      </p:grpSp>
      <p:sp>
        <p:nvSpPr>
          <p:cNvPr id="6" name="object 6"/>
          <p:cNvSpPr txBox="1"/>
          <p:nvPr/>
        </p:nvSpPr>
        <p:spPr>
          <a:xfrm>
            <a:off x="2170057" y="1614530"/>
            <a:ext cx="7610019" cy="639942"/>
          </a:xfrm>
          <a:prstGeom prst="rect">
            <a:avLst/>
          </a:prstGeom>
        </p:spPr>
        <p:txBody>
          <a:bodyPr vert="horz" wrap="square" lIns="0" tIns="11516" rIns="0" bIns="0" rtlCol="0">
            <a:spAutoFit/>
          </a:bodyPr>
          <a:lstStyle/>
          <a:p>
            <a:pPr marL="11516">
              <a:lnSpc>
                <a:spcPct val="100000"/>
              </a:lnSpc>
              <a:spcBef>
                <a:spcPts val="91"/>
              </a:spcBef>
            </a:pPr>
            <a:r>
              <a:rPr sz="1270" dirty="0">
                <a:latin typeface="Arial MT"/>
                <a:cs typeface="Arial MT"/>
              </a:rPr>
              <a:t>AE</a:t>
            </a:r>
            <a:r>
              <a:rPr sz="1270" spc="-9" dirty="0">
                <a:latin typeface="Arial MT"/>
                <a:cs typeface="Arial MT"/>
              </a:rPr>
              <a:t> </a:t>
            </a:r>
            <a:r>
              <a:rPr sz="1270" dirty="0">
                <a:latin typeface="Arial MT"/>
                <a:cs typeface="Arial MT"/>
              </a:rPr>
              <a:t>&amp;</a:t>
            </a:r>
            <a:r>
              <a:rPr sz="1270" spc="-5" dirty="0">
                <a:latin typeface="Arial MT"/>
                <a:cs typeface="Arial MT"/>
              </a:rPr>
              <a:t> </a:t>
            </a:r>
            <a:r>
              <a:rPr sz="1270" dirty="0">
                <a:latin typeface="Arial MT"/>
                <a:cs typeface="Arial MT"/>
              </a:rPr>
              <a:t>CP</a:t>
            </a:r>
            <a:r>
              <a:rPr sz="1270" spc="-23" dirty="0">
                <a:latin typeface="Arial MT"/>
                <a:cs typeface="Arial MT"/>
              </a:rPr>
              <a:t> </a:t>
            </a:r>
            <a:r>
              <a:rPr sz="1270" dirty="0">
                <a:latin typeface="Arial MT"/>
                <a:cs typeface="Arial MT"/>
              </a:rPr>
              <a:t>-</a:t>
            </a:r>
            <a:r>
              <a:rPr sz="1270" spc="-9" dirty="0">
                <a:latin typeface="Arial MT"/>
                <a:cs typeface="Arial MT"/>
              </a:rPr>
              <a:t> </a:t>
            </a:r>
            <a:r>
              <a:rPr sz="1270" dirty="0">
                <a:latin typeface="Arial MT"/>
                <a:cs typeface="Arial MT"/>
              </a:rPr>
              <a:t>BOP</a:t>
            </a:r>
            <a:r>
              <a:rPr sz="1270" spc="-23" dirty="0">
                <a:latin typeface="Arial MT"/>
                <a:cs typeface="Arial MT"/>
              </a:rPr>
              <a:t> </a:t>
            </a:r>
            <a:r>
              <a:rPr sz="1270" dirty="0">
                <a:latin typeface="Arial MT"/>
                <a:cs typeface="Arial MT"/>
              </a:rPr>
              <a:t>0123</a:t>
            </a:r>
            <a:r>
              <a:rPr sz="1270" spc="-9" dirty="0">
                <a:latin typeface="Arial MT"/>
                <a:cs typeface="Arial MT"/>
              </a:rPr>
              <a:t> </a:t>
            </a:r>
            <a:r>
              <a:rPr sz="1270" dirty="0">
                <a:latin typeface="Arial MT"/>
                <a:cs typeface="Arial MT"/>
              </a:rPr>
              <a:t>–</a:t>
            </a:r>
            <a:r>
              <a:rPr sz="1270" spc="-5" dirty="0">
                <a:latin typeface="Arial MT"/>
                <a:cs typeface="Arial MT"/>
              </a:rPr>
              <a:t> </a:t>
            </a:r>
            <a:r>
              <a:rPr sz="1270" dirty="0">
                <a:latin typeface="Arial MT"/>
                <a:cs typeface="Arial MT"/>
              </a:rPr>
              <a:t>action</a:t>
            </a:r>
            <a:r>
              <a:rPr sz="1270" spc="-5" dirty="0">
                <a:latin typeface="Arial MT"/>
                <a:cs typeface="Arial MT"/>
              </a:rPr>
              <a:t> </a:t>
            </a:r>
            <a:r>
              <a:rPr sz="1270" dirty="0">
                <a:latin typeface="Arial MT"/>
                <a:cs typeface="Arial MT"/>
              </a:rPr>
              <a:t>1</a:t>
            </a:r>
            <a:r>
              <a:rPr sz="1270" spc="-5" dirty="0">
                <a:latin typeface="Arial MT"/>
                <a:cs typeface="Arial MT"/>
              </a:rPr>
              <a:t> </a:t>
            </a:r>
            <a:r>
              <a:rPr sz="1270" dirty="0">
                <a:latin typeface="Arial MT"/>
                <a:cs typeface="Arial MT"/>
              </a:rPr>
              <a:t>Logement</a:t>
            </a:r>
            <a:r>
              <a:rPr sz="1270" spc="32" dirty="0">
                <a:latin typeface="Arial MT"/>
                <a:cs typeface="Arial MT"/>
              </a:rPr>
              <a:t> </a:t>
            </a:r>
            <a:r>
              <a:rPr sz="1270" dirty="0">
                <a:latin typeface="Arial MT"/>
                <a:cs typeface="Arial MT"/>
              </a:rPr>
              <a:t>: Comparaison</a:t>
            </a:r>
            <a:r>
              <a:rPr sz="1270" spc="-5" dirty="0">
                <a:latin typeface="Arial MT"/>
                <a:cs typeface="Arial MT"/>
              </a:rPr>
              <a:t> </a:t>
            </a:r>
            <a:r>
              <a:rPr sz="1270" dirty="0">
                <a:latin typeface="Arial MT"/>
                <a:cs typeface="Arial MT"/>
              </a:rPr>
              <a:t>de</a:t>
            </a:r>
            <a:r>
              <a:rPr sz="1270" spc="-5" dirty="0">
                <a:latin typeface="Arial MT"/>
                <a:cs typeface="Arial MT"/>
              </a:rPr>
              <a:t> </a:t>
            </a:r>
            <a:r>
              <a:rPr sz="1270" dirty="0">
                <a:latin typeface="Arial MT"/>
                <a:cs typeface="Arial MT"/>
              </a:rPr>
              <a:t>la</a:t>
            </a:r>
            <a:r>
              <a:rPr sz="1270" spc="-9" dirty="0">
                <a:latin typeface="Arial MT"/>
                <a:cs typeface="Arial MT"/>
              </a:rPr>
              <a:t> </a:t>
            </a:r>
            <a:r>
              <a:rPr sz="1270" dirty="0">
                <a:latin typeface="Arial MT"/>
                <a:cs typeface="Arial MT"/>
              </a:rPr>
              <a:t>notification</a:t>
            </a:r>
            <a:r>
              <a:rPr sz="1270" spc="-9" dirty="0">
                <a:latin typeface="Arial MT"/>
                <a:cs typeface="Arial MT"/>
              </a:rPr>
              <a:t> </a:t>
            </a:r>
            <a:r>
              <a:rPr sz="1270" dirty="0">
                <a:latin typeface="Arial MT"/>
                <a:cs typeface="Arial MT"/>
              </a:rPr>
              <a:t>par rapport à</a:t>
            </a:r>
            <a:r>
              <a:rPr sz="1270" spc="-5" dirty="0">
                <a:latin typeface="Arial MT"/>
                <a:cs typeface="Arial MT"/>
              </a:rPr>
              <a:t> </a:t>
            </a:r>
            <a:r>
              <a:rPr sz="1270" dirty="0">
                <a:latin typeface="Arial MT"/>
                <a:cs typeface="Arial MT"/>
              </a:rPr>
              <a:t>la</a:t>
            </a:r>
            <a:r>
              <a:rPr sz="1270" spc="-9" dirty="0">
                <a:latin typeface="Arial MT"/>
                <a:cs typeface="Arial MT"/>
              </a:rPr>
              <a:t> consommation</a:t>
            </a:r>
            <a:endParaRPr sz="1270">
              <a:latin typeface="Arial MT"/>
              <a:cs typeface="Arial MT"/>
            </a:endParaRPr>
          </a:p>
          <a:p>
            <a:pPr>
              <a:lnSpc>
                <a:spcPct val="100000"/>
              </a:lnSpc>
              <a:spcBef>
                <a:spcPts val="558"/>
              </a:spcBef>
            </a:pPr>
            <a:endParaRPr sz="1270">
              <a:latin typeface="Arial MT"/>
              <a:cs typeface="Arial MT"/>
            </a:endParaRPr>
          </a:p>
          <a:p>
            <a:pPr marR="187717" algn="ctr">
              <a:lnSpc>
                <a:spcPct val="100000"/>
              </a:lnSpc>
              <a:spcBef>
                <a:spcPts val="5"/>
              </a:spcBef>
            </a:pPr>
            <a:r>
              <a:rPr sz="1043" b="1" dirty="0">
                <a:latin typeface="Arial"/>
                <a:cs typeface="Arial"/>
              </a:rPr>
              <a:t>2017-</a:t>
            </a:r>
            <a:r>
              <a:rPr sz="1043" b="1" spc="-32" dirty="0">
                <a:latin typeface="Arial"/>
                <a:cs typeface="Arial"/>
              </a:rPr>
              <a:t> </a:t>
            </a:r>
            <a:r>
              <a:rPr sz="1043" b="1" spc="-18" dirty="0">
                <a:latin typeface="Arial"/>
                <a:cs typeface="Arial"/>
              </a:rPr>
              <a:t>2023</a:t>
            </a:r>
            <a:endParaRPr sz="1043">
              <a:latin typeface="Arial"/>
              <a:cs typeface="Arial"/>
            </a:endParaRPr>
          </a:p>
        </p:txBody>
      </p:sp>
      <p:sp>
        <p:nvSpPr>
          <p:cNvPr id="7" name="object 7"/>
          <p:cNvSpPr txBox="1">
            <a:spLocks noGrp="1"/>
          </p:cNvSpPr>
          <p:nvPr>
            <p:ph type="title"/>
          </p:nvPr>
        </p:nvSpPr>
        <p:spPr>
          <a:xfrm>
            <a:off x="1892581" y="920161"/>
            <a:ext cx="6972588" cy="382344"/>
          </a:xfrm>
          <a:prstGeom prst="rect">
            <a:avLst/>
          </a:prstGeom>
        </p:spPr>
        <p:txBody>
          <a:bodyPr vert="horz" wrap="square" lIns="0" tIns="11516" rIns="0" bIns="0" rtlCol="0">
            <a:spAutoFit/>
          </a:bodyPr>
          <a:lstStyle/>
          <a:p>
            <a:pPr marL="11516">
              <a:lnSpc>
                <a:spcPct val="100000"/>
              </a:lnSpc>
              <a:spcBef>
                <a:spcPts val="91"/>
              </a:spcBef>
            </a:pPr>
            <a:r>
              <a:rPr spc="-54" dirty="0"/>
              <a:t>Evolution</a:t>
            </a:r>
            <a:r>
              <a:rPr spc="-113" dirty="0"/>
              <a:t> </a:t>
            </a:r>
            <a:r>
              <a:rPr dirty="0"/>
              <a:t>de</a:t>
            </a:r>
            <a:r>
              <a:rPr spc="-113" dirty="0"/>
              <a:t> </a:t>
            </a:r>
            <a:r>
              <a:rPr dirty="0"/>
              <a:t>la</a:t>
            </a:r>
            <a:r>
              <a:rPr spc="-100" dirty="0"/>
              <a:t> </a:t>
            </a:r>
            <a:r>
              <a:rPr spc="-50" dirty="0"/>
              <a:t>Ligne</a:t>
            </a:r>
            <a:r>
              <a:rPr spc="-113" dirty="0"/>
              <a:t> </a:t>
            </a:r>
            <a:r>
              <a:rPr spc="-50" dirty="0"/>
              <a:t>Budgétaire</a:t>
            </a:r>
            <a:r>
              <a:rPr spc="-113" dirty="0"/>
              <a:t> </a:t>
            </a:r>
            <a:r>
              <a:rPr spc="-50" dirty="0"/>
              <a:t>Unique</a:t>
            </a:r>
            <a:r>
              <a:rPr spc="-109" dirty="0"/>
              <a:t> </a:t>
            </a:r>
            <a:r>
              <a:rPr dirty="0"/>
              <a:t>en</a:t>
            </a:r>
            <a:r>
              <a:rPr spc="-113" dirty="0"/>
              <a:t> </a:t>
            </a:r>
            <a:r>
              <a:rPr spc="-9" dirty="0"/>
              <a:t>Martinique</a:t>
            </a:r>
          </a:p>
        </p:txBody>
      </p:sp>
      <p:grpSp>
        <p:nvGrpSpPr>
          <p:cNvPr id="8" name="object 8"/>
          <p:cNvGrpSpPr/>
          <p:nvPr/>
        </p:nvGrpSpPr>
        <p:grpSpPr>
          <a:xfrm>
            <a:off x="2513245" y="2764692"/>
            <a:ext cx="6919613" cy="468141"/>
            <a:chOff x="1395717" y="3048841"/>
            <a:chExt cx="7630795" cy="516255"/>
          </a:xfrm>
        </p:grpSpPr>
        <p:sp>
          <p:nvSpPr>
            <p:cNvPr id="9" name="object 9"/>
            <p:cNvSpPr/>
            <p:nvPr/>
          </p:nvSpPr>
          <p:spPr>
            <a:xfrm>
              <a:off x="1446479" y="3313445"/>
              <a:ext cx="7529195" cy="201295"/>
            </a:xfrm>
            <a:custGeom>
              <a:avLst/>
              <a:gdLst/>
              <a:ahLst/>
              <a:cxnLst/>
              <a:rect l="l" t="t" r="r" b="b"/>
              <a:pathLst>
                <a:path w="7529195" h="201295">
                  <a:moveTo>
                    <a:pt x="0" y="54000"/>
                  </a:moveTo>
                  <a:lnTo>
                    <a:pt x="1254594" y="14401"/>
                  </a:lnTo>
                  <a:lnTo>
                    <a:pt x="2509558" y="200875"/>
                  </a:lnTo>
                  <a:lnTo>
                    <a:pt x="3764521" y="97193"/>
                  </a:lnTo>
                  <a:lnTo>
                    <a:pt x="5019116" y="24117"/>
                  </a:lnTo>
                  <a:lnTo>
                    <a:pt x="6274079" y="0"/>
                  </a:lnTo>
                  <a:lnTo>
                    <a:pt x="7529042" y="22682"/>
                  </a:lnTo>
                </a:path>
              </a:pathLst>
            </a:custGeom>
            <a:ln w="53996">
              <a:solidFill>
                <a:srgbClr val="FF850C"/>
              </a:solidFill>
            </a:ln>
          </p:spPr>
          <p:txBody>
            <a:bodyPr wrap="square" lIns="0" tIns="0" rIns="0" bIns="0" rtlCol="0"/>
            <a:lstStyle/>
            <a:p>
              <a:endParaRPr/>
            </a:p>
          </p:txBody>
        </p:sp>
        <p:sp>
          <p:nvSpPr>
            <p:cNvPr id="10" name="object 10"/>
            <p:cNvSpPr/>
            <p:nvPr/>
          </p:nvSpPr>
          <p:spPr>
            <a:xfrm>
              <a:off x="1395717" y="3316684"/>
              <a:ext cx="101600" cy="101600"/>
            </a:xfrm>
            <a:custGeom>
              <a:avLst/>
              <a:gdLst/>
              <a:ahLst/>
              <a:cxnLst/>
              <a:rect l="l" t="t" r="r" b="b"/>
              <a:pathLst>
                <a:path w="101600" h="101600">
                  <a:moveTo>
                    <a:pt x="101523" y="0"/>
                  </a:moveTo>
                  <a:lnTo>
                    <a:pt x="0" y="0"/>
                  </a:lnTo>
                  <a:lnTo>
                    <a:pt x="0" y="101523"/>
                  </a:lnTo>
                  <a:lnTo>
                    <a:pt x="101523" y="101523"/>
                  </a:lnTo>
                  <a:lnTo>
                    <a:pt x="101523" y="0"/>
                  </a:lnTo>
                  <a:close/>
                </a:path>
              </a:pathLst>
            </a:custGeom>
            <a:solidFill>
              <a:srgbClr val="FF850C"/>
            </a:solidFill>
          </p:spPr>
          <p:txBody>
            <a:bodyPr wrap="square" lIns="0" tIns="0" rIns="0" bIns="0" rtlCol="0"/>
            <a:lstStyle/>
            <a:p>
              <a:endParaRPr/>
            </a:p>
          </p:txBody>
        </p:sp>
        <p:sp>
          <p:nvSpPr>
            <p:cNvPr id="11" name="object 11"/>
            <p:cNvSpPr/>
            <p:nvPr/>
          </p:nvSpPr>
          <p:spPr>
            <a:xfrm>
              <a:off x="1395717" y="3316684"/>
              <a:ext cx="101600" cy="101600"/>
            </a:xfrm>
            <a:custGeom>
              <a:avLst/>
              <a:gdLst/>
              <a:ahLst/>
              <a:cxnLst/>
              <a:rect l="l" t="t" r="r" b="b"/>
              <a:pathLst>
                <a:path w="101600" h="101600">
                  <a:moveTo>
                    <a:pt x="0" y="0"/>
                  </a:moveTo>
                  <a:lnTo>
                    <a:pt x="0" y="101523"/>
                  </a:lnTo>
                  <a:lnTo>
                    <a:pt x="101523" y="101523"/>
                  </a:lnTo>
                  <a:lnTo>
                    <a:pt x="101523" y="0"/>
                  </a:lnTo>
                  <a:lnTo>
                    <a:pt x="0" y="0"/>
                  </a:lnTo>
                  <a:close/>
                </a:path>
              </a:pathLst>
            </a:custGeom>
            <a:ln w="3175">
              <a:solidFill>
                <a:srgbClr val="FF850C"/>
              </a:solidFill>
            </a:ln>
          </p:spPr>
          <p:txBody>
            <a:bodyPr wrap="square" lIns="0" tIns="0" rIns="0" bIns="0" rtlCol="0"/>
            <a:lstStyle/>
            <a:p>
              <a:endParaRPr/>
            </a:p>
          </p:txBody>
        </p:sp>
        <p:sp>
          <p:nvSpPr>
            <p:cNvPr id="12" name="object 12"/>
            <p:cNvSpPr/>
            <p:nvPr/>
          </p:nvSpPr>
          <p:spPr>
            <a:xfrm>
              <a:off x="2650324" y="3277085"/>
              <a:ext cx="101600" cy="101600"/>
            </a:xfrm>
            <a:custGeom>
              <a:avLst/>
              <a:gdLst/>
              <a:ahLst/>
              <a:cxnLst/>
              <a:rect l="l" t="t" r="r" b="b"/>
              <a:pathLst>
                <a:path w="101600" h="101600">
                  <a:moveTo>
                    <a:pt x="101511" y="0"/>
                  </a:moveTo>
                  <a:lnTo>
                    <a:pt x="0" y="0"/>
                  </a:lnTo>
                  <a:lnTo>
                    <a:pt x="0" y="101511"/>
                  </a:lnTo>
                  <a:lnTo>
                    <a:pt x="101511" y="101511"/>
                  </a:lnTo>
                  <a:lnTo>
                    <a:pt x="101511" y="0"/>
                  </a:lnTo>
                  <a:close/>
                </a:path>
              </a:pathLst>
            </a:custGeom>
            <a:solidFill>
              <a:srgbClr val="FF850C"/>
            </a:solidFill>
          </p:spPr>
          <p:txBody>
            <a:bodyPr wrap="square" lIns="0" tIns="0" rIns="0" bIns="0" rtlCol="0"/>
            <a:lstStyle/>
            <a:p>
              <a:endParaRPr/>
            </a:p>
          </p:txBody>
        </p:sp>
        <p:sp>
          <p:nvSpPr>
            <p:cNvPr id="13" name="object 13"/>
            <p:cNvSpPr/>
            <p:nvPr/>
          </p:nvSpPr>
          <p:spPr>
            <a:xfrm>
              <a:off x="2650324" y="3277085"/>
              <a:ext cx="101600" cy="101600"/>
            </a:xfrm>
            <a:custGeom>
              <a:avLst/>
              <a:gdLst/>
              <a:ahLst/>
              <a:cxnLst/>
              <a:rect l="l" t="t" r="r" b="b"/>
              <a:pathLst>
                <a:path w="101600" h="101600">
                  <a:moveTo>
                    <a:pt x="0" y="0"/>
                  </a:moveTo>
                  <a:lnTo>
                    <a:pt x="0" y="101511"/>
                  </a:lnTo>
                  <a:lnTo>
                    <a:pt x="101511" y="101511"/>
                  </a:lnTo>
                  <a:lnTo>
                    <a:pt x="101511" y="0"/>
                  </a:lnTo>
                  <a:lnTo>
                    <a:pt x="0" y="0"/>
                  </a:lnTo>
                  <a:close/>
                </a:path>
              </a:pathLst>
            </a:custGeom>
            <a:ln w="3175">
              <a:solidFill>
                <a:srgbClr val="FF850C"/>
              </a:solidFill>
            </a:ln>
          </p:spPr>
          <p:txBody>
            <a:bodyPr wrap="square" lIns="0" tIns="0" rIns="0" bIns="0" rtlCol="0"/>
            <a:lstStyle/>
            <a:p>
              <a:endParaRPr/>
            </a:p>
          </p:txBody>
        </p:sp>
        <p:sp>
          <p:nvSpPr>
            <p:cNvPr id="14" name="object 14"/>
            <p:cNvSpPr/>
            <p:nvPr/>
          </p:nvSpPr>
          <p:spPr>
            <a:xfrm>
              <a:off x="3905275" y="3463559"/>
              <a:ext cx="101600" cy="101600"/>
            </a:xfrm>
            <a:custGeom>
              <a:avLst/>
              <a:gdLst/>
              <a:ahLst/>
              <a:cxnLst/>
              <a:rect l="l" t="t" r="r" b="b"/>
              <a:pathLst>
                <a:path w="101600" h="101600">
                  <a:moveTo>
                    <a:pt x="101523" y="0"/>
                  </a:moveTo>
                  <a:lnTo>
                    <a:pt x="0" y="0"/>
                  </a:lnTo>
                  <a:lnTo>
                    <a:pt x="0" y="101523"/>
                  </a:lnTo>
                  <a:lnTo>
                    <a:pt x="101523" y="101523"/>
                  </a:lnTo>
                  <a:lnTo>
                    <a:pt x="101523" y="0"/>
                  </a:lnTo>
                  <a:close/>
                </a:path>
              </a:pathLst>
            </a:custGeom>
            <a:solidFill>
              <a:srgbClr val="FF850C"/>
            </a:solidFill>
          </p:spPr>
          <p:txBody>
            <a:bodyPr wrap="square" lIns="0" tIns="0" rIns="0" bIns="0" rtlCol="0"/>
            <a:lstStyle/>
            <a:p>
              <a:endParaRPr/>
            </a:p>
          </p:txBody>
        </p:sp>
        <p:sp>
          <p:nvSpPr>
            <p:cNvPr id="15" name="object 15"/>
            <p:cNvSpPr/>
            <p:nvPr/>
          </p:nvSpPr>
          <p:spPr>
            <a:xfrm>
              <a:off x="3905275" y="3463559"/>
              <a:ext cx="101600" cy="101600"/>
            </a:xfrm>
            <a:custGeom>
              <a:avLst/>
              <a:gdLst/>
              <a:ahLst/>
              <a:cxnLst/>
              <a:rect l="l" t="t" r="r" b="b"/>
              <a:pathLst>
                <a:path w="101600" h="101600">
                  <a:moveTo>
                    <a:pt x="0" y="0"/>
                  </a:moveTo>
                  <a:lnTo>
                    <a:pt x="0" y="101523"/>
                  </a:lnTo>
                  <a:lnTo>
                    <a:pt x="101523" y="101523"/>
                  </a:lnTo>
                  <a:lnTo>
                    <a:pt x="101523" y="0"/>
                  </a:lnTo>
                  <a:lnTo>
                    <a:pt x="0" y="0"/>
                  </a:lnTo>
                  <a:close/>
                </a:path>
              </a:pathLst>
            </a:custGeom>
            <a:ln w="3175">
              <a:solidFill>
                <a:srgbClr val="FF850C"/>
              </a:solidFill>
            </a:ln>
          </p:spPr>
          <p:txBody>
            <a:bodyPr wrap="square" lIns="0" tIns="0" rIns="0" bIns="0" rtlCol="0"/>
            <a:lstStyle/>
            <a:p>
              <a:endParaRPr/>
            </a:p>
          </p:txBody>
        </p:sp>
        <p:sp>
          <p:nvSpPr>
            <p:cNvPr id="16" name="object 16"/>
            <p:cNvSpPr/>
            <p:nvPr/>
          </p:nvSpPr>
          <p:spPr>
            <a:xfrm>
              <a:off x="5160238" y="3359877"/>
              <a:ext cx="101600" cy="101600"/>
            </a:xfrm>
            <a:custGeom>
              <a:avLst/>
              <a:gdLst/>
              <a:ahLst/>
              <a:cxnLst/>
              <a:rect l="l" t="t" r="r" b="b"/>
              <a:pathLst>
                <a:path w="101600" h="101600">
                  <a:moveTo>
                    <a:pt x="101523" y="0"/>
                  </a:moveTo>
                  <a:lnTo>
                    <a:pt x="0" y="0"/>
                  </a:lnTo>
                  <a:lnTo>
                    <a:pt x="0" y="101523"/>
                  </a:lnTo>
                  <a:lnTo>
                    <a:pt x="101523" y="101523"/>
                  </a:lnTo>
                  <a:lnTo>
                    <a:pt x="101523" y="0"/>
                  </a:lnTo>
                  <a:close/>
                </a:path>
              </a:pathLst>
            </a:custGeom>
            <a:solidFill>
              <a:srgbClr val="FF850C"/>
            </a:solidFill>
          </p:spPr>
          <p:txBody>
            <a:bodyPr wrap="square" lIns="0" tIns="0" rIns="0" bIns="0" rtlCol="0"/>
            <a:lstStyle/>
            <a:p>
              <a:endParaRPr/>
            </a:p>
          </p:txBody>
        </p:sp>
        <p:sp>
          <p:nvSpPr>
            <p:cNvPr id="17" name="object 17"/>
            <p:cNvSpPr/>
            <p:nvPr/>
          </p:nvSpPr>
          <p:spPr>
            <a:xfrm>
              <a:off x="5160238" y="3359877"/>
              <a:ext cx="101600" cy="101600"/>
            </a:xfrm>
            <a:custGeom>
              <a:avLst/>
              <a:gdLst/>
              <a:ahLst/>
              <a:cxnLst/>
              <a:rect l="l" t="t" r="r" b="b"/>
              <a:pathLst>
                <a:path w="101600" h="101600">
                  <a:moveTo>
                    <a:pt x="0" y="0"/>
                  </a:moveTo>
                  <a:lnTo>
                    <a:pt x="0" y="101523"/>
                  </a:lnTo>
                  <a:lnTo>
                    <a:pt x="101523" y="101523"/>
                  </a:lnTo>
                  <a:lnTo>
                    <a:pt x="101523" y="0"/>
                  </a:lnTo>
                  <a:lnTo>
                    <a:pt x="0" y="0"/>
                  </a:lnTo>
                  <a:close/>
                </a:path>
              </a:pathLst>
            </a:custGeom>
            <a:ln w="3175">
              <a:solidFill>
                <a:srgbClr val="FF850C"/>
              </a:solidFill>
            </a:ln>
          </p:spPr>
          <p:txBody>
            <a:bodyPr wrap="square" lIns="0" tIns="0" rIns="0" bIns="0" rtlCol="0"/>
            <a:lstStyle/>
            <a:p>
              <a:endParaRPr/>
            </a:p>
          </p:txBody>
        </p:sp>
        <p:sp>
          <p:nvSpPr>
            <p:cNvPr id="18" name="object 18"/>
            <p:cNvSpPr/>
            <p:nvPr/>
          </p:nvSpPr>
          <p:spPr>
            <a:xfrm>
              <a:off x="6414846" y="3286801"/>
              <a:ext cx="101600" cy="101600"/>
            </a:xfrm>
            <a:custGeom>
              <a:avLst/>
              <a:gdLst/>
              <a:ahLst/>
              <a:cxnLst/>
              <a:rect l="l" t="t" r="r" b="b"/>
              <a:pathLst>
                <a:path w="101600" h="101600">
                  <a:moveTo>
                    <a:pt x="101511" y="0"/>
                  </a:moveTo>
                  <a:lnTo>
                    <a:pt x="0" y="0"/>
                  </a:lnTo>
                  <a:lnTo>
                    <a:pt x="0" y="101523"/>
                  </a:lnTo>
                  <a:lnTo>
                    <a:pt x="101511" y="101523"/>
                  </a:lnTo>
                  <a:lnTo>
                    <a:pt x="101511" y="0"/>
                  </a:lnTo>
                  <a:close/>
                </a:path>
              </a:pathLst>
            </a:custGeom>
            <a:solidFill>
              <a:srgbClr val="FF850C"/>
            </a:solidFill>
          </p:spPr>
          <p:txBody>
            <a:bodyPr wrap="square" lIns="0" tIns="0" rIns="0" bIns="0" rtlCol="0"/>
            <a:lstStyle/>
            <a:p>
              <a:endParaRPr/>
            </a:p>
          </p:txBody>
        </p:sp>
        <p:sp>
          <p:nvSpPr>
            <p:cNvPr id="19" name="object 19"/>
            <p:cNvSpPr/>
            <p:nvPr/>
          </p:nvSpPr>
          <p:spPr>
            <a:xfrm>
              <a:off x="6414846" y="3286801"/>
              <a:ext cx="101600" cy="101600"/>
            </a:xfrm>
            <a:custGeom>
              <a:avLst/>
              <a:gdLst/>
              <a:ahLst/>
              <a:cxnLst/>
              <a:rect l="l" t="t" r="r" b="b"/>
              <a:pathLst>
                <a:path w="101600" h="101600">
                  <a:moveTo>
                    <a:pt x="0" y="0"/>
                  </a:moveTo>
                  <a:lnTo>
                    <a:pt x="0" y="101523"/>
                  </a:lnTo>
                  <a:lnTo>
                    <a:pt x="101511" y="101523"/>
                  </a:lnTo>
                  <a:lnTo>
                    <a:pt x="101511" y="0"/>
                  </a:lnTo>
                  <a:lnTo>
                    <a:pt x="0" y="0"/>
                  </a:lnTo>
                  <a:close/>
                </a:path>
              </a:pathLst>
            </a:custGeom>
            <a:ln w="3175">
              <a:solidFill>
                <a:srgbClr val="FF850C"/>
              </a:solidFill>
            </a:ln>
          </p:spPr>
          <p:txBody>
            <a:bodyPr wrap="square" lIns="0" tIns="0" rIns="0" bIns="0" rtlCol="0"/>
            <a:lstStyle/>
            <a:p>
              <a:endParaRPr/>
            </a:p>
          </p:txBody>
        </p:sp>
        <p:sp>
          <p:nvSpPr>
            <p:cNvPr id="20" name="object 20"/>
            <p:cNvSpPr/>
            <p:nvPr/>
          </p:nvSpPr>
          <p:spPr>
            <a:xfrm>
              <a:off x="7669796" y="3262684"/>
              <a:ext cx="101600" cy="101600"/>
            </a:xfrm>
            <a:custGeom>
              <a:avLst/>
              <a:gdLst/>
              <a:ahLst/>
              <a:cxnLst/>
              <a:rect l="l" t="t" r="r" b="b"/>
              <a:pathLst>
                <a:path w="101600" h="101600">
                  <a:moveTo>
                    <a:pt x="101523" y="0"/>
                  </a:moveTo>
                  <a:lnTo>
                    <a:pt x="0" y="0"/>
                  </a:lnTo>
                  <a:lnTo>
                    <a:pt x="0" y="101523"/>
                  </a:lnTo>
                  <a:lnTo>
                    <a:pt x="101523" y="101523"/>
                  </a:lnTo>
                  <a:lnTo>
                    <a:pt x="101523" y="0"/>
                  </a:lnTo>
                  <a:close/>
                </a:path>
              </a:pathLst>
            </a:custGeom>
            <a:solidFill>
              <a:srgbClr val="FF850C"/>
            </a:solidFill>
          </p:spPr>
          <p:txBody>
            <a:bodyPr wrap="square" lIns="0" tIns="0" rIns="0" bIns="0" rtlCol="0"/>
            <a:lstStyle/>
            <a:p>
              <a:endParaRPr/>
            </a:p>
          </p:txBody>
        </p:sp>
        <p:sp>
          <p:nvSpPr>
            <p:cNvPr id="21" name="object 21"/>
            <p:cNvSpPr/>
            <p:nvPr/>
          </p:nvSpPr>
          <p:spPr>
            <a:xfrm>
              <a:off x="7669796" y="3262684"/>
              <a:ext cx="101600" cy="101600"/>
            </a:xfrm>
            <a:custGeom>
              <a:avLst/>
              <a:gdLst/>
              <a:ahLst/>
              <a:cxnLst/>
              <a:rect l="l" t="t" r="r" b="b"/>
              <a:pathLst>
                <a:path w="101600" h="101600">
                  <a:moveTo>
                    <a:pt x="0" y="0"/>
                  </a:moveTo>
                  <a:lnTo>
                    <a:pt x="0" y="101523"/>
                  </a:lnTo>
                  <a:lnTo>
                    <a:pt x="101523" y="101523"/>
                  </a:lnTo>
                  <a:lnTo>
                    <a:pt x="101523" y="0"/>
                  </a:lnTo>
                  <a:lnTo>
                    <a:pt x="0" y="0"/>
                  </a:lnTo>
                  <a:close/>
                </a:path>
              </a:pathLst>
            </a:custGeom>
            <a:ln w="3175">
              <a:solidFill>
                <a:srgbClr val="FF850C"/>
              </a:solidFill>
            </a:ln>
          </p:spPr>
          <p:txBody>
            <a:bodyPr wrap="square" lIns="0" tIns="0" rIns="0" bIns="0" rtlCol="0"/>
            <a:lstStyle/>
            <a:p>
              <a:endParaRPr/>
            </a:p>
          </p:txBody>
        </p:sp>
        <p:sp>
          <p:nvSpPr>
            <p:cNvPr id="22" name="object 22"/>
            <p:cNvSpPr/>
            <p:nvPr/>
          </p:nvSpPr>
          <p:spPr>
            <a:xfrm>
              <a:off x="8924760" y="3285366"/>
              <a:ext cx="101600" cy="101600"/>
            </a:xfrm>
            <a:custGeom>
              <a:avLst/>
              <a:gdLst/>
              <a:ahLst/>
              <a:cxnLst/>
              <a:rect l="l" t="t" r="r" b="b"/>
              <a:pathLst>
                <a:path w="101600" h="101600">
                  <a:moveTo>
                    <a:pt x="101523" y="0"/>
                  </a:moveTo>
                  <a:lnTo>
                    <a:pt x="0" y="0"/>
                  </a:lnTo>
                  <a:lnTo>
                    <a:pt x="0" y="101511"/>
                  </a:lnTo>
                  <a:lnTo>
                    <a:pt x="101523" y="101511"/>
                  </a:lnTo>
                  <a:lnTo>
                    <a:pt x="101523" y="0"/>
                  </a:lnTo>
                  <a:close/>
                </a:path>
              </a:pathLst>
            </a:custGeom>
            <a:solidFill>
              <a:srgbClr val="FF850C"/>
            </a:solidFill>
          </p:spPr>
          <p:txBody>
            <a:bodyPr wrap="square" lIns="0" tIns="0" rIns="0" bIns="0" rtlCol="0"/>
            <a:lstStyle/>
            <a:p>
              <a:endParaRPr/>
            </a:p>
          </p:txBody>
        </p:sp>
        <p:sp>
          <p:nvSpPr>
            <p:cNvPr id="23" name="object 23"/>
            <p:cNvSpPr/>
            <p:nvPr/>
          </p:nvSpPr>
          <p:spPr>
            <a:xfrm>
              <a:off x="8924760" y="3285366"/>
              <a:ext cx="101600" cy="101600"/>
            </a:xfrm>
            <a:custGeom>
              <a:avLst/>
              <a:gdLst/>
              <a:ahLst/>
              <a:cxnLst/>
              <a:rect l="l" t="t" r="r" b="b"/>
              <a:pathLst>
                <a:path w="101600" h="101600">
                  <a:moveTo>
                    <a:pt x="0" y="0"/>
                  </a:moveTo>
                  <a:lnTo>
                    <a:pt x="0" y="101511"/>
                  </a:lnTo>
                  <a:lnTo>
                    <a:pt x="101523" y="101511"/>
                  </a:lnTo>
                  <a:lnTo>
                    <a:pt x="101523" y="0"/>
                  </a:lnTo>
                  <a:lnTo>
                    <a:pt x="0" y="0"/>
                  </a:lnTo>
                  <a:close/>
                </a:path>
              </a:pathLst>
            </a:custGeom>
            <a:ln w="3175">
              <a:solidFill>
                <a:srgbClr val="FF850C"/>
              </a:solidFill>
            </a:ln>
          </p:spPr>
          <p:txBody>
            <a:bodyPr wrap="square" lIns="0" tIns="0" rIns="0" bIns="0" rtlCol="0"/>
            <a:lstStyle/>
            <a:p>
              <a:endParaRPr/>
            </a:p>
          </p:txBody>
        </p:sp>
        <p:sp>
          <p:nvSpPr>
            <p:cNvPr id="24" name="object 24"/>
            <p:cNvSpPr/>
            <p:nvPr/>
          </p:nvSpPr>
          <p:spPr>
            <a:xfrm>
              <a:off x="1446479" y="3099603"/>
              <a:ext cx="7529195" cy="372745"/>
            </a:xfrm>
            <a:custGeom>
              <a:avLst/>
              <a:gdLst/>
              <a:ahLst/>
              <a:cxnLst/>
              <a:rect l="l" t="t" r="r" b="b"/>
              <a:pathLst>
                <a:path w="7529195" h="372745">
                  <a:moveTo>
                    <a:pt x="0" y="258114"/>
                  </a:moveTo>
                  <a:lnTo>
                    <a:pt x="1254594" y="186842"/>
                  </a:lnTo>
                  <a:lnTo>
                    <a:pt x="2509558" y="372237"/>
                  </a:lnTo>
                  <a:lnTo>
                    <a:pt x="3764521" y="56883"/>
                  </a:lnTo>
                  <a:lnTo>
                    <a:pt x="5019116" y="0"/>
                  </a:lnTo>
                  <a:lnTo>
                    <a:pt x="6274079" y="199796"/>
                  </a:lnTo>
                  <a:lnTo>
                    <a:pt x="7529042" y="148678"/>
                  </a:lnTo>
                </a:path>
              </a:pathLst>
            </a:custGeom>
            <a:ln w="53996">
              <a:solidFill>
                <a:srgbClr val="A0457D"/>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1395717" y="3306968"/>
              <a:ext cx="101523" cy="101511"/>
            </a:xfrm>
            <a:prstGeom prst="rect">
              <a:avLst/>
            </a:prstGeom>
          </p:spPr>
        </p:pic>
        <p:pic>
          <p:nvPicPr>
            <p:cNvPr id="26" name="object 26"/>
            <p:cNvPicPr/>
            <p:nvPr/>
          </p:nvPicPr>
          <p:blipFill>
            <a:blip r:embed="rId6" cstate="print"/>
            <a:stretch>
              <a:fillRect/>
            </a:stretch>
          </p:blipFill>
          <p:spPr>
            <a:xfrm>
              <a:off x="2650324" y="3235683"/>
              <a:ext cx="101511" cy="101523"/>
            </a:xfrm>
            <a:prstGeom prst="rect">
              <a:avLst/>
            </a:prstGeom>
          </p:spPr>
        </p:pic>
        <p:pic>
          <p:nvPicPr>
            <p:cNvPr id="27" name="object 27"/>
            <p:cNvPicPr/>
            <p:nvPr/>
          </p:nvPicPr>
          <p:blipFill>
            <a:blip r:embed="rId7" cstate="print"/>
            <a:stretch>
              <a:fillRect/>
            </a:stretch>
          </p:blipFill>
          <p:spPr>
            <a:xfrm>
              <a:off x="3905275" y="3421078"/>
              <a:ext cx="101523" cy="101523"/>
            </a:xfrm>
            <a:prstGeom prst="rect">
              <a:avLst/>
            </a:prstGeom>
          </p:spPr>
        </p:pic>
        <p:pic>
          <p:nvPicPr>
            <p:cNvPr id="28" name="object 28"/>
            <p:cNvPicPr/>
            <p:nvPr/>
          </p:nvPicPr>
          <p:blipFill>
            <a:blip r:embed="rId7" cstate="print"/>
            <a:stretch>
              <a:fillRect/>
            </a:stretch>
          </p:blipFill>
          <p:spPr>
            <a:xfrm>
              <a:off x="5160238" y="3105724"/>
              <a:ext cx="101523" cy="101523"/>
            </a:xfrm>
            <a:prstGeom prst="rect">
              <a:avLst/>
            </a:prstGeom>
          </p:spPr>
        </p:pic>
        <p:pic>
          <p:nvPicPr>
            <p:cNvPr id="29" name="object 29"/>
            <p:cNvPicPr/>
            <p:nvPr/>
          </p:nvPicPr>
          <p:blipFill>
            <a:blip r:embed="rId8" cstate="print"/>
            <a:stretch>
              <a:fillRect/>
            </a:stretch>
          </p:blipFill>
          <p:spPr>
            <a:xfrm>
              <a:off x="6414846" y="3048841"/>
              <a:ext cx="101511" cy="101523"/>
            </a:xfrm>
            <a:prstGeom prst="rect">
              <a:avLst/>
            </a:prstGeom>
          </p:spPr>
        </p:pic>
        <p:pic>
          <p:nvPicPr>
            <p:cNvPr id="30" name="object 30"/>
            <p:cNvPicPr/>
            <p:nvPr/>
          </p:nvPicPr>
          <p:blipFill>
            <a:blip r:embed="rId9" cstate="print"/>
            <a:stretch>
              <a:fillRect/>
            </a:stretch>
          </p:blipFill>
          <p:spPr>
            <a:xfrm>
              <a:off x="7669796" y="3248637"/>
              <a:ext cx="101523" cy="101523"/>
            </a:xfrm>
            <a:prstGeom prst="rect">
              <a:avLst/>
            </a:prstGeom>
          </p:spPr>
        </p:pic>
        <p:pic>
          <p:nvPicPr>
            <p:cNvPr id="31" name="object 31"/>
            <p:cNvPicPr/>
            <p:nvPr/>
          </p:nvPicPr>
          <p:blipFill>
            <a:blip r:embed="rId7" cstate="print"/>
            <a:stretch>
              <a:fillRect/>
            </a:stretch>
          </p:blipFill>
          <p:spPr>
            <a:xfrm>
              <a:off x="8924760" y="3197520"/>
              <a:ext cx="101523" cy="101523"/>
            </a:xfrm>
            <a:prstGeom prst="rect">
              <a:avLst/>
            </a:prstGeom>
          </p:spPr>
        </p:pic>
      </p:grpSp>
      <p:sp>
        <p:nvSpPr>
          <p:cNvPr id="32" name="object 32"/>
          <p:cNvSpPr txBox="1"/>
          <p:nvPr/>
        </p:nvSpPr>
        <p:spPr>
          <a:xfrm>
            <a:off x="2314022" y="3115204"/>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23" dirty="0">
                <a:latin typeface="Arial"/>
                <a:cs typeface="Arial"/>
              </a:rPr>
              <a:t> </a:t>
            </a:r>
            <a:r>
              <a:rPr sz="725" b="1" dirty="0">
                <a:latin typeface="Arial"/>
                <a:cs typeface="Arial"/>
              </a:rPr>
              <a:t>046</a:t>
            </a:r>
            <a:r>
              <a:rPr sz="725" b="1" spc="-18" dirty="0">
                <a:latin typeface="Arial"/>
                <a:cs typeface="Arial"/>
              </a:rPr>
              <a:t> </a:t>
            </a:r>
            <a:r>
              <a:rPr sz="725" b="1" spc="-23" dirty="0">
                <a:latin typeface="Arial"/>
                <a:cs typeface="Arial"/>
              </a:rPr>
              <a:t>071</a:t>
            </a:r>
            <a:endParaRPr sz="725">
              <a:latin typeface="Arial"/>
              <a:cs typeface="Arial"/>
            </a:endParaRPr>
          </a:p>
        </p:txBody>
      </p:sp>
      <p:sp>
        <p:nvSpPr>
          <p:cNvPr id="33" name="object 33"/>
          <p:cNvSpPr txBox="1"/>
          <p:nvPr/>
        </p:nvSpPr>
        <p:spPr>
          <a:xfrm>
            <a:off x="3451690" y="3079619"/>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35</a:t>
            </a:r>
            <a:r>
              <a:rPr sz="725" b="1" spc="-23" dirty="0">
                <a:latin typeface="Arial"/>
                <a:cs typeface="Arial"/>
              </a:rPr>
              <a:t> </a:t>
            </a:r>
            <a:r>
              <a:rPr sz="725" b="1" dirty="0">
                <a:latin typeface="Arial"/>
                <a:cs typeface="Arial"/>
              </a:rPr>
              <a:t>000</a:t>
            </a:r>
            <a:r>
              <a:rPr sz="725" b="1" spc="-18" dirty="0">
                <a:latin typeface="Arial"/>
                <a:cs typeface="Arial"/>
              </a:rPr>
              <a:t> </a:t>
            </a:r>
            <a:r>
              <a:rPr sz="725" b="1" spc="-23" dirty="0">
                <a:latin typeface="Arial"/>
                <a:cs typeface="Arial"/>
              </a:rPr>
              <a:t>000</a:t>
            </a:r>
            <a:endParaRPr sz="725">
              <a:latin typeface="Arial"/>
              <a:cs typeface="Arial"/>
            </a:endParaRPr>
          </a:p>
        </p:txBody>
      </p:sp>
      <p:sp>
        <p:nvSpPr>
          <p:cNvPr id="34" name="object 34"/>
          <p:cNvSpPr txBox="1"/>
          <p:nvPr/>
        </p:nvSpPr>
        <p:spPr>
          <a:xfrm>
            <a:off x="4589693" y="3248725"/>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30</a:t>
            </a:r>
            <a:r>
              <a:rPr sz="725" b="1" spc="-23" dirty="0">
                <a:latin typeface="Arial"/>
                <a:cs typeface="Arial"/>
              </a:rPr>
              <a:t> </a:t>
            </a:r>
            <a:r>
              <a:rPr sz="725" b="1" dirty="0">
                <a:latin typeface="Arial"/>
                <a:cs typeface="Arial"/>
              </a:rPr>
              <a:t>500</a:t>
            </a:r>
            <a:r>
              <a:rPr sz="725" b="1" spc="-18" dirty="0">
                <a:latin typeface="Arial"/>
                <a:cs typeface="Arial"/>
              </a:rPr>
              <a:t> </a:t>
            </a:r>
            <a:r>
              <a:rPr sz="725" b="1" spc="-23" dirty="0">
                <a:latin typeface="Arial"/>
                <a:cs typeface="Arial"/>
              </a:rPr>
              <a:t>000</a:t>
            </a:r>
            <a:endParaRPr sz="725">
              <a:latin typeface="Arial"/>
              <a:cs typeface="Arial"/>
            </a:endParaRPr>
          </a:p>
        </p:txBody>
      </p:sp>
      <p:sp>
        <p:nvSpPr>
          <p:cNvPr id="35" name="object 35"/>
          <p:cNvSpPr txBox="1"/>
          <p:nvPr/>
        </p:nvSpPr>
        <p:spPr>
          <a:xfrm>
            <a:off x="5727372" y="3154383"/>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33</a:t>
            </a:r>
            <a:r>
              <a:rPr sz="725" b="1" spc="-18" dirty="0">
                <a:latin typeface="Arial"/>
                <a:cs typeface="Arial"/>
              </a:rPr>
              <a:t> </a:t>
            </a:r>
            <a:r>
              <a:rPr sz="725" b="1" dirty="0">
                <a:latin typeface="Arial"/>
                <a:cs typeface="Arial"/>
              </a:rPr>
              <a:t>000</a:t>
            </a:r>
            <a:r>
              <a:rPr sz="725" b="1" spc="-5" dirty="0">
                <a:latin typeface="Arial"/>
                <a:cs typeface="Arial"/>
              </a:rPr>
              <a:t> </a:t>
            </a:r>
            <a:r>
              <a:rPr sz="725" b="1" spc="-23" dirty="0">
                <a:latin typeface="Arial"/>
                <a:cs typeface="Arial"/>
              </a:rPr>
              <a:t>000</a:t>
            </a:r>
            <a:endParaRPr sz="725">
              <a:latin typeface="Arial"/>
              <a:cs typeface="Arial"/>
            </a:endParaRPr>
          </a:p>
        </p:txBody>
      </p:sp>
      <p:sp>
        <p:nvSpPr>
          <p:cNvPr id="36" name="object 36"/>
          <p:cNvSpPr txBox="1"/>
          <p:nvPr/>
        </p:nvSpPr>
        <p:spPr>
          <a:xfrm>
            <a:off x="6866341" y="3088763"/>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23" dirty="0">
                <a:latin typeface="Arial"/>
                <a:cs typeface="Arial"/>
              </a:rPr>
              <a:t> </a:t>
            </a:r>
            <a:r>
              <a:rPr sz="725" b="1" dirty="0">
                <a:latin typeface="Arial"/>
                <a:cs typeface="Arial"/>
              </a:rPr>
              <a:t>766</a:t>
            </a:r>
            <a:r>
              <a:rPr sz="725" b="1" spc="-9" dirty="0">
                <a:latin typeface="Arial"/>
                <a:cs typeface="Arial"/>
              </a:rPr>
              <a:t> </a:t>
            </a:r>
            <a:r>
              <a:rPr sz="725" b="1" spc="-23" dirty="0">
                <a:latin typeface="Arial"/>
                <a:cs typeface="Arial"/>
              </a:rPr>
              <a:t>941</a:t>
            </a:r>
            <a:endParaRPr sz="725">
              <a:latin typeface="Arial"/>
              <a:cs typeface="Arial"/>
            </a:endParaRPr>
          </a:p>
        </p:txBody>
      </p:sp>
      <p:sp>
        <p:nvSpPr>
          <p:cNvPr id="37" name="object 37"/>
          <p:cNvSpPr txBox="1"/>
          <p:nvPr/>
        </p:nvSpPr>
        <p:spPr>
          <a:xfrm>
            <a:off x="8004343" y="3066893"/>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35</a:t>
            </a:r>
            <a:r>
              <a:rPr sz="725" b="1" spc="-23" dirty="0">
                <a:latin typeface="Arial"/>
                <a:cs typeface="Arial"/>
              </a:rPr>
              <a:t> </a:t>
            </a:r>
            <a:r>
              <a:rPr sz="725" b="1" dirty="0">
                <a:latin typeface="Arial"/>
                <a:cs typeface="Arial"/>
              </a:rPr>
              <a:t>350</a:t>
            </a:r>
            <a:r>
              <a:rPr sz="725" b="1" spc="-9" dirty="0">
                <a:latin typeface="Arial"/>
                <a:cs typeface="Arial"/>
              </a:rPr>
              <a:t> </a:t>
            </a:r>
            <a:r>
              <a:rPr sz="725" b="1" spc="-23" dirty="0">
                <a:latin typeface="Arial"/>
                <a:cs typeface="Arial"/>
              </a:rPr>
              <a:t>000</a:t>
            </a:r>
            <a:endParaRPr sz="725">
              <a:latin typeface="Arial"/>
              <a:cs typeface="Arial"/>
            </a:endParaRPr>
          </a:p>
        </p:txBody>
      </p:sp>
      <p:sp>
        <p:nvSpPr>
          <p:cNvPr id="38" name="object 38"/>
          <p:cNvSpPr txBox="1"/>
          <p:nvPr/>
        </p:nvSpPr>
        <p:spPr>
          <a:xfrm>
            <a:off x="9142012" y="3087462"/>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18" dirty="0">
                <a:latin typeface="Arial"/>
                <a:cs typeface="Arial"/>
              </a:rPr>
              <a:t> </a:t>
            </a:r>
            <a:r>
              <a:rPr sz="725" b="1" dirty="0">
                <a:latin typeface="Arial"/>
                <a:cs typeface="Arial"/>
              </a:rPr>
              <a:t>805</a:t>
            </a:r>
            <a:r>
              <a:rPr sz="725" b="1" spc="-9" dirty="0">
                <a:latin typeface="Arial"/>
                <a:cs typeface="Arial"/>
              </a:rPr>
              <a:t> </a:t>
            </a:r>
            <a:r>
              <a:rPr sz="725" b="1" spc="-23" dirty="0">
                <a:latin typeface="Arial"/>
                <a:cs typeface="Arial"/>
              </a:rPr>
              <a:t>000</a:t>
            </a:r>
            <a:endParaRPr sz="725">
              <a:latin typeface="Arial"/>
              <a:cs typeface="Arial"/>
            </a:endParaRPr>
          </a:p>
        </p:txBody>
      </p:sp>
      <p:sp>
        <p:nvSpPr>
          <p:cNvPr id="39" name="object 39"/>
          <p:cNvSpPr txBox="1"/>
          <p:nvPr/>
        </p:nvSpPr>
        <p:spPr>
          <a:xfrm>
            <a:off x="2314022" y="2845882"/>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34</a:t>
            </a:r>
            <a:r>
              <a:rPr sz="725" b="1" spc="-23" dirty="0">
                <a:latin typeface="Arial"/>
                <a:cs typeface="Arial"/>
              </a:rPr>
              <a:t> </a:t>
            </a:r>
            <a:r>
              <a:rPr sz="725" b="1" dirty="0">
                <a:latin typeface="Arial"/>
                <a:cs typeface="Arial"/>
              </a:rPr>
              <a:t>283</a:t>
            </a:r>
            <a:r>
              <a:rPr sz="725" b="1" spc="-18" dirty="0">
                <a:latin typeface="Arial"/>
                <a:cs typeface="Arial"/>
              </a:rPr>
              <a:t> </a:t>
            </a:r>
            <a:r>
              <a:rPr sz="725" b="1" spc="-23" dirty="0">
                <a:latin typeface="Arial"/>
                <a:cs typeface="Arial"/>
              </a:rPr>
              <a:t>986</a:t>
            </a:r>
            <a:endParaRPr sz="725">
              <a:latin typeface="Arial"/>
              <a:cs typeface="Arial"/>
            </a:endParaRPr>
          </a:p>
        </p:txBody>
      </p:sp>
      <p:sp>
        <p:nvSpPr>
          <p:cNvPr id="40" name="object 40"/>
          <p:cNvSpPr txBox="1"/>
          <p:nvPr/>
        </p:nvSpPr>
        <p:spPr>
          <a:xfrm>
            <a:off x="3451690" y="2780274"/>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36</a:t>
            </a:r>
            <a:r>
              <a:rPr sz="725" b="1" spc="-23" dirty="0">
                <a:latin typeface="Arial"/>
                <a:cs typeface="Arial"/>
              </a:rPr>
              <a:t> </a:t>
            </a:r>
            <a:r>
              <a:rPr sz="725" b="1" dirty="0">
                <a:latin typeface="Arial"/>
                <a:cs typeface="Arial"/>
              </a:rPr>
              <a:t>005</a:t>
            </a:r>
            <a:r>
              <a:rPr sz="725" b="1" spc="-18" dirty="0">
                <a:latin typeface="Arial"/>
                <a:cs typeface="Arial"/>
              </a:rPr>
              <a:t> </a:t>
            </a:r>
            <a:r>
              <a:rPr sz="725" b="1" spc="-23" dirty="0">
                <a:latin typeface="Arial"/>
                <a:cs typeface="Arial"/>
              </a:rPr>
              <a:t>260</a:t>
            </a:r>
            <a:endParaRPr sz="725">
              <a:latin typeface="Arial"/>
              <a:cs typeface="Arial"/>
            </a:endParaRPr>
          </a:p>
        </p:txBody>
      </p:sp>
      <p:sp>
        <p:nvSpPr>
          <p:cNvPr id="41" name="object 41"/>
          <p:cNvSpPr txBox="1"/>
          <p:nvPr/>
        </p:nvSpPr>
        <p:spPr>
          <a:xfrm>
            <a:off x="4589693" y="2948390"/>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31</a:t>
            </a:r>
            <a:r>
              <a:rPr sz="725" b="1" spc="-23" dirty="0">
                <a:latin typeface="Arial"/>
                <a:cs typeface="Arial"/>
              </a:rPr>
              <a:t> </a:t>
            </a:r>
            <a:r>
              <a:rPr sz="725" b="1" dirty="0">
                <a:latin typeface="Arial"/>
                <a:cs typeface="Arial"/>
              </a:rPr>
              <a:t>523</a:t>
            </a:r>
            <a:r>
              <a:rPr sz="725" b="1" spc="-18" dirty="0">
                <a:latin typeface="Arial"/>
                <a:cs typeface="Arial"/>
              </a:rPr>
              <a:t> </a:t>
            </a:r>
            <a:r>
              <a:rPr sz="725" b="1" spc="-23" dirty="0">
                <a:latin typeface="Arial"/>
                <a:cs typeface="Arial"/>
              </a:rPr>
              <a:t>174</a:t>
            </a:r>
            <a:endParaRPr sz="725">
              <a:latin typeface="Arial"/>
              <a:cs typeface="Arial"/>
            </a:endParaRPr>
          </a:p>
        </p:txBody>
      </p:sp>
      <p:sp>
        <p:nvSpPr>
          <p:cNvPr id="42" name="object 42"/>
          <p:cNvSpPr txBox="1"/>
          <p:nvPr/>
        </p:nvSpPr>
        <p:spPr>
          <a:xfrm>
            <a:off x="5727372" y="2662749"/>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39</a:t>
            </a:r>
            <a:r>
              <a:rPr sz="725" b="1" spc="-18" dirty="0">
                <a:latin typeface="Arial"/>
                <a:cs typeface="Arial"/>
              </a:rPr>
              <a:t> </a:t>
            </a:r>
            <a:r>
              <a:rPr sz="725" b="1" dirty="0">
                <a:latin typeface="Arial"/>
                <a:cs typeface="Arial"/>
              </a:rPr>
              <a:t>145</a:t>
            </a:r>
            <a:r>
              <a:rPr sz="725" b="1" spc="-5" dirty="0">
                <a:latin typeface="Arial"/>
                <a:cs typeface="Arial"/>
              </a:rPr>
              <a:t> </a:t>
            </a:r>
            <a:r>
              <a:rPr sz="725" b="1" spc="-23" dirty="0">
                <a:latin typeface="Arial"/>
                <a:cs typeface="Arial"/>
              </a:rPr>
              <a:t>514</a:t>
            </a:r>
            <a:endParaRPr sz="725">
              <a:latin typeface="Arial"/>
              <a:cs typeface="Arial"/>
            </a:endParaRPr>
          </a:p>
        </p:txBody>
      </p:sp>
      <p:sp>
        <p:nvSpPr>
          <p:cNvPr id="43" name="object 43"/>
          <p:cNvSpPr txBox="1"/>
          <p:nvPr/>
        </p:nvSpPr>
        <p:spPr>
          <a:xfrm>
            <a:off x="6866341" y="2610845"/>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40</a:t>
            </a:r>
            <a:r>
              <a:rPr sz="725" b="1" spc="-23" dirty="0">
                <a:latin typeface="Arial"/>
                <a:cs typeface="Arial"/>
              </a:rPr>
              <a:t> </a:t>
            </a:r>
            <a:r>
              <a:rPr sz="725" b="1" dirty="0">
                <a:latin typeface="Arial"/>
                <a:cs typeface="Arial"/>
              </a:rPr>
              <a:t>519</a:t>
            </a:r>
            <a:r>
              <a:rPr sz="725" b="1" spc="-9" dirty="0">
                <a:latin typeface="Arial"/>
                <a:cs typeface="Arial"/>
              </a:rPr>
              <a:t> </a:t>
            </a:r>
            <a:r>
              <a:rPr sz="725" b="1" spc="-23" dirty="0">
                <a:latin typeface="Arial"/>
                <a:cs typeface="Arial"/>
              </a:rPr>
              <a:t>808</a:t>
            </a:r>
            <a:endParaRPr sz="725">
              <a:latin typeface="Arial"/>
              <a:cs typeface="Arial"/>
            </a:endParaRPr>
          </a:p>
        </p:txBody>
      </p:sp>
      <p:sp>
        <p:nvSpPr>
          <p:cNvPr id="44" name="object 44"/>
          <p:cNvSpPr txBox="1"/>
          <p:nvPr/>
        </p:nvSpPr>
        <p:spPr>
          <a:xfrm>
            <a:off x="8004343" y="2792677"/>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35</a:t>
            </a:r>
            <a:r>
              <a:rPr sz="725" b="1" spc="-23" dirty="0">
                <a:latin typeface="Arial"/>
                <a:cs typeface="Arial"/>
              </a:rPr>
              <a:t> </a:t>
            </a:r>
            <a:r>
              <a:rPr sz="725" b="1" dirty="0">
                <a:latin typeface="Arial"/>
                <a:cs typeface="Arial"/>
              </a:rPr>
              <a:t>690</a:t>
            </a:r>
            <a:r>
              <a:rPr sz="725" b="1" spc="-9" dirty="0">
                <a:latin typeface="Arial"/>
                <a:cs typeface="Arial"/>
              </a:rPr>
              <a:t> </a:t>
            </a:r>
            <a:r>
              <a:rPr sz="725" b="1" spc="-23" dirty="0">
                <a:latin typeface="Arial"/>
                <a:cs typeface="Arial"/>
              </a:rPr>
              <a:t>793</a:t>
            </a:r>
            <a:endParaRPr sz="725">
              <a:latin typeface="Arial"/>
              <a:cs typeface="Arial"/>
            </a:endParaRPr>
          </a:p>
        </p:txBody>
      </p:sp>
      <p:sp>
        <p:nvSpPr>
          <p:cNvPr id="45" name="object 45"/>
          <p:cNvSpPr txBox="1"/>
          <p:nvPr/>
        </p:nvSpPr>
        <p:spPr>
          <a:xfrm>
            <a:off x="9142012" y="2745667"/>
            <a:ext cx="488294" cy="123197"/>
          </a:xfrm>
          <a:prstGeom prst="rect">
            <a:avLst/>
          </a:prstGeom>
        </p:spPr>
        <p:txBody>
          <a:bodyPr vert="horz" wrap="square" lIns="0" tIns="11516" rIns="0" bIns="0" rtlCol="0">
            <a:spAutoFit/>
          </a:bodyPr>
          <a:lstStyle/>
          <a:p>
            <a:pPr marL="11516">
              <a:lnSpc>
                <a:spcPct val="100000"/>
              </a:lnSpc>
              <a:spcBef>
                <a:spcPts val="91"/>
              </a:spcBef>
            </a:pPr>
            <a:r>
              <a:rPr sz="725" b="1" dirty="0">
                <a:latin typeface="Arial"/>
                <a:cs typeface="Arial"/>
              </a:rPr>
              <a:t>36</a:t>
            </a:r>
            <a:r>
              <a:rPr sz="725" b="1" spc="-18" dirty="0">
                <a:latin typeface="Arial"/>
                <a:cs typeface="Arial"/>
              </a:rPr>
              <a:t> </a:t>
            </a:r>
            <a:r>
              <a:rPr sz="725" b="1" dirty="0">
                <a:latin typeface="Arial"/>
                <a:cs typeface="Arial"/>
              </a:rPr>
              <a:t>924</a:t>
            </a:r>
            <a:r>
              <a:rPr sz="725" b="1" spc="-9" dirty="0">
                <a:latin typeface="Arial"/>
                <a:cs typeface="Arial"/>
              </a:rPr>
              <a:t> </a:t>
            </a:r>
            <a:r>
              <a:rPr sz="725" b="1" spc="-23" dirty="0">
                <a:latin typeface="Arial"/>
                <a:cs typeface="Arial"/>
              </a:rPr>
              <a:t>471</a:t>
            </a:r>
            <a:endParaRPr sz="725">
              <a:latin typeface="Arial"/>
              <a:cs typeface="Arial"/>
            </a:endParaRPr>
          </a:p>
        </p:txBody>
      </p:sp>
      <p:sp>
        <p:nvSpPr>
          <p:cNvPr id="46" name="object 46"/>
          <p:cNvSpPr/>
          <p:nvPr/>
        </p:nvSpPr>
        <p:spPr>
          <a:xfrm>
            <a:off x="8362871" y="4018261"/>
            <a:ext cx="262573" cy="45490"/>
          </a:xfrm>
          <a:custGeom>
            <a:avLst/>
            <a:gdLst/>
            <a:ahLst/>
            <a:cxnLst/>
            <a:rect l="l" t="t" r="r" b="b"/>
            <a:pathLst>
              <a:path w="289559" h="50164">
                <a:moveTo>
                  <a:pt x="289445" y="0"/>
                </a:moveTo>
                <a:lnTo>
                  <a:pt x="0" y="0"/>
                </a:lnTo>
                <a:lnTo>
                  <a:pt x="0" y="49669"/>
                </a:lnTo>
                <a:lnTo>
                  <a:pt x="289445" y="49669"/>
                </a:lnTo>
                <a:lnTo>
                  <a:pt x="289445" y="0"/>
                </a:lnTo>
                <a:close/>
              </a:path>
            </a:pathLst>
          </a:custGeom>
          <a:solidFill>
            <a:srgbClr val="68ADC3"/>
          </a:solidFill>
        </p:spPr>
        <p:txBody>
          <a:bodyPr wrap="square" lIns="0" tIns="0" rIns="0" bIns="0" rtlCol="0"/>
          <a:lstStyle/>
          <a:p>
            <a:endParaRPr/>
          </a:p>
        </p:txBody>
      </p:sp>
      <p:grpSp>
        <p:nvGrpSpPr>
          <p:cNvPr id="47" name="object 47"/>
          <p:cNvGrpSpPr/>
          <p:nvPr/>
        </p:nvGrpSpPr>
        <p:grpSpPr>
          <a:xfrm>
            <a:off x="8458607" y="4008863"/>
            <a:ext cx="70826" cy="64492"/>
            <a:chOff x="7952130" y="4420885"/>
            <a:chExt cx="78105" cy="71120"/>
          </a:xfrm>
        </p:grpSpPr>
        <p:sp>
          <p:nvSpPr>
            <p:cNvPr id="48" name="object 48"/>
            <p:cNvSpPr/>
            <p:nvPr/>
          </p:nvSpPr>
          <p:spPr>
            <a:xfrm>
              <a:off x="7952765" y="4421520"/>
              <a:ext cx="76835" cy="69850"/>
            </a:xfrm>
            <a:custGeom>
              <a:avLst/>
              <a:gdLst/>
              <a:ahLst/>
              <a:cxnLst/>
              <a:rect l="l" t="t" r="r" b="b"/>
              <a:pathLst>
                <a:path w="76834" h="69850">
                  <a:moveTo>
                    <a:pt x="76314" y="0"/>
                  </a:moveTo>
                  <a:lnTo>
                    <a:pt x="0" y="0"/>
                  </a:lnTo>
                  <a:lnTo>
                    <a:pt x="0" y="69481"/>
                  </a:lnTo>
                  <a:lnTo>
                    <a:pt x="76314" y="69481"/>
                  </a:lnTo>
                  <a:lnTo>
                    <a:pt x="76314" y="0"/>
                  </a:lnTo>
                  <a:close/>
                </a:path>
              </a:pathLst>
            </a:custGeom>
            <a:solidFill>
              <a:srgbClr val="68ADC3"/>
            </a:solidFill>
          </p:spPr>
          <p:txBody>
            <a:bodyPr wrap="square" lIns="0" tIns="0" rIns="0" bIns="0" rtlCol="0"/>
            <a:lstStyle/>
            <a:p>
              <a:endParaRPr/>
            </a:p>
          </p:txBody>
        </p:sp>
        <p:sp>
          <p:nvSpPr>
            <p:cNvPr id="49" name="object 49"/>
            <p:cNvSpPr/>
            <p:nvPr/>
          </p:nvSpPr>
          <p:spPr>
            <a:xfrm>
              <a:off x="7952765" y="4421520"/>
              <a:ext cx="76835" cy="69850"/>
            </a:xfrm>
            <a:custGeom>
              <a:avLst/>
              <a:gdLst/>
              <a:ahLst/>
              <a:cxnLst/>
              <a:rect l="l" t="t" r="r" b="b"/>
              <a:pathLst>
                <a:path w="76834" h="69850">
                  <a:moveTo>
                    <a:pt x="0" y="0"/>
                  </a:moveTo>
                  <a:lnTo>
                    <a:pt x="0" y="69481"/>
                  </a:lnTo>
                  <a:lnTo>
                    <a:pt x="76314" y="69481"/>
                  </a:lnTo>
                  <a:lnTo>
                    <a:pt x="76314" y="0"/>
                  </a:lnTo>
                  <a:lnTo>
                    <a:pt x="0" y="0"/>
                  </a:lnTo>
                  <a:close/>
                </a:path>
              </a:pathLst>
            </a:custGeom>
            <a:ln w="3175">
              <a:solidFill>
                <a:srgbClr val="68ADC3"/>
              </a:solidFill>
            </a:ln>
          </p:spPr>
          <p:txBody>
            <a:bodyPr wrap="square" lIns="0" tIns="0" rIns="0" bIns="0" rtlCol="0"/>
            <a:lstStyle/>
            <a:p>
              <a:endParaRPr/>
            </a:p>
          </p:txBody>
        </p:sp>
      </p:grpSp>
      <p:grpSp>
        <p:nvGrpSpPr>
          <p:cNvPr id="50" name="object 50"/>
          <p:cNvGrpSpPr/>
          <p:nvPr/>
        </p:nvGrpSpPr>
        <p:grpSpPr>
          <a:xfrm>
            <a:off x="9460394" y="4008863"/>
            <a:ext cx="263149" cy="64492"/>
            <a:chOff x="9056878" y="4420885"/>
            <a:chExt cx="290195" cy="71120"/>
          </a:xfrm>
        </p:grpSpPr>
        <p:sp>
          <p:nvSpPr>
            <p:cNvPr id="51" name="object 51"/>
            <p:cNvSpPr/>
            <p:nvPr/>
          </p:nvSpPr>
          <p:spPr>
            <a:xfrm>
              <a:off x="9056878" y="4431249"/>
              <a:ext cx="290195" cy="50165"/>
            </a:xfrm>
            <a:custGeom>
              <a:avLst/>
              <a:gdLst/>
              <a:ahLst/>
              <a:cxnLst/>
              <a:rect l="l" t="t" r="r" b="b"/>
              <a:pathLst>
                <a:path w="290195" h="50164">
                  <a:moveTo>
                    <a:pt x="289801" y="0"/>
                  </a:moveTo>
                  <a:lnTo>
                    <a:pt x="0" y="0"/>
                  </a:lnTo>
                  <a:lnTo>
                    <a:pt x="0" y="49669"/>
                  </a:lnTo>
                  <a:lnTo>
                    <a:pt x="289801" y="49669"/>
                  </a:lnTo>
                  <a:lnTo>
                    <a:pt x="289801" y="0"/>
                  </a:lnTo>
                  <a:close/>
                </a:path>
              </a:pathLst>
            </a:custGeom>
            <a:solidFill>
              <a:srgbClr val="A9B300"/>
            </a:solidFill>
          </p:spPr>
          <p:txBody>
            <a:bodyPr wrap="square" lIns="0" tIns="0" rIns="0" bIns="0" rtlCol="0"/>
            <a:lstStyle/>
            <a:p>
              <a:endParaRPr/>
            </a:p>
          </p:txBody>
        </p:sp>
        <p:pic>
          <p:nvPicPr>
            <p:cNvPr id="52" name="object 52"/>
            <p:cNvPicPr/>
            <p:nvPr/>
          </p:nvPicPr>
          <p:blipFill>
            <a:blip r:embed="rId10" cstate="print"/>
            <a:stretch>
              <a:fillRect/>
            </a:stretch>
          </p:blipFill>
          <p:spPr>
            <a:xfrm>
              <a:off x="9162808" y="4420885"/>
              <a:ext cx="77584" cy="70751"/>
            </a:xfrm>
            <a:prstGeom prst="rect">
              <a:avLst/>
            </a:prstGeom>
          </p:spPr>
        </p:pic>
      </p:grpSp>
      <p:sp>
        <p:nvSpPr>
          <p:cNvPr id="53" name="object 53"/>
          <p:cNvSpPr txBox="1"/>
          <p:nvPr/>
        </p:nvSpPr>
        <p:spPr>
          <a:xfrm>
            <a:off x="8646795" y="3959078"/>
            <a:ext cx="567757" cy="139502"/>
          </a:xfrm>
          <a:prstGeom prst="rect">
            <a:avLst/>
          </a:prstGeom>
        </p:spPr>
        <p:txBody>
          <a:bodyPr vert="horz" wrap="square" lIns="0" tIns="13820" rIns="0" bIns="0" rtlCol="0">
            <a:spAutoFit/>
          </a:bodyPr>
          <a:lstStyle/>
          <a:p>
            <a:pPr marL="11516">
              <a:lnSpc>
                <a:spcPct val="100000"/>
              </a:lnSpc>
              <a:spcBef>
                <a:spcPts val="109"/>
              </a:spcBef>
            </a:pPr>
            <a:r>
              <a:rPr sz="816" spc="-9" dirty="0">
                <a:latin typeface="Arial MT"/>
                <a:cs typeface="Arial MT"/>
              </a:rPr>
              <a:t>notification</a:t>
            </a:r>
            <a:endParaRPr sz="816">
              <a:latin typeface="Arial MT"/>
              <a:cs typeface="Arial MT"/>
            </a:endParaRPr>
          </a:p>
        </p:txBody>
      </p:sp>
      <p:sp>
        <p:nvSpPr>
          <p:cNvPr id="54" name="object 54"/>
          <p:cNvSpPr txBox="1"/>
          <p:nvPr/>
        </p:nvSpPr>
        <p:spPr>
          <a:xfrm>
            <a:off x="9744317" y="3959078"/>
            <a:ext cx="760081" cy="139502"/>
          </a:xfrm>
          <a:prstGeom prst="rect">
            <a:avLst/>
          </a:prstGeom>
        </p:spPr>
        <p:txBody>
          <a:bodyPr vert="horz" wrap="square" lIns="0" tIns="13820" rIns="0" bIns="0" rtlCol="0">
            <a:spAutoFit/>
          </a:bodyPr>
          <a:lstStyle/>
          <a:p>
            <a:pPr marL="11516">
              <a:lnSpc>
                <a:spcPct val="100000"/>
              </a:lnSpc>
              <a:spcBef>
                <a:spcPts val="109"/>
              </a:spcBef>
            </a:pPr>
            <a:r>
              <a:rPr sz="816" spc="-9" dirty="0">
                <a:latin typeface="Arial MT"/>
                <a:cs typeface="Arial MT"/>
              </a:rPr>
              <a:t>consommation</a:t>
            </a:r>
            <a:endParaRPr sz="816">
              <a:latin typeface="Arial MT"/>
              <a:cs typeface="Arial MT"/>
            </a:endParaRPr>
          </a:p>
        </p:txBody>
      </p:sp>
      <p:sp>
        <p:nvSpPr>
          <p:cNvPr id="55" name="object 55"/>
          <p:cNvSpPr/>
          <p:nvPr/>
        </p:nvSpPr>
        <p:spPr>
          <a:xfrm>
            <a:off x="2474078" y="6318081"/>
            <a:ext cx="7063567" cy="46065"/>
          </a:xfrm>
          <a:custGeom>
            <a:avLst/>
            <a:gdLst/>
            <a:ahLst/>
            <a:cxnLst/>
            <a:rect l="l" t="t" r="r" b="b"/>
            <a:pathLst>
              <a:path w="7789545" h="50800">
                <a:moveTo>
                  <a:pt x="0" y="50761"/>
                </a:moveTo>
                <a:lnTo>
                  <a:pt x="0" y="0"/>
                </a:lnTo>
              </a:path>
              <a:path w="7789545" h="50800">
                <a:moveTo>
                  <a:pt x="1297800" y="50761"/>
                </a:moveTo>
                <a:lnTo>
                  <a:pt x="1297800" y="0"/>
                </a:lnTo>
              </a:path>
              <a:path w="7789545" h="50800">
                <a:moveTo>
                  <a:pt x="2595956" y="50761"/>
                </a:moveTo>
                <a:lnTo>
                  <a:pt x="2595956" y="0"/>
                </a:lnTo>
              </a:path>
              <a:path w="7789545" h="50800">
                <a:moveTo>
                  <a:pt x="3894480" y="50761"/>
                </a:moveTo>
                <a:lnTo>
                  <a:pt x="3894480" y="0"/>
                </a:lnTo>
              </a:path>
              <a:path w="7789545" h="50800">
                <a:moveTo>
                  <a:pt x="5192636" y="50761"/>
                </a:moveTo>
                <a:lnTo>
                  <a:pt x="5192636" y="0"/>
                </a:lnTo>
              </a:path>
              <a:path w="7789545" h="50800">
                <a:moveTo>
                  <a:pt x="6490792" y="50761"/>
                </a:moveTo>
                <a:lnTo>
                  <a:pt x="6490792" y="0"/>
                </a:lnTo>
              </a:path>
              <a:path w="7789545" h="50800">
                <a:moveTo>
                  <a:pt x="7788960" y="50761"/>
                </a:moveTo>
                <a:lnTo>
                  <a:pt x="7788960" y="0"/>
                </a:lnTo>
              </a:path>
              <a:path w="7789545" h="50800">
                <a:moveTo>
                  <a:pt x="0" y="0"/>
                </a:moveTo>
                <a:lnTo>
                  <a:pt x="7788960" y="0"/>
                </a:lnTo>
              </a:path>
            </a:pathLst>
          </a:custGeom>
          <a:ln w="3175">
            <a:solidFill>
              <a:srgbClr val="B2B2B2"/>
            </a:solidFill>
          </a:ln>
        </p:spPr>
        <p:txBody>
          <a:bodyPr wrap="square" lIns="0" tIns="0" rIns="0" bIns="0" rtlCol="0"/>
          <a:lstStyle/>
          <a:p>
            <a:endParaRPr/>
          </a:p>
        </p:txBody>
      </p:sp>
      <p:grpSp>
        <p:nvGrpSpPr>
          <p:cNvPr id="56" name="object 56"/>
          <p:cNvGrpSpPr/>
          <p:nvPr/>
        </p:nvGrpSpPr>
        <p:grpSpPr>
          <a:xfrm>
            <a:off x="3602360" y="3945212"/>
            <a:ext cx="97312" cy="87524"/>
            <a:chOff x="2596769" y="4350692"/>
            <a:chExt cx="107314" cy="96520"/>
          </a:xfrm>
        </p:grpSpPr>
        <p:sp>
          <p:nvSpPr>
            <p:cNvPr id="57" name="object 57"/>
            <p:cNvSpPr/>
            <p:nvPr/>
          </p:nvSpPr>
          <p:spPr>
            <a:xfrm>
              <a:off x="2597404" y="4351327"/>
              <a:ext cx="106045" cy="95250"/>
            </a:xfrm>
            <a:custGeom>
              <a:avLst/>
              <a:gdLst/>
              <a:ahLst/>
              <a:cxnLst/>
              <a:rect l="l" t="t" r="r" b="b"/>
              <a:pathLst>
                <a:path w="106044" h="95250">
                  <a:moveTo>
                    <a:pt x="105841" y="0"/>
                  </a:moveTo>
                  <a:lnTo>
                    <a:pt x="0" y="0"/>
                  </a:lnTo>
                  <a:lnTo>
                    <a:pt x="0" y="94678"/>
                  </a:lnTo>
                  <a:lnTo>
                    <a:pt x="105841" y="94678"/>
                  </a:lnTo>
                  <a:lnTo>
                    <a:pt x="105841" y="0"/>
                  </a:lnTo>
                  <a:close/>
                </a:path>
              </a:pathLst>
            </a:custGeom>
            <a:solidFill>
              <a:srgbClr val="68ADC3"/>
            </a:solidFill>
          </p:spPr>
          <p:txBody>
            <a:bodyPr wrap="square" lIns="0" tIns="0" rIns="0" bIns="0" rtlCol="0"/>
            <a:lstStyle/>
            <a:p>
              <a:endParaRPr/>
            </a:p>
          </p:txBody>
        </p:sp>
        <p:sp>
          <p:nvSpPr>
            <p:cNvPr id="58" name="object 58"/>
            <p:cNvSpPr/>
            <p:nvPr/>
          </p:nvSpPr>
          <p:spPr>
            <a:xfrm>
              <a:off x="2597404" y="4351327"/>
              <a:ext cx="106045" cy="95250"/>
            </a:xfrm>
            <a:custGeom>
              <a:avLst/>
              <a:gdLst/>
              <a:ahLst/>
              <a:cxnLst/>
              <a:rect l="l" t="t" r="r" b="b"/>
              <a:pathLst>
                <a:path w="106044" h="95250">
                  <a:moveTo>
                    <a:pt x="0" y="0"/>
                  </a:moveTo>
                  <a:lnTo>
                    <a:pt x="0" y="94678"/>
                  </a:lnTo>
                  <a:lnTo>
                    <a:pt x="105841" y="94678"/>
                  </a:lnTo>
                  <a:lnTo>
                    <a:pt x="105841" y="0"/>
                  </a:lnTo>
                  <a:lnTo>
                    <a:pt x="0" y="0"/>
                  </a:lnTo>
                  <a:close/>
                </a:path>
              </a:pathLst>
            </a:custGeom>
            <a:ln w="3175">
              <a:solidFill>
                <a:srgbClr val="68ADC3"/>
              </a:solidFill>
            </a:ln>
          </p:spPr>
          <p:txBody>
            <a:bodyPr wrap="square" lIns="0" tIns="0" rIns="0" bIns="0" rtlCol="0"/>
            <a:lstStyle/>
            <a:p>
              <a:endParaRPr/>
            </a:p>
          </p:txBody>
        </p:sp>
      </p:grpSp>
      <p:grpSp>
        <p:nvGrpSpPr>
          <p:cNvPr id="59" name="object 59"/>
          <p:cNvGrpSpPr/>
          <p:nvPr/>
        </p:nvGrpSpPr>
        <p:grpSpPr>
          <a:xfrm>
            <a:off x="5957354" y="4215501"/>
            <a:ext cx="96738" cy="87524"/>
            <a:chOff x="5193804" y="4648761"/>
            <a:chExt cx="106680" cy="96520"/>
          </a:xfrm>
        </p:grpSpPr>
        <p:sp>
          <p:nvSpPr>
            <p:cNvPr id="60" name="object 60"/>
            <p:cNvSpPr/>
            <p:nvPr/>
          </p:nvSpPr>
          <p:spPr>
            <a:xfrm>
              <a:off x="5194439" y="4649396"/>
              <a:ext cx="105410" cy="95250"/>
            </a:xfrm>
            <a:custGeom>
              <a:avLst/>
              <a:gdLst/>
              <a:ahLst/>
              <a:cxnLst/>
              <a:rect l="l" t="t" r="r" b="b"/>
              <a:pathLst>
                <a:path w="105410" h="95250">
                  <a:moveTo>
                    <a:pt x="105117" y="0"/>
                  </a:moveTo>
                  <a:lnTo>
                    <a:pt x="0" y="0"/>
                  </a:lnTo>
                  <a:lnTo>
                    <a:pt x="0" y="95046"/>
                  </a:lnTo>
                  <a:lnTo>
                    <a:pt x="105117" y="95046"/>
                  </a:lnTo>
                  <a:lnTo>
                    <a:pt x="105117" y="0"/>
                  </a:lnTo>
                  <a:close/>
                </a:path>
              </a:pathLst>
            </a:custGeom>
            <a:solidFill>
              <a:srgbClr val="68ADC3"/>
            </a:solidFill>
          </p:spPr>
          <p:txBody>
            <a:bodyPr wrap="square" lIns="0" tIns="0" rIns="0" bIns="0" rtlCol="0"/>
            <a:lstStyle/>
            <a:p>
              <a:endParaRPr/>
            </a:p>
          </p:txBody>
        </p:sp>
        <p:sp>
          <p:nvSpPr>
            <p:cNvPr id="61" name="object 61"/>
            <p:cNvSpPr/>
            <p:nvPr/>
          </p:nvSpPr>
          <p:spPr>
            <a:xfrm>
              <a:off x="5194439" y="4649396"/>
              <a:ext cx="105410" cy="95250"/>
            </a:xfrm>
            <a:custGeom>
              <a:avLst/>
              <a:gdLst/>
              <a:ahLst/>
              <a:cxnLst/>
              <a:rect l="l" t="t" r="r" b="b"/>
              <a:pathLst>
                <a:path w="105410" h="95250">
                  <a:moveTo>
                    <a:pt x="0" y="0"/>
                  </a:moveTo>
                  <a:lnTo>
                    <a:pt x="0" y="95046"/>
                  </a:lnTo>
                  <a:lnTo>
                    <a:pt x="105117" y="95046"/>
                  </a:lnTo>
                  <a:lnTo>
                    <a:pt x="105117" y="0"/>
                  </a:lnTo>
                  <a:lnTo>
                    <a:pt x="0" y="0"/>
                  </a:lnTo>
                  <a:close/>
                </a:path>
              </a:pathLst>
            </a:custGeom>
            <a:ln w="3175">
              <a:solidFill>
                <a:srgbClr val="68ADC3"/>
              </a:solidFill>
            </a:ln>
          </p:spPr>
          <p:txBody>
            <a:bodyPr wrap="square" lIns="0" tIns="0" rIns="0" bIns="0" rtlCol="0"/>
            <a:lstStyle/>
            <a:p>
              <a:endParaRPr/>
            </a:p>
          </p:txBody>
        </p:sp>
      </p:grpSp>
      <p:grpSp>
        <p:nvGrpSpPr>
          <p:cNvPr id="62" name="object 62"/>
          <p:cNvGrpSpPr/>
          <p:nvPr/>
        </p:nvGrpSpPr>
        <p:grpSpPr>
          <a:xfrm>
            <a:off x="8311369" y="4335318"/>
            <a:ext cx="97312" cy="87524"/>
            <a:chOff x="7789760" y="4780892"/>
            <a:chExt cx="107314" cy="96520"/>
          </a:xfrm>
        </p:grpSpPr>
        <p:sp>
          <p:nvSpPr>
            <p:cNvPr id="63" name="object 63"/>
            <p:cNvSpPr/>
            <p:nvPr/>
          </p:nvSpPr>
          <p:spPr>
            <a:xfrm>
              <a:off x="7790395" y="4781527"/>
              <a:ext cx="106045" cy="95250"/>
            </a:xfrm>
            <a:custGeom>
              <a:avLst/>
              <a:gdLst/>
              <a:ahLst/>
              <a:cxnLst/>
              <a:rect l="l" t="t" r="r" b="b"/>
              <a:pathLst>
                <a:path w="106045" h="95250">
                  <a:moveTo>
                    <a:pt x="105841" y="0"/>
                  </a:moveTo>
                  <a:lnTo>
                    <a:pt x="0" y="0"/>
                  </a:lnTo>
                  <a:lnTo>
                    <a:pt x="0" y="95034"/>
                  </a:lnTo>
                  <a:lnTo>
                    <a:pt x="105841" y="95034"/>
                  </a:lnTo>
                  <a:lnTo>
                    <a:pt x="105841" y="0"/>
                  </a:lnTo>
                  <a:close/>
                </a:path>
              </a:pathLst>
            </a:custGeom>
            <a:solidFill>
              <a:srgbClr val="68ADC3"/>
            </a:solidFill>
          </p:spPr>
          <p:txBody>
            <a:bodyPr wrap="square" lIns="0" tIns="0" rIns="0" bIns="0" rtlCol="0"/>
            <a:lstStyle/>
            <a:p>
              <a:endParaRPr/>
            </a:p>
          </p:txBody>
        </p:sp>
        <p:sp>
          <p:nvSpPr>
            <p:cNvPr id="64" name="object 64"/>
            <p:cNvSpPr/>
            <p:nvPr/>
          </p:nvSpPr>
          <p:spPr>
            <a:xfrm>
              <a:off x="7790395" y="4781527"/>
              <a:ext cx="106045" cy="95250"/>
            </a:xfrm>
            <a:custGeom>
              <a:avLst/>
              <a:gdLst/>
              <a:ahLst/>
              <a:cxnLst/>
              <a:rect l="l" t="t" r="r" b="b"/>
              <a:pathLst>
                <a:path w="106045" h="95250">
                  <a:moveTo>
                    <a:pt x="0" y="0"/>
                  </a:moveTo>
                  <a:lnTo>
                    <a:pt x="0" y="95034"/>
                  </a:lnTo>
                  <a:lnTo>
                    <a:pt x="105841" y="95034"/>
                  </a:lnTo>
                  <a:lnTo>
                    <a:pt x="105841" y="0"/>
                  </a:lnTo>
                  <a:lnTo>
                    <a:pt x="0" y="0"/>
                  </a:lnTo>
                  <a:close/>
                </a:path>
              </a:pathLst>
            </a:custGeom>
            <a:ln w="3175">
              <a:solidFill>
                <a:srgbClr val="68ADC3"/>
              </a:solidFill>
            </a:ln>
          </p:spPr>
          <p:txBody>
            <a:bodyPr wrap="square" lIns="0" tIns="0" rIns="0" bIns="0" rtlCol="0"/>
            <a:lstStyle/>
            <a:p>
              <a:endParaRPr/>
            </a:p>
          </p:txBody>
        </p:sp>
      </p:grpSp>
      <p:grpSp>
        <p:nvGrpSpPr>
          <p:cNvPr id="65" name="object 65"/>
          <p:cNvGrpSpPr/>
          <p:nvPr/>
        </p:nvGrpSpPr>
        <p:grpSpPr>
          <a:xfrm>
            <a:off x="2425513" y="3966023"/>
            <a:ext cx="7160305" cy="1000197"/>
            <a:chOff x="1298968" y="4373641"/>
            <a:chExt cx="7896225" cy="1102995"/>
          </a:xfrm>
        </p:grpSpPr>
        <p:sp>
          <p:nvSpPr>
            <p:cNvPr id="66" name="object 66"/>
            <p:cNvSpPr/>
            <p:nvPr/>
          </p:nvSpPr>
          <p:spPr>
            <a:xfrm>
              <a:off x="1299603" y="4373641"/>
              <a:ext cx="7849234" cy="866775"/>
            </a:xfrm>
            <a:custGeom>
              <a:avLst/>
              <a:gdLst/>
              <a:ahLst/>
              <a:cxnLst/>
              <a:rect l="l" t="t" r="r" b="b"/>
              <a:pathLst>
                <a:path w="7849234" h="866775">
                  <a:moveTo>
                    <a:pt x="7849082" y="729005"/>
                  </a:moveTo>
                  <a:lnTo>
                    <a:pt x="6550914" y="430555"/>
                  </a:lnTo>
                  <a:lnTo>
                    <a:pt x="6543713" y="455218"/>
                  </a:lnTo>
                  <a:lnTo>
                    <a:pt x="6534721" y="430923"/>
                  </a:lnTo>
                  <a:lnTo>
                    <a:pt x="5246751" y="814882"/>
                  </a:lnTo>
                  <a:lnTo>
                    <a:pt x="3958920" y="300240"/>
                  </a:lnTo>
                  <a:lnTo>
                    <a:pt x="3947376" y="323329"/>
                  </a:lnTo>
                  <a:lnTo>
                    <a:pt x="3944874" y="298437"/>
                  </a:lnTo>
                  <a:lnTo>
                    <a:pt x="2653017" y="404114"/>
                  </a:lnTo>
                  <a:lnTo>
                    <a:pt x="1360081" y="1079"/>
                  </a:lnTo>
                  <a:lnTo>
                    <a:pt x="1350708" y="25031"/>
                  </a:lnTo>
                  <a:lnTo>
                    <a:pt x="1344955" y="0"/>
                  </a:lnTo>
                  <a:lnTo>
                    <a:pt x="105841" y="229616"/>
                  </a:lnTo>
                  <a:lnTo>
                    <a:pt x="105841" y="217805"/>
                  </a:lnTo>
                  <a:lnTo>
                    <a:pt x="0" y="217805"/>
                  </a:lnTo>
                  <a:lnTo>
                    <a:pt x="0" y="312483"/>
                  </a:lnTo>
                  <a:lnTo>
                    <a:pt x="105841" y="312483"/>
                  </a:lnTo>
                  <a:lnTo>
                    <a:pt x="105841" y="281368"/>
                  </a:lnTo>
                  <a:lnTo>
                    <a:pt x="1349159" y="51396"/>
                  </a:lnTo>
                  <a:lnTo>
                    <a:pt x="2639517" y="453605"/>
                  </a:lnTo>
                  <a:lnTo>
                    <a:pt x="2648851" y="429704"/>
                  </a:lnTo>
                  <a:lnTo>
                    <a:pt x="2651391" y="455041"/>
                  </a:lnTo>
                  <a:lnTo>
                    <a:pt x="3942740" y="349072"/>
                  </a:lnTo>
                  <a:lnTo>
                    <a:pt x="5233670" y="865441"/>
                  </a:lnTo>
                  <a:lnTo>
                    <a:pt x="5245468" y="842010"/>
                  </a:lnTo>
                  <a:lnTo>
                    <a:pt x="5254561" y="866521"/>
                  </a:lnTo>
                  <a:lnTo>
                    <a:pt x="6544983" y="481838"/>
                  </a:lnTo>
                  <a:lnTo>
                    <a:pt x="7834681" y="778319"/>
                  </a:lnTo>
                  <a:lnTo>
                    <a:pt x="7849082" y="729005"/>
                  </a:lnTo>
                  <a:close/>
                </a:path>
              </a:pathLst>
            </a:custGeom>
            <a:solidFill>
              <a:srgbClr val="68ADC3"/>
            </a:solidFill>
          </p:spPr>
          <p:txBody>
            <a:bodyPr wrap="square" lIns="0" tIns="0" rIns="0" bIns="0" rtlCol="0"/>
            <a:lstStyle/>
            <a:p>
              <a:endParaRPr/>
            </a:p>
          </p:txBody>
        </p:sp>
        <p:sp>
          <p:nvSpPr>
            <p:cNvPr id="67" name="object 67"/>
            <p:cNvSpPr/>
            <p:nvPr/>
          </p:nvSpPr>
          <p:spPr>
            <a:xfrm>
              <a:off x="1299603" y="4591446"/>
              <a:ext cx="106045" cy="95250"/>
            </a:xfrm>
            <a:custGeom>
              <a:avLst/>
              <a:gdLst/>
              <a:ahLst/>
              <a:cxnLst/>
              <a:rect l="l" t="t" r="r" b="b"/>
              <a:pathLst>
                <a:path w="106044" h="95250">
                  <a:moveTo>
                    <a:pt x="0" y="0"/>
                  </a:moveTo>
                  <a:lnTo>
                    <a:pt x="0" y="94678"/>
                  </a:lnTo>
                  <a:lnTo>
                    <a:pt x="105841" y="94678"/>
                  </a:lnTo>
                  <a:lnTo>
                    <a:pt x="105841" y="0"/>
                  </a:lnTo>
                  <a:lnTo>
                    <a:pt x="0" y="0"/>
                  </a:lnTo>
                  <a:close/>
                </a:path>
              </a:pathLst>
            </a:custGeom>
            <a:ln w="3175">
              <a:solidFill>
                <a:srgbClr val="68ADC3"/>
              </a:solidFill>
            </a:ln>
          </p:spPr>
          <p:txBody>
            <a:bodyPr wrap="square" lIns="0" tIns="0" rIns="0" bIns="0" rtlCol="0"/>
            <a:lstStyle/>
            <a:p>
              <a:endParaRPr/>
            </a:p>
          </p:txBody>
        </p:sp>
        <p:sp>
          <p:nvSpPr>
            <p:cNvPr id="68" name="object 68"/>
            <p:cNvSpPr/>
            <p:nvPr/>
          </p:nvSpPr>
          <p:spPr>
            <a:xfrm>
              <a:off x="3895915" y="4755962"/>
              <a:ext cx="106045" cy="95250"/>
            </a:xfrm>
            <a:custGeom>
              <a:avLst/>
              <a:gdLst/>
              <a:ahLst/>
              <a:cxnLst/>
              <a:rect l="l" t="t" r="r" b="b"/>
              <a:pathLst>
                <a:path w="106045" h="95250">
                  <a:moveTo>
                    <a:pt x="105486" y="0"/>
                  </a:moveTo>
                  <a:lnTo>
                    <a:pt x="0" y="0"/>
                  </a:lnTo>
                  <a:lnTo>
                    <a:pt x="0" y="94678"/>
                  </a:lnTo>
                  <a:lnTo>
                    <a:pt x="105486" y="94678"/>
                  </a:lnTo>
                  <a:lnTo>
                    <a:pt x="105486" y="0"/>
                  </a:lnTo>
                  <a:close/>
                </a:path>
              </a:pathLst>
            </a:custGeom>
            <a:solidFill>
              <a:srgbClr val="68ADC3"/>
            </a:solidFill>
          </p:spPr>
          <p:txBody>
            <a:bodyPr wrap="square" lIns="0" tIns="0" rIns="0" bIns="0" rtlCol="0"/>
            <a:lstStyle/>
            <a:p>
              <a:endParaRPr/>
            </a:p>
          </p:txBody>
        </p:sp>
        <p:sp>
          <p:nvSpPr>
            <p:cNvPr id="69" name="object 69"/>
            <p:cNvSpPr/>
            <p:nvPr/>
          </p:nvSpPr>
          <p:spPr>
            <a:xfrm>
              <a:off x="3895915" y="4755962"/>
              <a:ext cx="106045" cy="95250"/>
            </a:xfrm>
            <a:custGeom>
              <a:avLst/>
              <a:gdLst/>
              <a:ahLst/>
              <a:cxnLst/>
              <a:rect l="l" t="t" r="r" b="b"/>
              <a:pathLst>
                <a:path w="106045" h="95250">
                  <a:moveTo>
                    <a:pt x="0" y="0"/>
                  </a:moveTo>
                  <a:lnTo>
                    <a:pt x="0" y="94678"/>
                  </a:lnTo>
                  <a:lnTo>
                    <a:pt x="105486" y="94678"/>
                  </a:lnTo>
                  <a:lnTo>
                    <a:pt x="105486" y="0"/>
                  </a:lnTo>
                  <a:lnTo>
                    <a:pt x="0" y="0"/>
                  </a:lnTo>
                  <a:close/>
                </a:path>
              </a:pathLst>
            </a:custGeom>
            <a:ln w="3175">
              <a:solidFill>
                <a:srgbClr val="68ADC3"/>
              </a:solidFill>
            </a:ln>
          </p:spPr>
          <p:txBody>
            <a:bodyPr wrap="square" lIns="0" tIns="0" rIns="0" bIns="0" rtlCol="0"/>
            <a:lstStyle/>
            <a:p>
              <a:endParaRPr/>
            </a:p>
          </p:txBody>
        </p:sp>
        <p:sp>
          <p:nvSpPr>
            <p:cNvPr id="70" name="object 70"/>
            <p:cNvSpPr/>
            <p:nvPr/>
          </p:nvSpPr>
          <p:spPr>
            <a:xfrm>
              <a:off x="6492240" y="5168166"/>
              <a:ext cx="106045" cy="95250"/>
            </a:xfrm>
            <a:custGeom>
              <a:avLst/>
              <a:gdLst/>
              <a:ahLst/>
              <a:cxnLst/>
              <a:rect l="l" t="t" r="r" b="b"/>
              <a:pathLst>
                <a:path w="106045" h="95250">
                  <a:moveTo>
                    <a:pt x="105486" y="0"/>
                  </a:moveTo>
                  <a:lnTo>
                    <a:pt x="0" y="0"/>
                  </a:lnTo>
                  <a:lnTo>
                    <a:pt x="0" y="95034"/>
                  </a:lnTo>
                  <a:lnTo>
                    <a:pt x="105486" y="95034"/>
                  </a:lnTo>
                  <a:lnTo>
                    <a:pt x="105486" y="0"/>
                  </a:lnTo>
                  <a:close/>
                </a:path>
              </a:pathLst>
            </a:custGeom>
            <a:solidFill>
              <a:srgbClr val="68ADC3"/>
            </a:solidFill>
          </p:spPr>
          <p:txBody>
            <a:bodyPr wrap="square" lIns="0" tIns="0" rIns="0" bIns="0" rtlCol="0"/>
            <a:lstStyle/>
            <a:p>
              <a:endParaRPr/>
            </a:p>
          </p:txBody>
        </p:sp>
        <p:sp>
          <p:nvSpPr>
            <p:cNvPr id="71" name="object 71"/>
            <p:cNvSpPr/>
            <p:nvPr/>
          </p:nvSpPr>
          <p:spPr>
            <a:xfrm>
              <a:off x="6492240" y="5168166"/>
              <a:ext cx="106045" cy="95250"/>
            </a:xfrm>
            <a:custGeom>
              <a:avLst/>
              <a:gdLst/>
              <a:ahLst/>
              <a:cxnLst/>
              <a:rect l="l" t="t" r="r" b="b"/>
              <a:pathLst>
                <a:path w="106045" h="95250">
                  <a:moveTo>
                    <a:pt x="0" y="0"/>
                  </a:moveTo>
                  <a:lnTo>
                    <a:pt x="0" y="95034"/>
                  </a:lnTo>
                  <a:lnTo>
                    <a:pt x="105486" y="95034"/>
                  </a:lnTo>
                  <a:lnTo>
                    <a:pt x="105486" y="0"/>
                  </a:lnTo>
                  <a:lnTo>
                    <a:pt x="0" y="0"/>
                  </a:lnTo>
                  <a:close/>
                </a:path>
              </a:pathLst>
            </a:custGeom>
            <a:ln w="3175">
              <a:solidFill>
                <a:srgbClr val="68ADC3"/>
              </a:solidFill>
            </a:ln>
          </p:spPr>
          <p:txBody>
            <a:bodyPr wrap="square" lIns="0" tIns="0" rIns="0" bIns="0" rtlCol="0"/>
            <a:lstStyle/>
            <a:p>
              <a:endParaRPr/>
            </a:p>
          </p:txBody>
        </p:sp>
        <p:sp>
          <p:nvSpPr>
            <p:cNvPr id="72" name="object 72"/>
            <p:cNvSpPr/>
            <p:nvPr/>
          </p:nvSpPr>
          <p:spPr>
            <a:xfrm>
              <a:off x="9088564" y="5079965"/>
              <a:ext cx="106045" cy="95250"/>
            </a:xfrm>
            <a:custGeom>
              <a:avLst/>
              <a:gdLst/>
              <a:ahLst/>
              <a:cxnLst/>
              <a:rect l="l" t="t" r="r" b="b"/>
              <a:pathLst>
                <a:path w="106045" h="95250">
                  <a:moveTo>
                    <a:pt x="105841" y="0"/>
                  </a:moveTo>
                  <a:lnTo>
                    <a:pt x="0" y="0"/>
                  </a:lnTo>
                  <a:lnTo>
                    <a:pt x="0" y="94678"/>
                  </a:lnTo>
                  <a:lnTo>
                    <a:pt x="105841" y="94678"/>
                  </a:lnTo>
                  <a:lnTo>
                    <a:pt x="105841" y="0"/>
                  </a:lnTo>
                  <a:close/>
                </a:path>
              </a:pathLst>
            </a:custGeom>
            <a:solidFill>
              <a:srgbClr val="68ADC3"/>
            </a:solidFill>
          </p:spPr>
          <p:txBody>
            <a:bodyPr wrap="square" lIns="0" tIns="0" rIns="0" bIns="0" rtlCol="0"/>
            <a:lstStyle/>
            <a:p>
              <a:endParaRPr/>
            </a:p>
          </p:txBody>
        </p:sp>
        <p:sp>
          <p:nvSpPr>
            <p:cNvPr id="73" name="object 73"/>
            <p:cNvSpPr/>
            <p:nvPr/>
          </p:nvSpPr>
          <p:spPr>
            <a:xfrm>
              <a:off x="9088564" y="5079965"/>
              <a:ext cx="106045" cy="95250"/>
            </a:xfrm>
            <a:custGeom>
              <a:avLst/>
              <a:gdLst/>
              <a:ahLst/>
              <a:cxnLst/>
              <a:rect l="l" t="t" r="r" b="b"/>
              <a:pathLst>
                <a:path w="106045" h="95250">
                  <a:moveTo>
                    <a:pt x="0" y="0"/>
                  </a:moveTo>
                  <a:lnTo>
                    <a:pt x="0" y="94678"/>
                  </a:lnTo>
                  <a:lnTo>
                    <a:pt x="105841" y="94678"/>
                  </a:lnTo>
                  <a:lnTo>
                    <a:pt x="105841" y="0"/>
                  </a:lnTo>
                  <a:lnTo>
                    <a:pt x="0" y="0"/>
                  </a:lnTo>
                  <a:close/>
                </a:path>
              </a:pathLst>
            </a:custGeom>
            <a:ln w="3175">
              <a:solidFill>
                <a:srgbClr val="68ADC3"/>
              </a:solidFill>
            </a:ln>
          </p:spPr>
          <p:txBody>
            <a:bodyPr wrap="square" lIns="0" tIns="0" rIns="0" bIns="0" rtlCol="0"/>
            <a:lstStyle/>
            <a:p>
              <a:endParaRPr/>
            </a:p>
          </p:txBody>
        </p:sp>
        <p:sp>
          <p:nvSpPr>
            <p:cNvPr id="74" name="object 74"/>
            <p:cNvSpPr/>
            <p:nvPr/>
          </p:nvSpPr>
          <p:spPr>
            <a:xfrm>
              <a:off x="1350721" y="4623844"/>
              <a:ext cx="7792084" cy="829944"/>
            </a:xfrm>
            <a:custGeom>
              <a:avLst/>
              <a:gdLst/>
              <a:ahLst/>
              <a:cxnLst/>
              <a:rect l="l" t="t" r="r" b="b"/>
              <a:pathLst>
                <a:path w="7792084" h="829945">
                  <a:moveTo>
                    <a:pt x="7791475" y="573112"/>
                  </a:moveTo>
                  <a:lnTo>
                    <a:pt x="6493319" y="544322"/>
                  </a:lnTo>
                  <a:lnTo>
                    <a:pt x="6489001" y="544322"/>
                  </a:lnTo>
                  <a:lnTo>
                    <a:pt x="6486842" y="544677"/>
                  </a:lnTo>
                  <a:lnTo>
                    <a:pt x="5197614" y="777786"/>
                  </a:lnTo>
                  <a:lnTo>
                    <a:pt x="3907802" y="248043"/>
                  </a:lnTo>
                  <a:lnTo>
                    <a:pt x="3896283" y="271259"/>
                  </a:lnTo>
                  <a:lnTo>
                    <a:pt x="3896283" y="271081"/>
                  </a:lnTo>
                  <a:lnTo>
                    <a:pt x="3907802" y="248043"/>
                  </a:lnTo>
                  <a:lnTo>
                    <a:pt x="3904196" y="246595"/>
                  </a:lnTo>
                  <a:lnTo>
                    <a:pt x="3900233" y="245884"/>
                  </a:lnTo>
                  <a:lnTo>
                    <a:pt x="3895915" y="245884"/>
                  </a:lnTo>
                  <a:lnTo>
                    <a:pt x="2602128" y="256997"/>
                  </a:lnTo>
                  <a:lnTo>
                    <a:pt x="1303921" y="76314"/>
                  </a:lnTo>
                  <a:lnTo>
                    <a:pt x="1301394" y="76314"/>
                  </a:lnTo>
                  <a:lnTo>
                    <a:pt x="1299603" y="101523"/>
                  </a:lnTo>
                  <a:lnTo>
                    <a:pt x="1301394" y="76314"/>
                  </a:lnTo>
                  <a:lnTo>
                    <a:pt x="3594" y="0"/>
                  </a:lnTo>
                  <a:lnTo>
                    <a:pt x="0" y="50393"/>
                  </a:lnTo>
                  <a:lnTo>
                    <a:pt x="1294942" y="126555"/>
                  </a:lnTo>
                  <a:lnTo>
                    <a:pt x="1294917" y="126720"/>
                  </a:lnTo>
                  <a:lnTo>
                    <a:pt x="2593441" y="307441"/>
                  </a:lnTo>
                  <a:lnTo>
                    <a:pt x="2594876" y="307441"/>
                  </a:lnTo>
                  <a:lnTo>
                    <a:pt x="2596324" y="307797"/>
                  </a:lnTo>
                  <a:lnTo>
                    <a:pt x="2597759" y="307797"/>
                  </a:lnTo>
                  <a:lnTo>
                    <a:pt x="2597759" y="307441"/>
                  </a:lnTo>
                  <a:lnTo>
                    <a:pt x="2598115" y="307441"/>
                  </a:lnTo>
                  <a:lnTo>
                    <a:pt x="3889298" y="296341"/>
                  </a:lnTo>
                  <a:lnTo>
                    <a:pt x="5182552" y="827278"/>
                  </a:lnTo>
                  <a:lnTo>
                    <a:pt x="5186159" y="828713"/>
                  </a:lnTo>
                  <a:lnTo>
                    <a:pt x="5190121" y="829437"/>
                  </a:lnTo>
                  <a:lnTo>
                    <a:pt x="5198034" y="829437"/>
                  </a:lnTo>
                  <a:lnTo>
                    <a:pt x="5199837" y="829081"/>
                  </a:lnTo>
                  <a:lnTo>
                    <a:pt x="6497650" y="594855"/>
                  </a:lnTo>
                  <a:lnTo>
                    <a:pt x="7790040" y="623519"/>
                  </a:lnTo>
                  <a:lnTo>
                    <a:pt x="7791475" y="573112"/>
                  </a:lnTo>
                  <a:close/>
                </a:path>
              </a:pathLst>
            </a:custGeom>
            <a:solidFill>
              <a:srgbClr val="A9B300"/>
            </a:solidFill>
          </p:spPr>
          <p:txBody>
            <a:bodyPr wrap="square" lIns="0" tIns="0" rIns="0" bIns="0" rtlCol="0"/>
            <a:lstStyle/>
            <a:p>
              <a:endParaRPr/>
            </a:p>
          </p:txBody>
        </p:sp>
        <p:pic>
          <p:nvPicPr>
            <p:cNvPr id="75" name="object 75"/>
            <p:cNvPicPr/>
            <p:nvPr/>
          </p:nvPicPr>
          <p:blipFill>
            <a:blip r:embed="rId11" cstate="print"/>
            <a:stretch>
              <a:fillRect/>
            </a:stretch>
          </p:blipFill>
          <p:spPr>
            <a:xfrm>
              <a:off x="1298968" y="4600883"/>
              <a:ext cx="107111" cy="95961"/>
            </a:xfrm>
            <a:prstGeom prst="rect">
              <a:avLst/>
            </a:prstGeom>
          </p:spPr>
        </p:pic>
        <p:pic>
          <p:nvPicPr>
            <p:cNvPr id="76" name="object 76"/>
            <p:cNvPicPr/>
            <p:nvPr/>
          </p:nvPicPr>
          <p:blipFill>
            <a:blip r:embed="rId12" cstate="print"/>
            <a:stretch>
              <a:fillRect/>
            </a:stretch>
          </p:blipFill>
          <p:spPr>
            <a:xfrm>
              <a:off x="2596769" y="4677565"/>
              <a:ext cx="107111" cy="95592"/>
            </a:xfrm>
            <a:prstGeom prst="rect">
              <a:avLst/>
            </a:prstGeom>
          </p:spPr>
        </p:pic>
        <p:pic>
          <p:nvPicPr>
            <p:cNvPr id="77" name="object 77"/>
            <p:cNvPicPr/>
            <p:nvPr/>
          </p:nvPicPr>
          <p:blipFill>
            <a:blip r:embed="rId13" cstate="print"/>
            <a:stretch>
              <a:fillRect/>
            </a:stretch>
          </p:blipFill>
          <p:spPr>
            <a:xfrm>
              <a:off x="3895280" y="4858286"/>
              <a:ext cx="106756" cy="96316"/>
            </a:xfrm>
            <a:prstGeom prst="rect">
              <a:avLst/>
            </a:prstGeom>
          </p:spPr>
        </p:pic>
        <p:pic>
          <p:nvPicPr>
            <p:cNvPr id="78" name="object 78"/>
            <p:cNvPicPr/>
            <p:nvPr/>
          </p:nvPicPr>
          <p:blipFill>
            <a:blip r:embed="rId14" cstate="print"/>
            <a:stretch>
              <a:fillRect/>
            </a:stretch>
          </p:blipFill>
          <p:spPr>
            <a:xfrm>
              <a:off x="5193804" y="4846767"/>
              <a:ext cx="106387" cy="96316"/>
            </a:xfrm>
            <a:prstGeom prst="rect">
              <a:avLst/>
            </a:prstGeom>
          </p:spPr>
        </p:pic>
        <p:pic>
          <p:nvPicPr>
            <p:cNvPr id="79" name="object 79"/>
            <p:cNvPicPr/>
            <p:nvPr/>
          </p:nvPicPr>
          <p:blipFill>
            <a:blip r:embed="rId15" cstate="print"/>
            <a:stretch>
              <a:fillRect/>
            </a:stretch>
          </p:blipFill>
          <p:spPr>
            <a:xfrm>
              <a:off x="6491604" y="5379926"/>
              <a:ext cx="106756" cy="96316"/>
            </a:xfrm>
            <a:prstGeom prst="rect">
              <a:avLst/>
            </a:prstGeom>
          </p:spPr>
        </p:pic>
        <p:pic>
          <p:nvPicPr>
            <p:cNvPr id="80" name="object 80"/>
            <p:cNvPicPr/>
            <p:nvPr/>
          </p:nvPicPr>
          <p:blipFill>
            <a:blip r:embed="rId16" cstate="print"/>
            <a:stretch>
              <a:fillRect/>
            </a:stretch>
          </p:blipFill>
          <p:spPr>
            <a:xfrm>
              <a:off x="7789760" y="5145573"/>
              <a:ext cx="107111" cy="96304"/>
            </a:xfrm>
            <a:prstGeom prst="rect">
              <a:avLst/>
            </a:prstGeom>
          </p:spPr>
        </p:pic>
        <p:pic>
          <p:nvPicPr>
            <p:cNvPr id="81" name="object 81"/>
            <p:cNvPicPr/>
            <p:nvPr/>
          </p:nvPicPr>
          <p:blipFill>
            <a:blip r:embed="rId17" cstate="print"/>
            <a:stretch>
              <a:fillRect/>
            </a:stretch>
          </p:blipFill>
          <p:spPr>
            <a:xfrm>
              <a:off x="9087929" y="5174008"/>
              <a:ext cx="107111" cy="96304"/>
            </a:xfrm>
            <a:prstGeom prst="rect">
              <a:avLst/>
            </a:prstGeom>
          </p:spPr>
        </p:pic>
      </p:grpSp>
      <p:sp>
        <p:nvSpPr>
          <p:cNvPr id="82" name="object 82"/>
          <p:cNvSpPr txBox="1"/>
          <p:nvPr/>
        </p:nvSpPr>
        <p:spPr>
          <a:xfrm>
            <a:off x="2337206" y="6371861"/>
            <a:ext cx="278120"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2017</a:t>
            </a:r>
            <a:endParaRPr sz="861">
              <a:latin typeface="Arial MT"/>
              <a:cs typeface="Arial MT"/>
            </a:endParaRPr>
          </a:p>
        </p:txBody>
      </p:sp>
      <p:sp>
        <p:nvSpPr>
          <p:cNvPr id="83" name="object 83"/>
          <p:cNvSpPr txBox="1"/>
          <p:nvPr/>
        </p:nvSpPr>
        <p:spPr>
          <a:xfrm>
            <a:off x="3514052" y="6371861"/>
            <a:ext cx="279848"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2018</a:t>
            </a:r>
            <a:endParaRPr sz="861">
              <a:latin typeface="Arial MT"/>
              <a:cs typeface="Arial MT"/>
            </a:endParaRPr>
          </a:p>
        </p:txBody>
      </p:sp>
      <p:sp>
        <p:nvSpPr>
          <p:cNvPr id="84" name="object 84"/>
          <p:cNvSpPr txBox="1"/>
          <p:nvPr/>
        </p:nvSpPr>
        <p:spPr>
          <a:xfrm>
            <a:off x="4690898" y="6371861"/>
            <a:ext cx="279848"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2019</a:t>
            </a:r>
            <a:endParaRPr sz="861">
              <a:latin typeface="Arial MT"/>
              <a:cs typeface="Arial MT"/>
            </a:endParaRPr>
          </a:p>
        </p:txBody>
      </p:sp>
      <p:sp>
        <p:nvSpPr>
          <p:cNvPr id="85" name="object 85"/>
          <p:cNvSpPr txBox="1"/>
          <p:nvPr/>
        </p:nvSpPr>
        <p:spPr>
          <a:xfrm>
            <a:off x="5868067" y="6371861"/>
            <a:ext cx="279848"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2020</a:t>
            </a:r>
            <a:endParaRPr sz="861">
              <a:latin typeface="Arial MT"/>
              <a:cs typeface="Arial MT"/>
            </a:endParaRPr>
          </a:p>
        </p:txBody>
      </p:sp>
      <p:sp>
        <p:nvSpPr>
          <p:cNvPr id="86" name="object 86"/>
          <p:cNvSpPr txBox="1"/>
          <p:nvPr/>
        </p:nvSpPr>
        <p:spPr>
          <a:xfrm>
            <a:off x="7044914" y="6371861"/>
            <a:ext cx="278120"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2021</a:t>
            </a:r>
            <a:endParaRPr sz="861">
              <a:latin typeface="Arial MT"/>
              <a:cs typeface="Arial MT"/>
            </a:endParaRPr>
          </a:p>
        </p:txBody>
      </p:sp>
      <p:sp>
        <p:nvSpPr>
          <p:cNvPr id="87" name="object 87"/>
          <p:cNvSpPr txBox="1"/>
          <p:nvPr/>
        </p:nvSpPr>
        <p:spPr>
          <a:xfrm>
            <a:off x="8223061" y="6371861"/>
            <a:ext cx="278696"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2022</a:t>
            </a:r>
            <a:endParaRPr sz="861">
              <a:latin typeface="Arial MT"/>
              <a:cs typeface="Arial MT"/>
            </a:endParaRPr>
          </a:p>
        </p:txBody>
      </p:sp>
      <p:sp>
        <p:nvSpPr>
          <p:cNvPr id="88" name="object 88"/>
          <p:cNvSpPr txBox="1"/>
          <p:nvPr/>
        </p:nvSpPr>
        <p:spPr>
          <a:xfrm>
            <a:off x="9399909" y="6371861"/>
            <a:ext cx="279848" cy="142938"/>
          </a:xfrm>
          <a:prstGeom prst="rect">
            <a:avLst/>
          </a:prstGeom>
        </p:spPr>
        <p:txBody>
          <a:bodyPr vert="horz" wrap="square" lIns="0" tIns="10365" rIns="0" bIns="0" rtlCol="0">
            <a:spAutoFit/>
          </a:bodyPr>
          <a:lstStyle/>
          <a:p>
            <a:pPr marL="11516">
              <a:lnSpc>
                <a:spcPct val="100000"/>
              </a:lnSpc>
              <a:spcBef>
                <a:spcPts val="82"/>
              </a:spcBef>
            </a:pPr>
            <a:r>
              <a:rPr sz="861" spc="-18" dirty="0">
                <a:latin typeface="Arial MT"/>
                <a:cs typeface="Arial MT"/>
              </a:rPr>
              <a:t>2023</a:t>
            </a:r>
            <a:endParaRPr sz="861">
              <a:latin typeface="Arial MT"/>
              <a:cs typeface="Arial MT"/>
            </a:endParaRPr>
          </a:p>
        </p:txBody>
      </p:sp>
      <p:sp>
        <p:nvSpPr>
          <p:cNvPr id="89" name="object 89"/>
          <p:cNvSpPr txBox="1"/>
          <p:nvPr/>
        </p:nvSpPr>
        <p:spPr>
          <a:xfrm>
            <a:off x="2219681" y="3970825"/>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32</a:t>
            </a:r>
            <a:r>
              <a:rPr sz="680" b="1" spc="136" dirty="0">
                <a:latin typeface="Arial"/>
                <a:cs typeface="Arial"/>
              </a:rPr>
              <a:t> </a:t>
            </a:r>
            <a:r>
              <a:rPr sz="680" b="1" dirty="0">
                <a:latin typeface="Arial"/>
                <a:cs typeface="Arial"/>
              </a:rPr>
              <a:t>819</a:t>
            </a:r>
            <a:r>
              <a:rPr sz="680" b="1" spc="141" dirty="0">
                <a:latin typeface="Arial"/>
                <a:cs typeface="Arial"/>
              </a:rPr>
              <a:t> </a:t>
            </a:r>
            <a:r>
              <a:rPr sz="680" b="1" spc="-23" dirty="0">
                <a:latin typeface="Arial"/>
                <a:cs typeface="Arial"/>
              </a:rPr>
              <a:t>906</a:t>
            </a:r>
            <a:endParaRPr sz="680">
              <a:latin typeface="Arial"/>
              <a:cs typeface="Arial"/>
            </a:endParaRPr>
          </a:p>
        </p:txBody>
      </p:sp>
      <p:sp>
        <p:nvSpPr>
          <p:cNvPr id="90" name="object 90"/>
          <p:cNvSpPr txBox="1"/>
          <p:nvPr/>
        </p:nvSpPr>
        <p:spPr>
          <a:xfrm>
            <a:off x="3396527" y="3801396"/>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36</a:t>
            </a:r>
            <a:r>
              <a:rPr sz="680" b="1" spc="141" dirty="0">
                <a:latin typeface="Arial"/>
                <a:cs typeface="Arial"/>
              </a:rPr>
              <a:t> </a:t>
            </a:r>
            <a:r>
              <a:rPr sz="680" b="1" dirty="0">
                <a:latin typeface="Arial"/>
                <a:cs typeface="Arial"/>
              </a:rPr>
              <a:t>206</a:t>
            </a:r>
            <a:r>
              <a:rPr sz="680" b="1" spc="127" dirty="0">
                <a:latin typeface="Arial"/>
                <a:cs typeface="Arial"/>
              </a:rPr>
              <a:t> </a:t>
            </a:r>
            <a:r>
              <a:rPr sz="680" b="1" spc="-23" dirty="0">
                <a:latin typeface="Arial"/>
                <a:cs typeface="Arial"/>
              </a:rPr>
              <a:t>056</a:t>
            </a:r>
            <a:endParaRPr sz="680">
              <a:latin typeface="Arial"/>
              <a:cs typeface="Arial"/>
            </a:endParaRPr>
          </a:p>
        </p:txBody>
      </p:sp>
      <p:sp>
        <p:nvSpPr>
          <p:cNvPr id="91" name="object 91"/>
          <p:cNvSpPr txBox="1"/>
          <p:nvPr/>
        </p:nvSpPr>
        <p:spPr>
          <a:xfrm>
            <a:off x="4573696" y="4167675"/>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30</a:t>
            </a:r>
            <a:r>
              <a:rPr sz="680" b="1" spc="136" dirty="0">
                <a:latin typeface="Arial"/>
                <a:cs typeface="Arial"/>
              </a:rPr>
              <a:t> </a:t>
            </a:r>
            <a:r>
              <a:rPr sz="680" b="1" dirty="0">
                <a:latin typeface="Arial"/>
                <a:cs typeface="Arial"/>
              </a:rPr>
              <a:t>500</a:t>
            </a:r>
            <a:r>
              <a:rPr sz="680" b="1" spc="141" dirty="0">
                <a:latin typeface="Arial"/>
                <a:cs typeface="Arial"/>
              </a:rPr>
              <a:t> </a:t>
            </a:r>
            <a:r>
              <a:rPr sz="680" b="1" spc="-23" dirty="0">
                <a:latin typeface="Arial"/>
                <a:cs typeface="Arial"/>
              </a:rPr>
              <a:t>000</a:t>
            </a:r>
            <a:endParaRPr sz="680">
              <a:latin typeface="Arial"/>
              <a:cs typeface="Arial"/>
            </a:endParaRPr>
          </a:p>
        </p:txBody>
      </p:sp>
      <p:sp>
        <p:nvSpPr>
          <p:cNvPr id="92" name="object 92"/>
          <p:cNvSpPr txBox="1"/>
          <p:nvPr/>
        </p:nvSpPr>
        <p:spPr>
          <a:xfrm>
            <a:off x="5751522" y="4071052"/>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32</a:t>
            </a:r>
            <a:r>
              <a:rPr sz="680" b="1" spc="127" dirty="0">
                <a:latin typeface="Arial"/>
                <a:cs typeface="Arial"/>
              </a:rPr>
              <a:t> </a:t>
            </a:r>
            <a:r>
              <a:rPr sz="680" b="1" dirty="0">
                <a:latin typeface="Arial"/>
                <a:cs typeface="Arial"/>
              </a:rPr>
              <a:t>000</a:t>
            </a:r>
            <a:r>
              <a:rPr sz="680" b="1" spc="141" dirty="0">
                <a:latin typeface="Arial"/>
                <a:cs typeface="Arial"/>
              </a:rPr>
              <a:t> </a:t>
            </a:r>
            <a:r>
              <a:rPr sz="680" b="1" spc="-23" dirty="0">
                <a:latin typeface="Arial"/>
                <a:cs typeface="Arial"/>
              </a:rPr>
              <a:t>000</a:t>
            </a:r>
            <a:endParaRPr sz="680">
              <a:latin typeface="Arial"/>
              <a:cs typeface="Arial"/>
            </a:endParaRPr>
          </a:p>
        </p:txBody>
      </p:sp>
      <p:sp>
        <p:nvSpPr>
          <p:cNvPr id="93" name="object 93"/>
          <p:cNvSpPr txBox="1"/>
          <p:nvPr/>
        </p:nvSpPr>
        <p:spPr>
          <a:xfrm>
            <a:off x="6943708" y="4522194"/>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24</a:t>
            </a:r>
            <a:r>
              <a:rPr sz="680" b="1" spc="127" dirty="0">
                <a:latin typeface="Arial"/>
                <a:cs typeface="Arial"/>
              </a:rPr>
              <a:t> </a:t>
            </a:r>
            <a:r>
              <a:rPr sz="680" b="1" dirty="0">
                <a:latin typeface="Arial"/>
                <a:cs typeface="Arial"/>
              </a:rPr>
              <a:t>687</a:t>
            </a:r>
            <a:r>
              <a:rPr sz="680" b="1" spc="141" dirty="0">
                <a:latin typeface="Arial"/>
                <a:cs typeface="Arial"/>
              </a:rPr>
              <a:t> </a:t>
            </a:r>
            <a:r>
              <a:rPr sz="680" b="1" spc="-23" dirty="0">
                <a:latin typeface="Arial"/>
                <a:cs typeface="Arial"/>
              </a:rPr>
              <a:t>864</a:t>
            </a:r>
            <a:endParaRPr sz="680">
              <a:latin typeface="Arial"/>
              <a:cs typeface="Arial"/>
            </a:endParaRPr>
          </a:p>
        </p:txBody>
      </p:sp>
      <p:sp>
        <p:nvSpPr>
          <p:cNvPr id="94" name="object 94"/>
          <p:cNvSpPr txBox="1"/>
          <p:nvPr/>
        </p:nvSpPr>
        <p:spPr>
          <a:xfrm>
            <a:off x="8105538" y="4190523"/>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30</a:t>
            </a:r>
            <a:r>
              <a:rPr sz="680" b="1" spc="141" dirty="0">
                <a:latin typeface="Arial"/>
                <a:cs typeface="Arial"/>
              </a:rPr>
              <a:t> </a:t>
            </a:r>
            <a:r>
              <a:rPr sz="680" b="1" dirty="0">
                <a:latin typeface="Arial"/>
                <a:cs typeface="Arial"/>
              </a:rPr>
              <a:t>141</a:t>
            </a:r>
            <a:r>
              <a:rPr sz="680" b="1" spc="127" dirty="0">
                <a:latin typeface="Arial"/>
                <a:cs typeface="Arial"/>
              </a:rPr>
              <a:t> </a:t>
            </a:r>
            <a:r>
              <a:rPr sz="680" b="1" spc="-23" dirty="0">
                <a:latin typeface="Arial"/>
                <a:cs typeface="Arial"/>
              </a:rPr>
              <a:t>363</a:t>
            </a:r>
            <a:endParaRPr sz="680">
              <a:latin typeface="Arial"/>
              <a:cs typeface="Arial"/>
            </a:endParaRPr>
          </a:p>
        </p:txBody>
      </p:sp>
      <p:sp>
        <p:nvSpPr>
          <p:cNvPr id="95" name="object 95"/>
          <p:cNvSpPr txBox="1"/>
          <p:nvPr/>
        </p:nvSpPr>
        <p:spPr>
          <a:xfrm>
            <a:off x="9282718" y="4461158"/>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25</a:t>
            </a:r>
            <a:r>
              <a:rPr sz="680" b="1" spc="136" dirty="0">
                <a:latin typeface="Arial"/>
                <a:cs typeface="Arial"/>
              </a:rPr>
              <a:t> </a:t>
            </a:r>
            <a:r>
              <a:rPr sz="680" b="1" dirty="0">
                <a:latin typeface="Arial"/>
                <a:cs typeface="Arial"/>
              </a:rPr>
              <a:t>935</a:t>
            </a:r>
            <a:r>
              <a:rPr sz="680" b="1" spc="141" dirty="0">
                <a:latin typeface="Arial"/>
                <a:cs typeface="Arial"/>
              </a:rPr>
              <a:t> </a:t>
            </a:r>
            <a:r>
              <a:rPr sz="680" b="1" spc="-23" dirty="0">
                <a:latin typeface="Arial"/>
                <a:cs typeface="Arial"/>
              </a:rPr>
              <a:t>000</a:t>
            </a:r>
            <a:endParaRPr sz="680">
              <a:latin typeface="Arial"/>
              <a:cs typeface="Arial"/>
            </a:endParaRPr>
          </a:p>
        </p:txBody>
      </p:sp>
      <p:sp>
        <p:nvSpPr>
          <p:cNvPr id="96" name="object 96"/>
          <p:cNvSpPr txBox="1"/>
          <p:nvPr/>
        </p:nvSpPr>
        <p:spPr>
          <a:xfrm>
            <a:off x="2219681" y="4272462"/>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32</a:t>
            </a:r>
            <a:r>
              <a:rPr sz="680" b="1" spc="136" dirty="0">
                <a:latin typeface="Arial"/>
                <a:cs typeface="Arial"/>
              </a:rPr>
              <a:t> </a:t>
            </a:r>
            <a:r>
              <a:rPr sz="680" b="1" dirty="0">
                <a:latin typeface="Arial"/>
                <a:cs typeface="Arial"/>
              </a:rPr>
              <a:t>676</a:t>
            </a:r>
            <a:r>
              <a:rPr sz="680" b="1" spc="141" dirty="0">
                <a:latin typeface="Arial"/>
                <a:cs typeface="Arial"/>
              </a:rPr>
              <a:t> </a:t>
            </a:r>
            <a:r>
              <a:rPr sz="680" b="1" spc="-23" dirty="0">
                <a:latin typeface="Arial"/>
                <a:cs typeface="Arial"/>
              </a:rPr>
              <a:t>449</a:t>
            </a:r>
            <a:endParaRPr sz="680">
              <a:latin typeface="Arial"/>
              <a:cs typeface="Arial"/>
            </a:endParaRPr>
          </a:p>
        </p:txBody>
      </p:sp>
      <p:sp>
        <p:nvSpPr>
          <p:cNvPr id="97" name="object 97"/>
          <p:cNvSpPr txBox="1"/>
          <p:nvPr/>
        </p:nvSpPr>
        <p:spPr>
          <a:xfrm>
            <a:off x="3396527" y="4341676"/>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31</a:t>
            </a:r>
            <a:r>
              <a:rPr sz="680" b="1" spc="141" dirty="0">
                <a:latin typeface="Arial"/>
                <a:cs typeface="Arial"/>
              </a:rPr>
              <a:t> </a:t>
            </a:r>
            <a:r>
              <a:rPr sz="680" b="1" dirty="0">
                <a:latin typeface="Arial"/>
                <a:cs typeface="Arial"/>
              </a:rPr>
              <a:t>603</a:t>
            </a:r>
            <a:r>
              <a:rPr sz="680" b="1" spc="127" dirty="0">
                <a:latin typeface="Arial"/>
                <a:cs typeface="Arial"/>
              </a:rPr>
              <a:t> </a:t>
            </a:r>
            <a:r>
              <a:rPr sz="680" b="1" spc="-23" dirty="0">
                <a:latin typeface="Arial"/>
                <a:cs typeface="Arial"/>
              </a:rPr>
              <a:t>162</a:t>
            </a:r>
            <a:endParaRPr sz="680">
              <a:latin typeface="Arial"/>
              <a:cs typeface="Arial"/>
            </a:endParaRPr>
          </a:p>
        </p:txBody>
      </p:sp>
      <p:sp>
        <p:nvSpPr>
          <p:cNvPr id="98" name="object 98"/>
          <p:cNvSpPr txBox="1"/>
          <p:nvPr/>
        </p:nvSpPr>
        <p:spPr>
          <a:xfrm>
            <a:off x="4573696" y="4506198"/>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29</a:t>
            </a:r>
            <a:r>
              <a:rPr sz="680" b="1" spc="136" dirty="0">
                <a:latin typeface="Arial"/>
                <a:cs typeface="Arial"/>
              </a:rPr>
              <a:t> </a:t>
            </a:r>
            <a:r>
              <a:rPr sz="680" b="1" dirty="0">
                <a:latin typeface="Arial"/>
                <a:cs typeface="Arial"/>
              </a:rPr>
              <a:t>051</a:t>
            </a:r>
            <a:r>
              <a:rPr sz="680" b="1" spc="141" dirty="0">
                <a:latin typeface="Arial"/>
                <a:cs typeface="Arial"/>
              </a:rPr>
              <a:t> </a:t>
            </a:r>
            <a:r>
              <a:rPr sz="680" b="1" spc="-23" dirty="0">
                <a:latin typeface="Arial"/>
                <a:cs typeface="Arial"/>
              </a:rPr>
              <a:t>843</a:t>
            </a:r>
            <a:endParaRPr sz="680">
              <a:latin typeface="Arial"/>
              <a:cs typeface="Arial"/>
            </a:endParaRPr>
          </a:p>
        </p:txBody>
      </p:sp>
      <p:sp>
        <p:nvSpPr>
          <p:cNvPr id="99" name="object 99"/>
          <p:cNvSpPr txBox="1"/>
          <p:nvPr/>
        </p:nvSpPr>
        <p:spPr>
          <a:xfrm>
            <a:off x="5751522" y="4495753"/>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29</a:t>
            </a:r>
            <a:r>
              <a:rPr sz="680" b="1" spc="127" dirty="0">
                <a:latin typeface="Arial"/>
                <a:cs typeface="Arial"/>
              </a:rPr>
              <a:t> </a:t>
            </a:r>
            <a:r>
              <a:rPr sz="680" b="1" dirty="0">
                <a:latin typeface="Arial"/>
                <a:cs typeface="Arial"/>
              </a:rPr>
              <a:t>213</a:t>
            </a:r>
            <a:r>
              <a:rPr sz="680" b="1" spc="141" dirty="0">
                <a:latin typeface="Arial"/>
                <a:cs typeface="Arial"/>
              </a:rPr>
              <a:t> </a:t>
            </a:r>
            <a:r>
              <a:rPr sz="680" b="1" spc="-23" dirty="0">
                <a:latin typeface="Arial"/>
                <a:cs typeface="Arial"/>
              </a:rPr>
              <a:t>253</a:t>
            </a:r>
            <a:endParaRPr sz="680">
              <a:latin typeface="Arial"/>
              <a:cs typeface="Arial"/>
            </a:endParaRPr>
          </a:p>
        </p:txBody>
      </p:sp>
      <p:sp>
        <p:nvSpPr>
          <p:cNvPr id="100" name="object 100"/>
          <p:cNvSpPr txBox="1"/>
          <p:nvPr/>
        </p:nvSpPr>
        <p:spPr>
          <a:xfrm>
            <a:off x="6928703" y="4978243"/>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21</a:t>
            </a:r>
            <a:r>
              <a:rPr sz="680" b="1" spc="127" dirty="0">
                <a:latin typeface="Arial"/>
                <a:cs typeface="Arial"/>
              </a:rPr>
              <a:t> </a:t>
            </a:r>
            <a:r>
              <a:rPr sz="680" b="1" dirty="0">
                <a:latin typeface="Arial"/>
                <a:cs typeface="Arial"/>
              </a:rPr>
              <a:t>699</a:t>
            </a:r>
            <a:r>
              <a:rPr sz="680" b="1" spc="141" dirty="0">
                <a:latin typeface="Arial"/>
                <a:cs typeface="Arial"/>
              </a:rPr>
              <a:t> </a:t>
            </a:r>
            <a:r>
              <a:rPr sz="680" b="1" spc="-23" dirty="0">
                <a:latin typeface="Arial"/>
                <a:cs typeface="Arial"/>
              </a:rPr>
              <a:t>237</a:t>
            </a:r>
            <a:endParaRPr sz="680">
              <a:latin typeface="Arial"/>
              <a:cs typeface="Arial"/>
            </a:endParaRPr>
          </a:p>
        </p:txBody>
      </p:sp>
      <p:sp>
        <p:nvSpPr>
          <p:cNvPr id="101" name="object 101"/>
          <p:cNvSpPr txBox="1"/>
          <p:nvPr/>
        </p:nvSpPr>
        <p:spPr>
          <a:xfrm>
            <a:off x="8105538" y="4766388"/>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25</a:t>
            </a:r>
            <a:r>
              <a:rPr sz="680" b="1" spc="141" dirty="0">
                <a:latin typeface="Arial"/>
                <a:cs typeface="Arial"/>
              </a:rPr>
              <a:t> </a:t>
            </a:r>
            <a:r>
              <a:rPr sz="680" b="1" dirty="0">
                <a:latin typeface="Arial"/>
                <a:cs typeface="Arial"/>
              </a:rPr>
              <a:t>000</a:t>
            </a:r>
            <a:r>
              <a:rPr sz="680" b="1" spc="127" dirty="0">
                <a:latin typeface="Arial"/>
                <a:cs typeface="Arial"/>
              </a:rPr>
              <a:t> </a:t>
            </a:r>
            <a:r>
              <a:rPr sz="680" b="1" spc="-23" dirty="0">
                <a:latin typeface="Arial"/>
                <a:cs typeface="Arial"/>
              </a:rPr>
              <a:t>000</a:t>
            </a:r>
            <a:endParaRPr sz="680">
              <a:latin typeface="Arial"/>
              <a:cs typeface="Arial"/>
            </a:endParaRPr>
          </a:p>
        </p:txBody>
      </p:sp>
      <p:sp>
        <p:nvSpPr>
          <p:cNvPr id="102" name="object 102"/>
          <p:cNvSpPr txBox="1"/>
          <p:nvPr/>
        </p:nvSpPr>
        <p:spPr>
          <a:xfrm>
            <a:off x="9282718" y="4791851"/>
            <a:ext cx="507872" cy="116272"/>
          </a:xfrm>
          <a:prstGeom prst="rect">
            <a:avLst/>
          </a:prstGeom>
        </p:spPr>
        <p:txBody>
          <a:bodyPr vert="horz" wrap="square" lIns="0" tIns="11516" rIns="0" bIns="0" rtlCol="0">
            <a:spAutoFit/>
          </a:bodyPr>
          <a:lstStyle/>
          <a:p>
            <a:pPr marL="11516">
              <a:lnSpc>
                <a:spcPct val="100000"/>
              </a:lnSpc>
              <a:spcBef>
                <a:spcPts val="91"/>
              </a:spcBef>
            </a:pPr>
            <a:r>
              <a:rPr sz="680" b="1" dirty="0">
                <a:latin typeface="Arial"/>
                <a:cs typeface="Arial"/>
              </a:rPr>
              <a:t>24</a:t>
            </a:r>
            <a:r>
              <a:rPr sz="680" b="1" spc="136" dirty="0">
                <a:latin typeface="Arial"/>
                <a:cs typeface="Arial"/>
              </a:rPr>
              <a:t> </a:t>
            </a:r>
            <a:r>
              <a:rPr sz="680" b="1" dirty="0">
                <a:latin typeface="Arial"/>
                <a:cs typeface="Arial"/>
              </a:rPr>
              <a:t>598</a:t>
            </a:r>
            <a:r>
              <a:rPr sz="680" b="1" spc="141" dirty="0">
                <a:latin typeface="Arial"/>
                <a:cs typeface="Arial"/>
              </a:rPr>
              <a:t> </a:t>
            </a:r>
            <a:r>
              <a:rPr sz="680" b="1" spc="-23" dirty="0">
                <a:latin typeface="Arial"/>
                <a:cs typeface="Arial"/>
              </a:rPr>
              <a:t>600</a:t>
            </a:r>
            <a:endParaRPr sz="680">
              <a:latin typeface="Arial"/>
              <a:cs typeface="Arial"/>
            </a:endParaRPr>
          </a:p>
        </p:txBody>
      </p:sp>
      <p:sp>
        <p:nvSpPr>
          <p:cNvPr id="103" name="object 103"/>
          <p:cNvSpPr/>
          <p:nvPr/>
        </p:nvSpPr>
        <p:spPr>
          <a:xfrm>
            <a:off x="8266248" y="2516260"/>
            <a:ext cx="262573" cy="42611"/>
          </a:xfrm>
          <a:custGeom>
            <a:avLst/>
            <a:gdLst/>
            <a:ahLst/>
            <a:cxnLst/>
            <a:rect l="l" t="t" r="r" b="b"/>
            <a:pathLst>
              <a:path w="289559" h="46989">
                <a:moveTo>
                  <a:pt x="289433" y="0"/>
                </a:moveTo>
                <a:lnTo>
                  <a:pt x="0" y="0"/>
                </a:lnTo>
                <a:lnTo>
                  <a:pt x="0" y="46812"/>
                </a:lnTo>
                <a:lnTo>
                  <a:pt x="289433" y="46812"/>
                </a:lnTo>
                <a:lnTo>
                  <a:pt x="289433" y="0"/>
                </a:lnTo>
                <a:close/>
              </a:path>
            </a:pathLst>
          </a:custGeom>
          <a:solidFill>
            <a:srgbClr val="FF850C"/>
          </a:solidFill>
        </p:spPr>
        <p:txBody>
          <a:bodyPr wrap="square" lIns="0" tIns="0" rIns="0" bIns="0" rtlCol="0"/>
          <a:lstStyle/>
          <a:p>
            <a:endParaRPr/>
          </a:p>
        </p:txBody>
      </p:sp>
      <p:grpSp>
        <p:nvGrpSpPr>
          <p:cNvPr id="104" name="object 104"/>
          <p:cNvGrpSpPr/>
          <p:nvPr/>
        </p:nvGrpSpPr>
        <p:grpSpPr>
          <a:xfrm>
            <a:off x="8361973" y="2507198"/>
            <a:ext cx="70826" cy="61037"/>
            <a:chOff x="7845564" y="2764882"/>
            <a:chExt cx="78105" cy="67310"/>
          </a:xfrm>
        </p:grpSpPr>
        <p:sp>
          <p:nvSpPr>
            <p:cNvPr id="105" name="object 105"/>
            <p:cNvSpPr/>
            <p:nvPr/>
          </p:nvSpPr>
          <p:spPr>
            <a:xfrm>
              <a:off x="7846199" y="2765517"/>
              <a:ext cx="76835" cy="66040"/>
            </a:xfrm>
            <a:custGeom>
              <a:avLst/>
              <a:gdLst/>
              <a:ahLst/>
              <a:cxnLst/>
              <a:rect l="l" t="t" r="r" b="b"/>
              <a:pathLst>
                <a:path w="76834" h="66039">
                  <a:moveTo>
                    <a:pt x="76314" y="0"/>
                  </a:moveTo>
                  <a:lnTo>
                    <a:pt x="0" y="0"/>
                  </a:lnTo>
                  <a:lnTo>
                    <a:pt x="0" y="65887"/>
                  </a:lnTo>
                  <a:lnTo>
                    <a:pt x="76314" y="65887"/>
                  </a:lnTo>
                  <a:lnTo>
                    <a:pt x="76314" y="0"/>
                  </a:lnTo>
                  <a:close/>
                </a:path>
              </a:pathLst>
            </a:custGeom>
            <a:solidFill>
              <a:srgbClr val="FF850C"/>
            </a:solidFill>
          </p:spPr>
          <p:txBody>
            <a:bodyPr wrap="square" lIns="0" tIns="0" rIns="0" bIns="0" rtlCol="0"/>
            <a:lstStyle/>
            <a:p>
              <a:endParaRPr/>
            </a:p>
          </p:txBody>
        </p:sp>
        <p:sp>
          <p:nvSpPr>
            <p:cNvPr id="106" name="object 106"/>
            <p:cNvSpPr/>
            <p:nvPr/>
          </p:nvSpPr>
          <p:spPr>
            <a:xfrm>
              <a:off x="7846199" y="2765517"/>
              <a:ext cx="76835" cy="66040"/>
            </a:xfrm>
            <a:custGeom>
              <a:avLst/>
              <a:gdLst/>
              <a:ahLst/>
              <a:cxnLst/>
              <a:rect l="l" t="t" r="r" b="b"/>
              <a:pathLst>
                <a:path w="76834" h="66039">
                  <a:moveTo>
                    <a:pt x="0" y="0"/>
                  </a:moveTo>
                  <a:lnTo>
                    <a:pt x="0" y="65887"/>
                  </a:lnTo>
                  <a:lnTo>
                    <a:pt x="76314" y="65887"/>
                  </a:lnTo>
                  <a:lnTo>
                    <a:pt x="76314" y="0"/>
                  </a:lnTo>
                  <a:lnTo>
                    <a:pt x="0" y="0"/>
                  </a:lnTo>
                  <a:close/>
                </a:path>
              </a:pathLst>
            </a:custGeom>
            <a:ln w="3175">
              <a:solidFill>
                <a:srgbClr val="FF850C"/>
              </a:solidFill>
            </a:ln>
          </p:spPr>
          <p:txBody>
            <a:bodyPr wrap="square" lIns="0" tIns="0" rIns="0" bIns="0" rtlCol="0"/>
            <a:lstStyle/>
            <a:p>
              <a:endParaRPr/>
            </a:p>
          </p:txBody>
        </p:sp>
      </p:grpSp>
      <p:grpSp>
        <p:nvGrpSpPr>
          <p:cNvPr id="107" name="object 107"/>
          <p:cNvGrpSpPr/>
          <p:nvPr/>
        </p:nvGrpSpPr>
        <p:grpSpPr>
          <a:xfrm>
            <a:off x="9363115" y="2507198"/>
            <a:ext cx="263149" cy="61037"/>
            <a:chOff x="8949601" y="2764882"/>
            <a:chExt cx="290195" cy="67310"/>
          </a:xfrm>
        </p:grpSpPr>
        <p:sp>
          <p:nvSpPr>
            <p:cNvPr id="108" name="object 108"/>
            <p:cNvSpPr/>
            <p:nvPr/>
          </p:nvSpPr>
          <p:spPr>
            <a:xfrm>
              <a:off x="8949601" y="2774877"/>
              <a:ext cx="290195" cy="46990"/>
            </a:xfrm>
            <a:custGeom>
              <a:avLst/>
              <a:gdLst/>
              <a:ahLst/>
              <a:cxnLst/>
              <a:rect l="l" t="t" r="r" b="b"/>
              <a:pathLst>
                <a:path w="290195" h="46989">
                  <a:moveTo>
                    <a:pt x="289801" y="0"/>
                  </a:moveTo>
                  <a:lnTo>
                    <a:pt x="0" y="0"/>
                  </a:lnTo>
                  <a:lnTo>
                    <a:pt x="0" y="46812"/>
                  </a:lnTo>
                  <a:lnTo>
                    <a:pt x="289801" y="46812"/>
                  </a:lnTo>
                  <a:lnTo>
                    <a:pt x="289801" y="0"/>
                  </a:lnTo>
                  <a:close/>
                </a:path>
              </a:pathLst>
            </a:custGeom>
            <a:solidFill>
              <a:srgbClr val="A0457D"/>
            </a:solidFill>
          </p:spPr>
          <p:txBody>
            <a:bodyPr wrap="square" lIns="0" tIns="0" rIns="0" bIns="0" rtlCol="0"/>
            <a:lstStyle/>
            <a:p>
              <a:endParaRPr/>
            </a:p>
          </p:txBody>
        </p:sp>
        <p:pic>
          <p:nvPicPr>
            <p:cNvPr id="109" name="object 109"/>
            <p:cNvPicPr/>
            <p:nvPr/>
          </p:nvPicPr>
          <p:blipFill>
            <a:blip r:embed="rId18" cstate="print"/>
            <a:stretch>
              <a:fillRect/>
            </a:stretch>
          </p:blipFill>
          <p:spPr>
            <a:xfrm>
              <a:off x="9055519" y="2764882"/>
              <a:ext cx="77596" cy="67157"/>
            </a:xfrm>
            <a:prstGeom prst="rect">
              <a:avLst/>
            </a:prstGeom>
          </p:spPr>
        </p:pic>
      </p:grpSp>
      <p:sp>
        <p:nvSpPr>
          <p:cNvPr id="110" name="object 110"/>
          <p:cNvSpPr txBox="1"/>
          <p:nvPr/>
        </p:nvSpPr>
        <p:spPr>
          <a:xfrm>
            <a:off x="8550162" y="2460027"/>
            <a:ext cx="565454" cy="132577"/>
          </a:xfrm>
          <a:prstGeom prst="rect">
            <a:avLst/>
          </a:prstGeom>
        </p:spPr>
        <p:txBody>
          <a:bodyPr vert="horz" wrap="square" lIns="0" tIns="13820" rIns="0" bIns="0" rtlCol="0">
            <a:spAutoFit/>
          </a:bodyPr>
          <a:lstStyle/>
          <a:p>
            <a:pPr marL="11516">
              <a:lnSpc>
                <a:spcPct val="100000"/>
              </a:lnSpc>
              <a:spcBef>
                <a:spcPts val="109"/>
              </a:spcBef>
            </a:pPr>
            <a:r>
              <a:rPr sz="771" spc="36" dirty="0">
                <a:latin typeface="Arial MT"/>
                <a:cs typeface="Arial MT"/>
              </a:rPr>
              <a:t>notification</a:t>
            </a:r>
            <a:endParaRPr sz="771">
              <a:latin typeface="Arial MT"/>
              <a:cs typeface="Arial MT"/>
            </a:endParaRPr>
          </a:p>
        </p:txBody>
      </p:sp>
      <p:sp>
        <p:nvSpPr>
          <p:cNvPr id="111" name="object 111"/>
          <p:cNvSpPr txBox="1"/>
          <p:nvPr/>
        </p:nvSpPr>
        <p:spPr>
          <a:xfrm>
            <a:off x="9647684" y="2460027"/>
            <a:ext cx="756626" cy="132577"/>
          </a:xfrm>
          <a:prstGeom prst="rect">
            <a:avLst/>
          </a:prstGeom>
        </p:spPr>
        <p:txBody>
          <a:bodyPr vert="horz" wrap="square" lIns="0" tIns="13820" rIns="0" bIns="0" rtlCol="0">
            <a:spAutoFit/>
          </a:bodyPr>
          <a:lstStyle/>
          <a:p>
            <a:pPr marL="11516">
              <a:lnSpc>
                <a:spcPct val="100000"/>
              </a:lnSpc>
              <a:spcBef>
                <a:spcPts val="109"/>
              </a:spcBef>
            </a:pPr>
            <a:r>
              <a:rPr sz="771" spc="50" dirty="0">
                <a:latin typeface="Arial MT"/>
                <a:cs typeface="Arial MT"/>
              </a:rPr>
              <a:t>consommation</a:t>
            </a:r>
            <a:endParaRPr sz="771">
              <a:latin typeface="Arial MT"/>
              <a:cs typeface="Arial MT"/>
            </a:endParaRPr>
          </a:p>
        </p:txBody>
      </p:sp>
      <p:sp>
        <p:nvSpPr>
          <p:cNvPr id="112" name="object 112"/>
          <p:cNvSpPr txBox="1"/>
          <p:nvPr/>
        </p:nvSpPr>
        <p:spPr>
          <a:xfrm>
            <a:off x="5229864" y="3701515"/>
            <a:ext cx="1396936" cy="157563"/>
          </a:xfrm>
          <a:prstGeom prst="rect">
            <a:avLst/>
          </a:prstGeom>
        </p:spPr>
        <p:txBody>
          <a:bodyPr vert="horz" wrap="square" lIns="0" tIns="10941" rIns="0" bIns="0" rtlCol="0">
            <a:spAutoFit/>
          </a:bodyPr>
          <a:lstStyle/>
          <a:p>
            <a:pPr marL="11516">
              <a:lnSpc>
                <a:spcPct val="100000"/>
              </a:lnSpc>
              <a:spcBef>
                <a:spcPts val="86"/>
              </a:spcBef>
            </a:pPr>
            <a:r>
              <a:rPr sz="952" b="1" spc="-9" dirty="0">
                <a:latin typeface="Arial"/>
                <a:cs typeface="Arial"/>
              </a:rPr>
              <a:t>CRÉDITS</a:t>
            </a:r>
            <a:r>
              <a:rPr sz="952" b="1" spc="-14" dirty="0">
                <a:latin typeface="Arial"/>
                <a:cs typeface="Arial"/>
              </a:rPr>
              <a:t> </a:t>
            </a:r>
            <a:r>
              <a:rPr sz="952" b="1" dirty="0">
                <a:latin typeface="Arial"/>
                <a:cs typeface="Arial"/>
              </a:rPr>
              <a:t>DE</a:t>
            </a:r>
            <a:r>
              <a:rPr sz="952" b="1" spc="-14" dirty="0">
                <a:latin typeface="Arial"/>
                <a:cs typeface="Arial"/>
              </a:rPr>
              <a:t> </a:t>
            </a:r>
            <a:r>
              <a:rPr sz="952" b="1" spc="-9" dirty="0">
                <a:latin typeface="Arial"/>
                <a:cs typeface="Arial"/>
              </a:rPr>
              <a:t>PAIEMENT</a:t>
            </a:r>
            <a:endParaRPr sz="952">
              <a:latin typeface="Arial"/>
              <a:cs typeface="Arial"/>
            </a:endParaRPr>
          </a:p>
        </p:txBody>
      </p:sp>
      <p:sp>
        <p:nvSpPr>
          <p:cNvPr id="113" name="object 113"/>
          <p:cNvSpPr txBox="1"/>
          <p:nvPr/>
        </p:nvSpPr>
        <p:spPr>
          <a:xfrm>
            <a:off x="4833874" y="2407143"/>
            <a:ext cx="2023427" cy="157563"/>
          </a:xfrm>
          <a:prstGeom prst="rect">
            <a:avLst/>
          </a:prstGeom>
        </p:spPr>
        <p:txBody>
          <a:bodyPr vert="horz" wrap="square" lIns="0" tIns="10941" rIns="0" bIns="0" rtlCol="0">
            <a:spAutoFit/>
          </a:bodyPr>
          <a:lstStyle/>
          <a:p>
            <a:pPr marL="11516">
              <a:lnSpc>
                <a:spcPct val="100000"/>
              </a:lnSpc>
              <a:spcBef>
                <a:spcPts val="86"/>
              </a:spcBef>
            </a:pPr>
            <a:r>
              <a:rPr sz="952" b="1" spc="-18" dirty="0">
                <a:latin typeface="Arial"/>
                <a:cs typeface="Arial"/>
              </a:rPr>
              <a:t>AUTORISATIONS</a:t>
            </a:r>
            <a:r>
              <a:rPr sz="952" b="1" spc="36" dirty="0">
                <a:latin typeface="Arial"/>
                <a:cs typeface="Arial"/>
              </a:rPr>
              <a:t> </a:t>
            </a:r>
            <a:r>
              <a:rPr sz="952" b="1" spc="-9" dirty="0">
                <a:latin typeface="Arial"/>
                <a:cs typeface="Arial"/>
              </a:rPr>
              <a:t>D’ENGAGEMENT</a:t>
            </a:r>
            <a:endParaRPr sz="952">
              <a:latin typeface="Arial"/>
              <a:cs typeface="Arial"/>
            </a:endParaRPr>
          </a:p>
        </p:txBody>
      </p:sp>
    </p:spTree>
    <p:extLst>
      <p:ext uri="{BB962C8B-B14F-4D97-AF65-F5344CB8AC3E}">
        <p14:creationId xmlns:p14="http://schemas.microsoft.com/office/powerpoint/2010/main" val="394008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72212" y="1683704"/>
            <a:ext cx="3941479" cy="2664889"/>
          </a:xfrm>
          <a:prstGeom prst="rect">
            <a:avLst/>
          </a:prstGeom>
        </p:spPr>
        <p:txBody>
          <a:bodyPr vert="horz" wrap="square" lIns="0" tIns="264877" rIns="0" bIns="0" rtlCol="0">
            <a:spAutoFit/>
          </a:bodyPr>
          <a:lstStyle/>
          <a:p>
            <a:pPr marL="11516">
              <a:lnSpc>
                <a:spcPct val="100000"/>
              </a:lnSpc>
              <a:spcBef>
                <a:spcPts val="2086"/>
              </a:spcBef>
            </a:pPr>
            <a:r>
              <a:rPr sz="4353" spc="-23" dirty="0"/>
              <a:t>02</a:t>
            </a:r>
            <a:endParaRPr sz="4353"/>
          </a:p>
          <a:p>
            <a:pPr marL="11516" marR="4607">
              <a:lnSpc>
                <a:spcPct val="113999"/>
              </a:lnSpc>
              <a:spcBef>
                <a:spcPts val="680"/>
              </a:spcBef>
            </a:pPr>
            <a:r>
              <a:rPr spc="-23" dirty="0"/>
              <a:t>Une</a:t>
            </a:r>
            <a:r>
              <a:rPr spc="-145" dirty="0"/>
              <a:t> </a:t>
            </a:r>
            <a:r>
              <a:rPr spc="-23" dirty="0"/>
              <a:t>LBU</a:t>
            </a:r>
            <a:r>
              <a:rPr spc="-136" dirty="0"/>
              <a:t> </a:t>
            </a:r>
            <a:r>
              <a:rPr dirty="0"/>
              <a:t>au</a:t>
            </a:r>
            <a:r>
              <a:rPr spc="-131" dirty="0"/>
              <a:t> </a:t>
            </a:r>
            <a:r>
              <a:rPr spc="-41" dirty="0"/>
              <a:t>rendez</a:t>
            </a:r>
            <a:r>
              <a:rPr spc="-127" dirty="0"/>
              <a:t> </a:t>
            </a:r>
            <a:r>
              <a:rPr spc="-36" dirty="0"/>
              <a:t>vous</a:t>
            </a:r>
            <a:r>
              <a:rPr spc="-127" dirty="0"/>
              <a:t> </a:t>
            </a:r>
            <a:r>
              <a:rPr spc="-18" dirty="0"/>
              <a:t>mais </a:t>
            </a:r>
            <a:r>
              <a:rPr spc="-36" dirty="0"/>
              <a:t>une</a:t>
            </a:r>
            <a:r>
              <a:rPr spc="-95" dirty="0"/>
              <a:t> </a:t>
            </a:r>
            <a:r>
              <a:rPr spc="-36" dirty="0"/>
              <a:t>sous</a:t>
            </a:r>
            <a:r>
              <a:rPr spc="-95" dirty="0"/>
              <a:t> </a:t>
            </a:r>
            <a:r>
              <a:rPr spc="-50" dirty="0"/>
              <a:t>consommation</a:t>
            </a:r>
            <a:r>
              <a:rPr spc="-91" dirty="0"/>
              <a:t> </a:t>
            </a:r>
            <a:r>
              <a:rPr spc="-23" dirty="0"/>
              <a:t>et </a:t>
            </a:r>
            <a:r>
              <a:rPr spc="-36" dirty="0"/>
              <a:t>une</a:t>
            </a:r>
            <a:r>
              <a:rPr spc="-109" dirty="0"/>
              <a:t> </a:t>
            </a:r>
            <a:r>
              <a:rPr spc="-36" dirty="0"/>
              <a:t>sous</a:t>
            </a:r>
            <a:r>
              <a:rPr spc="-109" dirty="0"/>
              <a:t> </a:t>
            </a:r>
            <a:r>
              <a:rPr spc="-9" dirty="0"/>
              <a:t>réalisation récurrente</a:t>
            </a:r>
          </a:p>
        </p:txBody>
      </p:sp>
      <p:pic>
        <p:nvPicPr>
          <p:cNvPr id="3" name="object 3"/>
          <p:cNvPicPr/>
          <p:nvPr/>
        </p:nvPicPr>
        <p:blipFill>
          <a:blip r:embed="rId2" cstate="print"/>
          <a:stretch>
            <a:fillRect/>
          </a:stretch>
        </p:blipFill>
        <p:spPr>
          <a:xfrm>
            <a:off x="1574050" y="326457"/>
            <a:ext cx="4256232" cy="6200230"/>
          </a:xfrm>
          <a:prstGeom prst="rect">
            <a:avLst/>
          </a:prstGeom>
        </p:spPr>
      </p:pic>
    </p:spTree>
    <p:extLst>
      <p:ext uri="{BB962C8B-B14F-4D97-AF65-F5344CB8AC3E}">
        <p14:creationId xmlns:p14="http://schemas.microsoft.com/office/powerpoint/2010/main" val="3230761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2" y="326123"/>
            <a:ext cx="9038049" cy="427257"/>
            <a:chOff x="361441" y="359641"/>
            <a:chExt cx="9966960" cy="471170"/>
          </a:xfrm>
        </p:grpSpPr>
        <p:pic>
          <p:nvPicPr>
            <p:cNvPr id="3" name="object 3"/>
            <p:cNvPicPr/>
            <p:nvPr/>
          </p:nvPicPr>
          <p:blipFill>
            <a:blip r:embed="rId2" cstate="print"/>
            <a:stretch>
              <a:fillRect/>
            </a:stretch>
          </p:blipFill>
          <p:spPr>
            <a:xfrm>
              <a:off x="933830" y="389537"/>
              <a:ext cx="1172870" cy="431634"/>
            </a:xfrm>
            <a:prstGeom prst="rect">
              <a:avLst/>
            </a:prstGeom>
          </p:spPr>
        </p:pic>
        <p:pic>
          <p:nvPicPr>
            <p:cNvPr id="4" name="object 4"/>
            <p:cNvPicPr/>
            <p:nvPr/>
          </p:nvPicPr>
          <p:blipFill>
            <a:blip r:embed="rId3" cstate="print"/>
            <a:stretch>
              <a:fillRect/>
            </a:stretch>
          </p:blipFill>
          <p:spPr>
            <a:xfrm>
              <a:off x="8679954" y="417591"/>
              <a:ext cx="714603" cy="353885"/>
            </a:xfrm>
            <a:prstGeom prst="rect">
              <a:avLst/>
            </a:prstGeom>
          </p:spPr>
        </p:pic>
        <p:pic>
          <p:nvPicPr>
            <p:cNvPr id="5" name="object 5"/>
            <p:cNvPicPr/>
            <p:nvPr/>
          </p:nvPicPr>
          <p:blipFill>
            <a:blip r:embed="rId4" cstate="print"/>
            <a:stretch>
              <a:fillRect/>
            </a:stretch>
          </p:blipFill>
          <p:spPr>
            <a:xfrm>
              <a:off x="8694724" y="359641"/>
              <a:ext cx="1156322" cy="454685"/>
            </a:xfrm>
            <a:prstGeom prst="rect">
              <a:avLst/>
            </a:prstGeom>
          </p:spPr>
        </p:pic>
      </p:grpSp>
      <p:sp>
        <p:nvSpPr>
          <p:cNvPr id="6" name="object 6"/>
          <p:cNvSpPr txBox="1">
            <a:spLocks noGrp="1"/>
          </p:cNvSpPr>
          <p:nvPr>
            <p:ph type="title"/>
          </p:nvPr>
        </p:nvSpPr>
        <p:spPr>
          <a:prstGeom prst="rect">
            <a:avLst/>
          </a:prstGeom>
        </p:spPr>
        <p:txBody>
          <a:bodyPr vert="horz" wrap="square" lIns="0" tIns="66691" rIns="0" bIns="0" rtlCol="0">
            <a:spAutoFit/>
          </a:bodyPr>
          <a:lstStyle/>
          <a:p>
            <a:pPr marL="6910">
              <a:lnSpc>
                <a:spcPct val="100000"/>
              </a:lnSpc>
              <a:spcBef>
                <a:spcPts val="91"/>
              </a:spcBef>
            </a:pPr>
            <a:r>
              <a:rPr spc="-45" dirty="0"/>
              <a:t>Dispositifs</a:t>
            </a:r>
            <a:r>
              <a:rPr spc="-122" dirty="0"/>
              <a:t> </a:t>
            </a:r>
            <a:r>
              <a:rPr spc="-45" dirty="0"/>
              <a:t>financés</a:t>
            </a:r>
            <a:r>
              <a:rPr spc="-118" dirty="0"/>
              <a:t> </a:t>
            </a:r>
            <a:r>
              <a:rPr spc="-23" dirty="0"/>
              <a:t>par</a:t>
            </a:r>
            <a:r>
              <a:rPr spc="-127" dirty="0"/>
              <a:t> </a:t>
            </a:r>
            <a:r>
              <a:rPr dirty="0"/>
              <a:t>la</a:t>
            </a:r>
            <a:r>
              <a:rPr spc="-122" dirty="0"/>
              <a:t> </a:t>
            </a:r>
            <a:r>
              <a:rPr spc="-41" dirty="0"/>
              <a:t>Ligne</a:t>
            </a:r>
            <a:r>
              <a:rPr spc="-118" dirty="0"/>
              <a:t> </a:t>
            </a:r>
            <a:r>
              <a:rPr spc="-50" dirty="0"/>
              <a:t>Budgétaire</a:t>
            </a:r>
            <a:r>
              <a:rPr spc="-113" dirty="0"/>
              <a:t> </a:t>
            </a:r>
            <a:r>
              <a:rPr spc="-9" dirty="0"/>
              <a:t>Unique</a:t>
            </a:r>
          </a:p>
        </p:txBody>
      </p:sp>
      <p:pic>
        <p:nvPicPr>
          <p:cNvPr id="7" name="object 7"/>
          <p:cNvPicPr/>
          <p:nvPr/>
        </p:nvPicPr>
        <p:blipFill>
          <a:blip r:embed="rId5" cstate="print"/>
          <a:stretch>
            <a:fillRect/>
          </a:stretch>
        </p:blipFill>
        <p:spPr>
          <a:xfrm>
            <a:off x="1750009" y="2027576"/>
            <a:ext cx="126335" cy="126335"/>
          </a:xfrm>
          <a:prstGeom prst="rect">
            <a:avLst/>
          </a:prstGeom>
        </p:spPr>
      </p:pic>
      <p:sp>
        <p:nvSpPr>
          <p:cNvPr id="8" name="object 8"/>
          <p:cNvSpPr txBox="1"/>
          <p:nvPr/>
        </p:nvSpPr>
        <p:spPr>
          <a:xfrm>
            <a:off x="2056126" y="1983088"/>
            <a:ext cx="4776991" cy="733593"/>
          </a:xfrm>
          <a:prstGeom prst="rect">
            <a:avLst/>
          </a:prstGeom>
        </p:spPr>
        <p:txBody>
          <a:bodyPr vert="horz" wrap="square" lIns="0" tIns="11516" rIns="0" bIns="0" rtlCol="0">
            <a:spAutoFit/>
          </a:bodyPr>
          <a:lstStyle/>
          <a:p>
            <a:pPr marL="11516">
              <a:lnSpc>
                <a:spcPct val="100000"/>
              </a:lnSpc>
              <a:spcBef>
                <a:spcPts val="91"/>
              </a:spcBef>
            </a:pPr>
            <a:r>
              <a:rPr sz="1270" dirty="0">
                <a:latin typeface="Arial MT"/>
                <a:cs typeface="Arial MT"/>
              </a:rPr>
              <a:t>Évolution</a:t>
            </a:r>
            <a:r>
              <a:rPr sz="1270" spc="-9" dirty="0">
                <a:latin typeface="Arial MT"/>
                <a:cs typeface="Arial MT"/>
              </a:rPr>
              <a:t> </a:t>
            </a:r>
            <a:r>
              <a:rPr sz="1270" dirty="0">
                <a:latin typeface="Arial MT"/>
                <a:cs typeface="Arial MT"/>
              </a:rPr>
              <a:t>des</a:t>
            </a:r>
            <a:r>
              <a:rPr sz="1270" spc="-73" dirty="0">
                <a:latin typeface="Arial MT"/>
                <a:cs typeface="Arial MT"/>
              </a:rPr>
              <a:t> </a:t>
            </a:r>
            <a:r>
              <a:rPr sz="1270" dirty="0">
                <a:latin typeface="Arial MT"/>
                <a:cs typeface="Arial MT"/>
              </a:rPr>
              <a:t>AE</a:t>
            </a:r>
            <a:r>
              <a:rPr sz="1270" spc="-5" dirty="0">
                <a:latin typeface="Arial MT"/>
                <a:cs typeface="Arial MT"/>
              </a:rPr>
              <a:t> </a:t>
            </a:r>
            <a:r>
              <a:rPr sz="1270" dirty="0">
                <a:latin typeface="Arial MT"/>
                <a:cs typeface="Arial MT"/>
              </a:rPr>
              <a:t>par sous-action – BOP</a:t>
            </a:r>
            <a:r>
              <a:rPr sz="1270" spc="-27" dirty="0">
                <a:latin typeface="Arial MT"/>
                <a:cs typeface="Arial MT"/>
              </a:rPr>
              <a:t> </a:t>
            </a:r>
            <a:r>
              <a:rPr sz="1270" dirty="0">
                <a:latin typeface="Arial MT"/>
                <a:cs typeface="Arial MT"/>
              </a:rPr>
              <a:t>0123</a:t>
            </a:r>
            <a:r>
              <a:rPr sz="1270" spc="-5" dirty="0">
                <a:latin typeface="Arial MT"/>
                <a:cs typeface="Arial MT"/>
              </a:rPr>
              <a:t> </a:t>
            </a:r>
            <a:r>
              <a:rPr sz="1270" dirty="0">
                <a:latin typeface="Arial MT"/>
                <a:cs typeface="Arial MT"/>
              </a:rPr>
              <a:t>–</a:t>
            </a:r>
            <a:r>
              <a:rPr sz="1270" spc="-5" dirty="0">
                <a:latin typeface="Arial MT"/>
                <a:cs typeface="Arial MT"/>
              </a:rPr>
              <a:t> </a:t>
            </a:r>
            <a:r>
              <a:rPr sz="1270" dirty="0">
                <a:latin typeface="Arial MT"/>
                <a:cs typeface="Arial MT"/>
              </a:rPr>
              <a:t>action 1</a:t>
            </a:r>
            <a:r>
              <a:rPr sz="1270" spc="-9" dirty="0">
                <a:latin typeface="Arial MT"/>
                <a:cs typeface="Arial MT"/>
              </a:rPr>
              <a:t> logement</a:t>
            </a:r>
            <a:endParaRPr sz="1270">
              <a:latin typeface="Arial MT"/>
              <a:cs typeface="Arial MT"/>
            </a:endParaRPr>
          </a:p>
          <a:p>
            <a:pPr>
              <a:lnSpc>
                <a:spcPct val="100000"/>
              </a:lnSpc>
              <a:spcBef>
                <a:spcPts val="1188"/>
              </a:spcBef>
            </a:pPr>
            <a:endParaRPr sz="1270">
              <a:latin typeface="Arial MT"/>
              <a:cs typeface="Arial MT"/>
            </a:endParaRPr>
          </a:p>
          <a:p>
            <a:pPr marR="363917" algn="r">
              <a:lnSpc>
                <a:spcPct val="100000"/>
              </a:lnSpc>
            </a:pPr>
            <a:r>
              <a:rPr sz="1179" b="1" spc="73" dirty="0">
                <a:latin typeface="Arial"/>
                <a:cs typeface="Arial"/>
              </a:rPr>
              <a:t>2017-</a:t>
            </a:r>
            <a:r>
              <a:rPr sz="1179" b="1" spc="18" dirty="0">
                <a:latin typeface="Arial"/>
                <a:cs typeface="Arial"/>
              </a:rPr>
              <a:t> </a:t>
            </a:r>
            <a:r>
              <a:rPr sz="1179" b="1" spc="50" dirty="0">
                <a:latin typeface="Arial"/>
                <a:cs typeface="Arial"/>
              </a:rPr>
              <a:t>2023</a:t>
            </a:r>
            <a:endParaRPr sz="1179">
              <a:latin typeface="Arial"/>
              <a:cs typeface="Arial"/>
            </a:endParaRPr>
          </a:p>
        </p:txBody>
      </p:sp>
      <p:pic>
        <p:nvPicPr>
          <p:cNvPr id="9" name="object 9"/>
          <p:cNvPicPr/>
          <p:nvPr/>
        </p:nvPicPr>
        <p:blipFill>
          <a:blip r:embed="rId6" cstate="print"/>
          <a:stretch>
            <a:fillRect/>
          </a:stretch>
        </p:blipFill>
        <p:spPr>
          <a:xfrm>
            <a:off x="1575362" y="2735314"/>
            <a:ext cx="9032238" cy="3713393"/>
          </a:xfrm>
          <a:prstGeom prst="rect">
            <a:avLst/>
          </a:prstGeom>
        </p:spPr>
      </p:pic>
      <p:sp>
        <p:nvSpPr>
          <p:cNvPr id="10" name="object 10"/>
          <p:cNvSpPr txBox="1"/>
          <p:nvPr/>
        </p:nvSpPr>
        <p:spPr>
          <a:xfrm>
            <a:off x="5495917" y="485993"/>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6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spTree>
    <p:extLst>
      <p:ext uri="{BB962C8B-B14F-4D97-AF65-F5344CB8AC3E}">
        <p14:creationId xmlns:p14="http://schemas.microsoft.com/office/powerpoint/2010/main" val="4025383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2" y="318292"/>
            <a:ext cx="9038049" cy="435318"/>
            <a:chOff x="361441" y="351005"/>
            <a:chExt cx="9966960" cy="480059"/>
          </a:xfrm>
        </p:grpSpPr>
        <p:pic>
          <p:nvPicPr>
            <p:cNvPr id="3" name="object 3"/>
            <p:cNvPicPr/>
            <p:nvPr/>
          </p:nvPicPr>
          <p:blipFill>
            <a:blip r:embed="rId2" cstate="print"/>
            <a:stretch>
              <a:fillRect/>
            </a:stretch>
          </p:blipFill>
          <p:spPr>
            <a:xfrm>
              <a:off x="933830" y="389537"/>
              <a:ext cx="1172870" cy="431634"/>
            </a:xfrm>
            <a:prstGeom prst="rect">
              <a:avLst/>
            </a:prstGeom>
          </p:spPr>
        </p:pic>
        <p:pic>
          <p:nvPicPr>
            <p:cNvPr id="4" name="object 4"/>
            <p:cNvPicPr/>
            <p:nvPr/>
          </p:nvPicPr>
          <p:blipFill>
            <a:blip r:embed="rId3" cstate="print"/>
            <a:stretch>
              <a:fillRect/>
            </a:stretch>
          </p:blipFill>
          <p:spPr>
            <a:xfrm>
              <a:off x="8679954" y="417591"/>
              <a:ext cx="714603" cy="353885"/>
            </a:xfrm>
            <a:prstGeom prst="rect">
              <a:avLst/>
            </a:prstGeom>
          </p:spPr>
        </p:pic>
        <p:pic>
          <p:nvPicPr>
            <p:cNvPr id="5" name="object 5"/>
            <p:cNvPicPr/>
            <p:nvPr/>
          </p:nvPicPr>
          <p:blipFill>
            <a:blip r:embed="rId4" cstate="print"/>
            <a:stretch>
              <a:fillRect/>
            </a:stretch>
          </p:blipFill>
          <p:spPr>
            <a:xfrm>
              <a:off x="8633878" y="351005"/>
              <a:ext cx="1154874" cy="453237"/>
            </a:xfrm>
            <a:prstGeom prst="rect">
              <a:avLst/>
            </a:prstGeom>
          </p:spPr>
        </p:pic>
      </p:grpSp>
      <p:sp>
        <p:nvSpPr>
          <p:cNvPr id="6" name="object 6"/>
          <p:cNvSpPr txBox="1">
            <a:spLocks noGrp="1"/>
          </p:cNvSpPr>
          <p:nvPr>
            <p:ph type="title"/>
          </p:nvPr>
        </p:nvSpPr>
        <p:spPr>
          <a:prstGeom prst="rect">
            <a:avLst/>
          </a:prstGeom>
        </p:spPr>
        <p:txBody>
          <a:bodyPr vert="horz" wrap="square" lIns="0" tIns="11516" rIns="0" bIns="0" rtlCol="0">
            <a:spAutoFit/>
          </a:bodyPr>
          <a:lstStyle/>
          <a:p>
            <a:pPr marL="11516" marR="4607">
              <a:lnSpc>
                <a:spcPct val="100000"/>
              </a:lnSpc>
              <a:spcBef>
                <a:spcPts val="91"/>
              </a:spcBef>
            </a:pPr>
            <a:r>
              <a:rPr spc="-50" dirty="0"/>
              <a:t>Réalisation</a:t>
            </a:r>
            <a:r>
              <a:rPr spc="-118" dirty="0"/>
              <a:t> </a:t>
            </a:r>
            <a:r>
              <a:rPr spc="-27" dirty="0"/>
              <a:t>des</a:t>
            </a:r>
            <a:r>
              <a:rPr spc="-109" dirty="0"/>
              <a:t> </a:t>
            </a:r>
            <a:r>
              <a:rPr spc="-50" dirty="0"/>
              <a:t>opérations</a:t>
            </a:r>
            <a:r>
              <a:rPr spc="-109" dirty="0"/>
              <a:t> </a:t>
            </a:r>
            <a:r>
              <a:rPr spc="-45" dirty="0"/>
              <a:t>financées</a:t>
            </a:r>
            <a:r>
              <a:rPr spc="-109" dirty="0"/>
              <a:t> </a:t>
            </a:r>
            <a:r>
              <a:rPr spc="-32" dirty="0"/>
              <a:t>par</a:t>
            </a:r>
            <a:r>
              <a:rPr spc="-122" dirty="0"/>
              <a:t> </a:t>
            </a:r>
            <a:r>
              <a:rPr dirty="0"/>
              <a:t>la</a:t>
            </a:r>
            <a:r>
              <a:rPr spc="-113" dirty="0"/>
              <a:t> </a:t>
            </a:r>
            <a:r>
              <a:rPr spc="-41" dirty="0"/>
              <a:t>Ligne</a:t>
            </a:r>
            <a:r>
              <a:rPr spc="-113" dirty="0"/>
              <a:t> </a:t>
            </a:r>
            <a:r>
              <a:rPr spc="-18" dirty="0"/>
              <a:t>Budgétaire </a:t>
            </a:r>
            <a:r>
              <a:rPr spc="-9" dirty="0"/>
              <a:t>Unique</a:t>
            </a:r>
          </a:p>
        </p:txBody>
      </p:sp>
      <p:grpSp>
        <p:nvGrpSpPr>
          <p:cNvPr id="7" name="object 7"/>
          <p:cNvGrpSpPr/>
          <p:nvPr/>
        </p:nvGrpSpPr>
        <p:grpSpPr>
          <a:xfrm>
            <a:off x="2179621" y="3153496"/>
            <a:ext cx="7771248" cy="2717864"/>
            <a:chOff x="1027804" y="3477605"/>
            <a:chExt cx="8569960" cy="2997200"/>
          </a:xfrm>
        </p:grpSpPr>
        <p:sp>
          <p:nvSpPr>
            <p:cNvPr id="8" name="object 8"/>
            <p:cNvSpPr/>
            <p:nvPr/>
          </p:nvSpPr>
          <p:spPr>
            <a:xfrm>
              <a:off x="1032484" y="3477605"/>
              <a:ext cx="8560435" cy="2943225"/>
            </a:xfrm>
            <a:custGeom>
              <a:avLst/>
              <a:gdLst/>
              <a:ahLst/>
              <a:cxnLst/>
              <a:rect l="l" t="t" r="r" b="b"/>
              <a:pathLst>
                <a:path w="8560435" h="2943225">
                  <a:moveTo>
                    <a:pt x="4280395" y="2942996"/>
                  </a:moveTo>
                  <a:lnTo>
                    <a:pt x="0" y="2942996"/>
                  </a:lnTo>
                  <a:lnTo>
                    <a:pt x="0" y="0"/>
                  </a:lnTo>
                  <a:lnTo>
                    <a:pt x="8560435" y="0"/>
                  </a:lnTo>
                  <a:lnTo>
                    <a:pt x="8560435" y="2942996"/>
                  </a:lnTo>
                  <a:lnTo>
                    <a:pt x="4280395" y="2942996"/>
                  </a:lnTo>
                  <a:close/>
                </a:path>
              </a:pathLst>
            </a:custGeom>
            <a:ln w="3175">
              <a:solidFill>
                <a:srgbClr val="B2B2B2"/>
              </a:solidFill>
            </a:ln>
          </p:spPr>
          <p:txBody>
            <a:bodyPr wrap="square" lIns="0" tIns="0" rIns="0" bIns="0" rtlCol="0"/>
            <a:lstStyle/>
            <a:p>
              <a:endParaRPr/>
            </a:p>
          </p:txBody>
        </p:sp>
        <p:sp>
          <p:nvSpPr>
            <p:cNvPr id="9" name="object 9"/>
            <p:cNvSpPr/>
            <p:nvPr/>
          </p:nvSpPr>
          <p:spPr>
            <a:xfrm>
              <a:off x="1032484" y="6420246"/>
              <a:ext cx="8560435" cy="54610"/>
            </a:xfrm>
            <a:custGeom>
              <a:avLst/>
              <a:gdLst/>
              <a:ahLst/>
              <a:cxnLst/>
              <a:rect l="l" t="t" r="r" b="b"/>
              <a:pathLst>
                <a:path w="8560435" h="54610">
                  <a:moveTo>
                    <a:pt x="0" y="54000"/>
                  </a:moveTo>
                  <a:lnTo>
                    <a:pt x="0" y="0"/>
                  </a:lnTo>
                </a:path>
                <a:path w="8560435" h="54610">
                  <a:moveTo>
                    <a:pt x="1222921" y="54000"/>
                  </a:moveTo>
                  <a:lnTo>
                    <a:pt x="1222921" y="0"/>
                  </a:lnTo>
                </a:path>
                <a:path w="8560435" h="54610">
                  <a:moveTo>
                    <a:pt x="2445829" y="54000"/>
                  </a:moveTo>
                  <a:lnTo>
                    <a:pt x="2445829" y="0"/>
                  </a:lnTo>
                </a:path>
                <a:path w="8560435" h="54610">
                  <a:moveTo>
                    <a:pt x="3668750" y="54000"/>
                  </a:moveTo>
                  <a:lnTo>
                    <a:pt x="3668750" y="0"/>
                  </a:lnTo>
                </a:path>
                <a:path w="8560435" h="54610">
                  <a:moveTo>
                    <a:pt x="4891316" y="54000"/>
                  </a:moveTo>
                  <a:lnTo>
                    <a:pt x="4891316" y="0"/>
                  </a:lnTo>
                </a:path>
                <a:path w="8560435" h="54610">
                  <a:moveTo>
                    <a:pt x="6114237" y="54000"/>
                  </a:moveTo>
                  <a:lnTo>
                    <a:pt x="6114237" y="0"/>
                  </a:lnTo>
                </a:path>
                <a:path w="8560435" h="54610">
                  <a:moveTo>
                    <a:pt x="7337158" y="54000"/>
                  </a:moveTo>
                  <a:lnTo>
                    <a:pt x="7337158" y="0"/>
                  </a:lnTo>
                </a:path>
                <a:path w="8560435" h="54610">
                  <a:moveTo>
                    <a:pt x="8560435" y="54000"/>
                  </a:moveTo>
                  <a:lnTo>
                    <a:pt x="8560435" y="0"/>
                  </a:lnTo>
                </a:path>
                <a:path w="8560435" h="54610">
                  <a:moveTo>
                    <a:pt x="0" y="0"/>
                  </a:moveTo>
                  <a:lnTo>
                    <a:pt x="8560435" y="0"/>
                  </a:lnTo>
                </a:path>
              </a:pathLst>
            </a:custGeom>
            <a:ln w="9359">
              <a:solidFill>
                <a:srgbClr val="B2B2B2"/>
              </a:solidFill>
            </a:ln>
          </p:spPr>
          <p:txBody>
            <a:bodyPr wrap="square" lIns="0" tIns="0" rIns="0" bIns="0" rtlCol="0"/>
            <a:lstStyle/>
            <a:p>
              <a:endParaRPr/>
            </a:p>
          </p:txBody>
        </p:sp>
        <p:sp>
          <p:nvSpPr>
            <p:cNvPr id="10" name="object 10"/>
            <p:cNvSpPr/>
            <p:nvPr/>
          </p:nvSpPr>
          <p:spPr>
            <a:xfrm>
              <a:off x="1134364" y="5410444"/>
              <a:ext cx="7541895" cy="1010285"/>
            </a:xfrm>
            <a:custGeom>
              <a:avLst/>
              <a:gdLst/>
              <a:ahLst/>
              <a:cxnLst/>
              <a:rect l="l" t="t" r="r" b="b"/>
              <a:pathLst>
                <a:path w="7541895" h="1010285">
                  <a:moveTo>
                    <a:pt x="203758" y="181444"/>
                  </a:moveTo>
                  <a:lnTo>
                    <a:pt x="0" y="181444"/>
                  </a:lnTo>
                  <a:lnTo>
                    <a:pt x="0" y="1009802"/>
                  </a:lnTo>
                  <a:lnTo>
                    <a:pt x="203758" y="1009802"/>
                  </a:lnTo>
                  <a:lnTo>
                    <a:pt x="203758" y="181444"/>
                  </a:lnTo>
                  <a:close/>
                </a:path>
                <a:path w="7541895" h="1010285">
                  <a:moveTo>
                    <a:pt x="1426679" y="313194"/>
                  </a:moveTo>
                  <a:lnTo>
                    <a:pt x="1222921" y="313194"/>
                  </a:lnTo>
                  <a:lnTo>
                    <a:pt x="1222921" y="1009802"/>
                  </a:lnTo>
                  <a:lnTo>
                    <a:pt x="1426679" y="1009802"/>
                  </a:lnTo>
                  <a:lnTo>
                    <a:pt x="1426679" y="313194"/>
                  </a:lnTo>
                  <a:close/>
                </a:path>
                <a:path w="7541895" h="1010285">
                  <a:moveTo>
                    <a:pt x="2649601" y="543598"/>
                  </a:moveTo>
                  <a:lnTo>
                    <a:pt x="2445842" y="543598"/>
                  </a:lnTo>
                  <a:lnTo>
                    <a:pt x="2445842" y="1009802"/>
                  </a:lnTo>
                  <a:lnTo>
                    <a:pt x="2649601" y="1009802"/>
                  </a:lnTo>
                  <a:lnTo>
                    <a:pt x="2649601" y="543598"/>
                  </a:lnTo>
                  <a:close/>
                </a:path>
                <a:path w="7541895" h="1010285">
                  <a:moveTo>
                    <a:pt x="3872522" y="0"/>
                  </a:moveTo>
                  <a:lnTo>
                    <a:pt x="3668750" y="0"/>
                  </a:lnTo>
                  <a:lnTo>
                    <a:pt x="3668750" y="1009802"/>
                  </a:lnTo>
                  <a:lnTo>
                    <a:pt x="3872522" y="1009802"/>
                  </a:lnTo>
                  <a:lnTo>
                    <a:pt x="3872522" y="0"/>
                  </a:lnTo>
                  <a:close/>
                </a:path>
                <a:path w="7541895" h="1010285">
                  <a:moveTo>
                    <a:pt x="5095075" y="332638"/>
                  </a:moveTo>
                  <a:lnTo>
                    <a:pt x="4891316" y="332638"/>
                  </a:lnTo>
                  <a:lnTo>
                    <a:pt x="4891316" y="1009802"/>
                  </a:lnTo>
                  <a:lnTo>
                    <a:pt x="5095075" y="1009802"/>
                  </a:lnTo>
                  <a:lnTo>
                    <a:pt x="5095075" y="332638"/>
                  </a:lnTo>
                  <a:close/>
                </a:path>
                <a:path w="7541895" h="1010285">
                  <a:moveTo>
                    <a:pt x="6317996" y="767156"/>
                  </a:moveTo>
                  <a:lnTo>
                    <a:pt x="6114237" y="767156"/>
                  </a:lnTo>
                  <a:lnTo>
                    <a:pt x="6114237" y="1009802"/>
                  </a:lnTo>
                  <a:lnTo>
                    <a:pt x="6317996" y="1009802"/>
                  </a:lnTo>
                  <a:lnTo>
                    <a:pt x="6317996" y="767156"/>
                  </a:lnTo>
                  <a:close/>
                </a:path>
                <a:path w="7541895" h="1010285">
                  <a:moveTo>
                    <a:pt x="7541273" y="720356"/>
                  </a:moveTo>
                  <a:lnTo>
                    <a:pt x="7337158" y="720356"/>
                  </a:lnTo>
                  <a:lnTo>
                    <a:pt x="7337158" y="1009802"/>
                  </a:lnTo>
                  <a:lnTo>
                    <a:pt x="7541273" y="1009802"/>
                  </a:lnTo>
                  <a:lnTo>
                    <a:pt x="7541273" y="720356"/>
                  </a:lnTo>
                  <a:close/>
                </a:path>
              </a:pathLst>
            </a:custGeom>
            <a:solidFill>
              <a:srgbClr val="68ADC3"/>
            </a:solidFill>
          </p:spPr>
          <p:txBody>
            <a:bodyPr wrap="square" lIns="0" tIns="0" rIns="0" bIns="0" rtlCol="0"/>
            <a:lstStyle/>
            <a:p>
              <a:endParaRPr/>
            </a:p>
          </p:txBody>
        </p:sp>
        <p:sp>
          <p:nvSpPr>
            <p:cNvPr id="11" name="object 11"/>
            <p:cNvSpPr/>
            <p:nvPr/>
          </p:nvSpPr>
          <p:spPr>
            <a:xfrm>
              <a:off x="1338122" y="6300358"/>
              <a:ext cx="7541895" cy="120014"/>
            </a:xfrm>
            <a:custGeom>
              <a:avLst/>
              <a:gdLst/>
              <a:ahLst/>
              <a:cxnLst/>
              <a:rect l="l" t="t" r="r" b="b"/>
              <a:pathLst>
                <a:path w="7541895" h="120014">
                  <a:moveTo>
                    <a:pt x="203758" y="0"/>
                  </a:moveTo>
                  <a:lnTo>
                    <a:pt x="0" y="0"/>
                  </a:lnTo>
                  <a:lnTo>
                    <a:pt x="0" y="119888"/>
                  </a:lnTo>
                  <a:lnTo>
                    <a:pt x="203758" y="119888"/>
                  </a:lnTo>
                  <a:lnTo>
                    <a:pt x="203758" y="0"/>
                  </a:lnTo>
                  <a:close/>
                </a:path>
                <a:path w="7541895" h="120014">
                  <a:moveTo>
                    <a:pt x="1426679" y="81368"/>
                  </a:moveTo>
                  <a:lnTo>
                    <a:pt x="1222921" y="81368"/>
                  </a:lnTo>
                  <a:lnTo>
                    <a:pt x="1222921" y="119888"/>
                  </a:lnTo>
                  <a:lnTo>
                    <a:pt x="1426679" y="119888"/>
                  </a:lnTo>
                  <a:lnTo>
                    <a:pt x="1426679" y="81368"/>
                  </a:lnTo>
                  <a:close/>
                </a:path>
                <a:path w="7541895" h="120014">
                  <a:moveTo>
                    <a:pt x="2649601" y="71640"/>
                  </a:moveTo>
                  <a:lnTo>
                    <a:pt x="2445842" y="71640"/>
                  </a:lnTo>
                  <a:lnTo>
                    <a:pt x="2445842" y="119888"/>
                  </a:lnTo>
                  <a:lnTo>
                    <a:pt x="2649601" y="119888"/>
                  </a:lnTo>
                  <a:lnTo>
                    <a:pt x="2649601" y="71640"/>
                  </a:lnTo>
                  <a:close/>
                </a:path>
                <a:path w="7541895" h="120014">
                  <a:moveTo>
                    <a:pt x="3872522" y="97205"/>
                  </a:moveTo>
                  <a:lnTo>
                    <a:pt x="3668763" y="97205"/>
                  </a:lnTo>
                  <a:lnTo>
                    <a:pt x="3668763" y="119888"/>
                  </a:lnTo>
                  <a:lnTo>
                    <a:pt x="3872522" y="119888"/>
                  </a:lnTo>
                  <a:lnTo>
                    <a:pt x="3872522" y="97205"/>
                  </a:lnTo>
                  <a:close/>
                </a:path>
                <a:path w="7541895" h="120014">
                  <a:moveTo>
                    <a:pt x="5095443" y="98285"/>
                  </a:moveTo>
                  <a:lnTo>
                    <a:pt x="4891316" y="98285"/>
                  </a:lnTo>
                  <a:lnTo>
                    <a:pt x="4891316" y="119888"/>
                  </a:lnTo>
                  <a:lnTo>
                    <a:pt x="5095443" y="119888"/>
                  </a:lnTo>
                  <a:lnTo>
                    <a:pt x="5095443" y="98285"/>
                  </a:lnTo>
                  <a:close/>
                </a:path>
                <a:path w="7541895" h="120014">
                  <a:moveTo>
                    <a:pt x="6318351" y="105841"/>
                  </a:moveTo>
                  <a:lnTo>
                    <a:pt x="6114593" y="105841"/>
                  </a:lnTo>
                  <a:lnTo>
                    <a:pt x="6114593" y="119888"/>
                  </a:lnTo>
                  <a:lnTo>
                    <a:pt x="6318351" y="119888"/>
                  </a:lnTo>
                  <a:lnTo>
                    <a:pt x="6318351" y="105841"/>
                  </a:lnTo>
                  <a:close/>
                </a:path>
                <a:path w="7541895" h="120014">
                  <a:moveTo>
                    <a:pt x="7541273" y="112687"/>
                  </a:moveTo>
                  <a:lnTo>
                    <a:pt x="7337514" y="112687"/>
                  </a:lnTo>
                  <a:lnTo>
                    <a:pt x="7337514" y="119888"/>
                  </a:lnTo>
                  <a:lnTo>
                    <a:pt x="7541273" y="119888"/>
                  </a:lnTo>
                  <a:lnTo>
                    <a:pt x="7541273" y="112687"/>
                  </a:lnTo>
                  <a:close/>
                </a:path>
              </a:pathLst>
            </a:custGeom>
            <a:solidFill>
              <a:srgbClr val="A9B300"/>
            </a:solidFill>
          </p:spPr>
          <p:txBody>
            <a:bodyPr wrap="square" lIns="0" tIns="0" rIns="0" bIns="0" rtlCol="0"/>
            <a:lstStyle/>
            <a:p>
              <a:endParaRPr/>
            </a:p>
          </p:txBody>
        </p:sp>
        <p:sp>
          <p:nvSpPr>
            <p:cNvPr id="12" name="object 12"/>
            <p:cNvSpPr/>
            <p:nvPr/>
          </p:nvSpPr>
          <p:spPr>
            <a:xfrm>
              <a:off x="1541881" y="5040721"/>
              <a:ext cx="7541895" cy="1379855"/>
            </a:xfrm>
            <a:custGeom>
              <a:avLst/>
              <a:gdLst/>
              <a:ahLst/>
              <a:cxnLst/>
              <a:rect l="l" t="t" r="r" b="b"/>
              <a:pathLst>
                <a:path w="7541895" h="1379854">
                  <a:moveTo>
                    <a:pt x="203758" y="0"/>
                  </a:moveTo>
                  <a:lnTo>
                    <a:pt x="0" y="0"/>
                  </a:lnTo>
                  <a:lnTo>
                    <a:pt x="0" y="1379524"/>
                  </a:lnTo>
                  <a:lnTo>
                    <a:pt x="203758" y="1379524"/>
                  </a:lnTo>
                  <a:lnTo>
                    <a:pt x="203758" y="0"/>
                  </a:lnTo>
                  <a:close/>
                </a:path>
                <a:path w="7541895" h="1379854">
                  <a:moveTo>
                    <a:pt x="1426679" y="1072083"/>
                  </a:moveTo>
                  <a:lnTo>
                    <a:pt x="1222921" y="1072083"/>
                  </a:lnTo>
                  <a:lnTo>
                    <a:pt x="1222921" y="1379524"/>
                  </a:lnTo>
                  <a:lnTo>
                    <a:pt x="1426679" y="1379524"/>
                  </a:lnTo>
                  <a:lnTo>
                    <a:pt x="1426679" y="1072083"/>
                  </a:lnTo>
                  <a:close/>
                </a:path>
                <a:path w="7541895" h="1379854">
                  <a:moveTo>
                    <a:pt x="2649601" y="835926"/>
                  </a:moveTo>
                  <a:lnTo>
                    <a:pt x="2445842" y="835926"/>
                  </a:lnTo>
                  <a:lnTo>
                    <a:pt x="2445842" y="1379524"/>
                  </a:lnTo>
                  <a:lnTo>
                    <a:pt x="2649601" y="1379524"/>
                  </a:lnTo>
                  <a:lnTo>
                    <a:pt x="2649601" y="835926"/>
                  </a:lnTo>
                  <a:close/>
                </a:path>
                <a:path w="7541895" h="1379854">
                  <a:moveTo>
                    <a:pt x="3872522" y="1132205"/>
                  </a:moveTo>
                  <a:lnTo>
                    <a:pt x="3668763" y="1132205"/>
                  </a:lnTo>
                  <a:lnTo>
                    <a:pt x="3668763" y="1379524"/>
                  </a:lnTo>
                  <a:lnTo>
                    <a:pt x="3872522" y="1379524"/>
                  </a:lnTo>
                  <a:lnTo>
                    <a:pt x="3872522" y="1132205"/>
                  </a:lnTo>
                  <a:close/>
                </a:path>
                <a:path w="7541895" h="1379854">
                  <a:moveTo>
                    <a:pt x="5095443" y="240118"/>
                  </a:moveTo>
                  <a:lnTo>
                    <a:pt x="4891684" y="240118"/>
                  </a:lnTo>
                  <a:lnTo>
                    <a:pt x="4891684" y="1379524"/>
                  </a:lnTo>
                  <a:lnTo>
                    <a:pt x="5095443" y="1379524"/>
                  </a:lnTo>
                  <a:lnTo>
                    <a:pt x="5095443" y="240118"/>
                  </a:lnTo>
                  <a:close/>
                </a:path>
                <a:path w="7541895" h="1379854">
                  <a:moveTo>
                    <a:pt x="6318364" y="725766"/>
                  </a:moveTo>
                  <a:lnTo>
                    <a:pt x="6114593" y="725766"/>
                  </a:lnTo>
                  <a:lnTo>
                    <a:pt x="6114593" y="1379524"/>
                  </a:lnTo>
                  <a:lnTo>
                    <a:pt x="6318364" y="1379524"/>
                  </a:lnTo>
                  <a:lnTo>
                    <a:pt x="6318364" y="725766"/>
                  </a:lnTo>
                  <a:close/>
                </a:path>
                <a:path w="7541895" h="1379854">
                  <a:moveTo>
                    <a:pt x="7541273" y="1140841"/>
                  </a:moveTo>
                  <a:lnTo>
                    <a:pt x="7337514" y="1140841"/>
                  </a:lnTo>
                  <a:lnTo>
                    <a:pt x="7337514" y="1379524"/>
                  </a:lnTo>
                  <a:lnTo>
                    <a:pt x="7541273" y="1379524"/>
                  </a:lnTo>
                  <a:lnTo>
                    <a:pt x="7541273" y="1140841"/>
                  </a:lnTo>
                  <a:close/>
                </a:path>
              </a:pathLst>
            </a:custGeom>
            <a:solidFill>
              <a:srgbClr val="7D0020"/>
            </a:solidFill>
          </p:spPr>
          <p:txBody>
            <a:bodyPr wrap="square" lIns="0" tIns="0" rIns="0" bIns="0" rtlCol="0"/>
            <a:lstStyle/>
            <a:p>
              <a:endParaRPr/>
            </a:p>
          </p:txBody>
        </p:sp>
        <p:sp>
          <p:nvSpPr>
            <p:cNvPr id="13" name="object 13"/>
            <p:cNvSpPr/>
            <p:nvPr/>
          </p:nvSpPr>
          <p:spPr>
            <a:xfrm>
              <a:off x="1745640" y="5848924"/>
              <a:ext cx="7541895" cy="571500"/>
            </a:xfrm>
            <a:custGeom>
              <a:avLst/>
              <a:gdLst/>
              <a:ahLst/>
              <a:cxnLst/>
              <a:rect l="l" t="t" r="r" b="b"/>
              <a:pathLst>
                <a:path w="7541895" h="571500">
                  <a:moveTo>
                    <a:pt x="203758" y="190436"/>
                  </a:moveTo>
                  <a:lnTo>
                    <a:pt x="0" y="190436"/>
                  </a:lnTo>
                  <a:lnTo>
                    <a:pt x="0" y="571322"/>
                  </a:lnTo>
                  <a:lnTo>
                    <a:pt x="203758" y="571322"/>
                  </a:lnTo>
                  <a:lnTo>
                    <a:pt x="203758" y="190436"/>
                  </a:lnTo>
                  <a:close/>
                </a:path>
                <a:path w="7541895" h="571500">
                  <a:moveTo>
                    <a:pt x="1427035" y="0"/>
                  </a:moveTo>
                  <a:lnTo>
                    <a:pt x="1222921" y="0"/>
                  </a:lnTo>
                  <a:lnTo>
                    <a:pt x="1222921" y="571322"/>
                  </a:lnTo>
                  <a:lnTo>
                    <a:pt x="1427035" y="571322"/>
                  </a:lnTo>
                  <a:lnTo>
                    <a:pt x="1427035" y="0"/>
                  </a:lnTo>
                  <a:close/>
                </a:path>
                <a:path w="7541895" h="571500">
                  <a:moveTo>
                    <a:pt x="2649956" y="44272"/>
                  </a:moveTo>
                  <a:lnTo>
                    <a:pt x="2445842" y="44272"/>
                  </a:lnTo>
                  <a:lnTo>
                    <a:pt x="2445842" y="571322"/>
                  </a:lnTo>
                  <a:lnTo>
                    <a:pt x="2649956" y="571322"/>
                  </a:lnTo>
                  <a:lnTo>
                    <a:pt x="2649956" y="44272"/>
                  </a:lnTo>
                  <a:close/>
                </a:path>
                <a:path w="7541895" h="571500">
                  <a:moveTo>
                    <a:pt x="3872522" y="158038"/>
                  </a:moveTo>
                  <a:lnTo>
                    <a:pt x="3668763" y="158038"/>
                  </a:lnTo>
                  <a:lnTo>
                    <a:pt x="3668763" y="571322"/>
                  </a:lnTo>
                  <a:lnTo>
                    <a:pt x="3872522" y="571322"/>
                  </a:lnTo>
                  <a:lnTo>
                    <a:pt x="3872522" y="158038"/>
                  </a:lnTo>
                  <a:close/>
                </a:path>
                <a:path w="7541895" h="571500">
                  <a:moveTo>
                    <a:pt x="5095443" y="11874"/>
                  </a:moveTo>
                  <a:lnTo>
                    <a:pt x="4891684" y="11874"/>
                  </a:lnTo>
                  <a:lnTo>
                    <a:pt x="4891684" y="571322"/>
                  </a:lnTo>
                  <a:lnTo>
                    <a:pt x="5095443" y="571322"/>
                  </a:lnTo>
                  <a:lnTo>
                    <a:pt x="5095443" y="11874"/>
                  </a:lnTo>
                  <a:close/>
                </a:path>
                <a:path w="7541895" h="571500">
                  <a:moveTo>
                    <a:pt x="6318364" y="64795"/>
                  </a:moveTo>
                  <a:lnTo>
                    <a:pt x="6114605" y="64795"/>
                  </a:lnTo>
                  <a:lnTo>
                    <a:pt x="6114605" y="571322"/>
                  </a:lnTo>
                  <a:lnTo>
                    <a:pt x="6318364" y="571322"/>
                  </a:lnTo>
                  <a:lnTo>
                    <a:pt x="6318364" y="64795"/>
                  </a:lnTo>
                  <a:close/>
                </a:path>
                <a:path w="7541895" h="571500">
                  <a:moveTo>
                    <a:pt x="7541285" y="201244"/>
                  </a:moveTo>
                  <a:lnTo>
                    <a:pt x="7337514" y="201244"/>
                  </a:lnTo>
                  <a:lnTo>
                    <a:pt x="7337514" y="571322"/>
                  </a:lnTo>
                  <a:lnTo>
                    <a:pt x="7541285" y="571322"/>
                  </a:lnTo>
                  <a:lnTo>
                    <a:pt x="7541285" y="201244"/>
                  </a:lnTo>
                  <a:close/>
                </a:path>
              </a:pathLst>
            </a:custGeom>
            <a:solidFill>
              <a:srgbClr val="EA6B28"/>
            </a:solidFill>
          </p:spPr>
          <p:txBody>
            <a:bodyPr wrap="square" lIns="0" tIns="0" rIns="0" bIns="0" rtlCol="0"/>
            <a:lstStyle/>
            <a:p>
              <a:endParaRPr/>
            </a:p>
          </p:txBody>
        </p:sp>
        <p:sp>
          <p:nvSpPr>
            <p:cNvPr id="14" name="object 14"/>
            <p:cNvSpPr/>
            <p:nvPr/>
          </p:nvSpPr>
          <p:spPr>
            <a:xfrm>
              <a:off x="1949399" y="3712682"/>
              <a:ext cx="7541895" cy="2707640"/>
            </a:xfrm>
            <a:custGeom>
              <a:avLst/>
              <a:gdLst/>
              <a:ahLst/>
              <a:cxnLst/>
              <a:rect l="l" t="t" r="r" b="b"/>
              <a:pathLst>
                <a:path w="7541895" h="2707640">
                  <a:moveTo>
                    <a:pt x="204127" y="0"/>
                  </a:moveTo>
                  <a:lnTo>
                    <a:pt x="0" y="0"/>
                  </a:lnTo>
                  <a:lnTo>
                    <a:pt x="0" y="2707563"/>
                  </a:lnTo>
                  <a:lnTo>
                    <a:pt x="204127" y="2707563"/>
                  </a:lnTo>
                  <a:lnTo>
                    <a:pt x="204127" y="0"/>
                  </a:lnTo>
                  <a:close/>
                </a:path>
                <a:path w="7541895" h="2707640">
                  <a:moveTo>
                    <a:pt x="1427035" y="1094397"/>
                  </a:moveTo>
                  <a:lnTo>
                    <a:pt x="1223276" y="1094397"/>
                  </a:lnTo>
                  <a:lnTo>
                    <a:pt x="1223276" y="2707563"/>
                  </a:lnTo>
                  <a:lnTo>
                    <a:pt x="1427035" y="2707563"/>
                  </a:lnTo>
                  <a:lnTo>
                    <a:pt x="1427035" y="1094397"/>
                  </a:lnTo>
                  <a:close/>
                </a:path>
                <a:path w="7541895" h="2707640">
                  <a:moveTo>
                    <a:pt x="2649956" y="1122845"/>
                  </a:moveTo>
                  <a:lnTo>
                    <a:pt x="2446197" y="1122845"/>
                  </a:lnTo>
                  <a:lnTo>
                    <a:pt x="2446197" y="2707563"/>
                  </a:lnTo>
                  <a:lnTo>
                    <a:pt x="2649956" y="2707563"/>
                  </a:lnTo>
                  <a:lnTo>
                    <a:pt x="2649956" y="1122845"/>
                  </a:lnTo>
                  <a:close/>
                </a:path>
                <a:path w="7541895" h="2707640">
                  <a:moveTo>
                    <a:pt x="3872522" y="1014844"/>
                  </a:moveTo>
                  <a:lnTo>
                    <a:pt x="3668763" y="1014844"/>
                  </a:lnTo>
                  <a:lnTo>
                    <a:pt x="3668763" y="2707563"/>
                  </a:lnTo>
                  <a:lnTo>
                    <a:pt x="3872522" y="2707563"/>
                  </a:lnTo>
                  <a:lnTo>
                    <a:pt x="3872522" y="1014844"/>
                  </a:lnTo>
                  <a:close/>
                </a:path>
                <a:path w="7541895" h="2707640">
                  <a:moveTo>
                    <a:pt x="5095443" y="311035"/>
                  </a:moveTo>
                  <a:lnTo>
                    <a:pt x="4891684" y="311035"/>
                  </a:lnTo>
                  <a:lnTo>
                    <a:pt x="4891684" y="2707563"/>
                  </a:lnTo>
                  <a:lnTo>
                    <a:pt x="5095443" y="2707563"/>
                  </a:lnTo>
                  <a:lnTo>
                    <a:pt x="5095443" y="311035"/>
                  </a:lnTo>
                  <a:close/>
                </a:path>
                <a:path w="7541895" h="2707640">
                  <a:moveTo>
                    <a:pt x="6318364" y="1291678"/>
                  </a:moveTo>
                  <a:lnTo>
                    <a:pt x="6114605" y="1291678"/>
                  </a:lnTo>
                  <a:lnTo>
                    <a:pt x="6114605" y="2707563"/>
                  </a:lnTo>
                  <a:lnTo>
                    <a:pt x="6318364" y="2707563"/>
                  </a:lnTo>
                  <a:lnTo>
                    <a:pt x="6318364" y="1291678"/>
                  </a:lnTo>
                  <a:close/>
                </a:path>
                <a:path w="7541895" h="2707640">
                  <a:moveTo>
                    <a:pt x="7541285" y="1802879"/>
                  </a:moveTo>
                  <a:lnTo>
                    <a:pt x="7337526" y="1802879"/>
                  </a:lnTo>
                  <a:lnTo>
                    <a:pt x="7337526" y="2707563"/>
                  </a:lnTo>
                  <a:lnTo>
                    <a:pt x="7541285" y="2707563"/>
                  </a:lnTo>
                  <a:lnTo>
                    <a:pt x="7541285" y="1802879"/>
                  </a:lnTo>
                  <a:close/>
                </a:path>
              </a:pathLst>
            </a:custGeom>
            <a:solidFill>
              <a:srgbClr val="714772"/>
            </a:solidFill>
          </p:spPr>
          <p:txBody>
            <a:bodyPr wrap="square" lIns="0" tIns="0" rIns="0" bIns="0" rtlCol="0"/>
            <a:lstStyle/>
            <a:p>
              <a:endParaRPr/>
            </a:p>
          </p:txBody>
        </p:sp>
      </p:grpSp>
      <p:sp>
        <p:nvSpPr>
          <p:cNvPr id="15" name="object 15"/>
          <p:cNvSpPr txBox="1"/>
          <p:nvPr/>
        </p:nvSpPr>
        <p:spPr>
          <a:xfrm>
            <a:off x="2605537"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2017</a:t>
            </a:r>
            <a:endParaRPr sz="907">
              <a:latin typeface="Arial MT"/>
              <a:cs typeface="Arial MT"/>
            </a:endParaRPr>
          </a:p>
        </p:txBody>
      </p:sp>
      <p:sp>
        <p:nvSpPr>
          <p:cNvPr id="16" name="object 16"/>
          <p:cNvSpPr txBox="1"/>
          <p:nvPr/>
        </p:nvSpPr>
        <p:spPr>
          <a:xfrm>
            <a:off x="3714483"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2018</a:t>
            </a:r>
            <a:endParaRPr sz="907">
              <a:latin typeface="Arial MT"/>
              <a:cs typeface="Arial MT"/>
            </a:endParaRPr>
          </a:p>
        </p:txBody>
      </p:sp>
      <p:sp>
        <p:nvSpPr>
          <p:cNvPr id="17" name="object 17"/>
          <p:cNvSpPr txBox="1"/>
          <p:nvPr/>
        </p:nvSpPr>
        <p:spPr>
          <a:xfrm>
            <a:off x="4823429"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2019</a:t>
            </a:r>
            <a:endParaRPr sz="907">
              <a:latin typeface="Arial MT"/>
              <a:cs typeface="Arial MT"/>
            </a:endParaRPr>
          </a:p>
        </p:txBody>
      </p:sp>
      <p:sp>
        <p:nvSpPr>
          <p:cNvPr id="18" name="object 18"/>
          <p:cNvSpPr txBox="1"/>
          <p:nvPr/>
        </p:nvSpPr>
        <p:spPr>
          <a:xfrm>
            <a:off x="5932375"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2020</a:t>
            </a:r>
            <a:endParaRPr sz="907">
              <a:latin typeface="Arial MT"/>
              <a:cs typeface="Arial MT"/>
            </a:endParaRPr>
          </a:p>
        </p:txBody>
      </p:sp>
      <p:sp>
        <p:nvSpPr>
          <p:cNvPr id="19" name="object 19"/>
          <p:cNvSpPr txBox="1"/>
          <p:nvPr/>
        </p:nvSpPr>
        <p:spPr>
          <a:xfrm>
            <a:off x="7041644"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2021</a:t>
            </a:r>
            <a:endParaRPr sz="907">
              <a:latin typeface="Arial MT"/>
              <a:cs typeface="Arial MT"/>
            </a:endParaRPr>
          </a:p>
        </p:txBody>
      </p:sp>
      <p:sp>
        <p:nvSpPr>
          <p:cNvPr id="20" name="object 20"/>
          <p:cNvSpPr txBox="1"/>
          <p:nvPr/>
        </p:nvSpPr>
        <p:spPr>
          <a:xfrm>
            <a:off x="8150590"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2022</a:t>
            </a:r>
            <a:endParaRPr sz="907">
              <a:latin typeface="Arial MT"/>
              <a:cs typeface="Arial MT"/>
            </a:endParaRPr>
          </a:p>
        </p:txBody>
      </p:sp>
      <p:sp>
        <p:nvSpPr>
          <p:cNvPr id="21" name="object 21"/>
          <p:cNvSpPr txBox="1"/>
          <p:nvPr/>
        </p:nvSpPr>
        <p:spPr>
          <a:xfrm>
            <a:off x="9259535" y="5880229"/>
            <a:ext cx="269483" cy="151218"/>
          </a:xfrm>
          <a:prstGeom prst="rect">
            <a:avLst/>
          </a:prstGeom>
        </p:spPr>
        <p:txBody>
          <a:bodyPr vert="horz" wrap="square" lIns="0" tIns="11516" rIns="0" bIns="0" rtlCol="0">
            <a:spAutoFit/>
          </a:bodyPr>
          <a:lstStyle/>
          <a:p>
            <a:pPr marL="11516">
              <a:lnSpc>
                <a:spcPct val="100000"/>
              </a:lnSpc>
              <a:spcBef>
                <a:spcPts val="91"/>
              </a:spcBef>
            </a:pPr>
            <a:r>
              <a:rPr sz="907" spc="-18" dirty="0">
                <a:latin typeface="Arial MT"/>
                <a:cs typeface="Arial MT"/>
              </a:rPr>
              <a:t>2023</a:t>
            </a:r>
            <a:endParaRPr sz="907">
              <a:latin typeface="Arial MT"/>
              <a:cs typeface="Arial MT"/>
            </a:endParaRPr>
          </a:p>
        </p:txBody>
      </p:sp>
      <p:sp>
        <p:nvSpPr>
          <p:cNvPr id="22" name="object 22"/>
          <p:cNvSpPr txBox="1"/>
          <p:nvPr/>
        </p:nvSpPr>
        <p:spPr>
          <a:xfrm>
            <a:off x="2279416" y="4917528"/>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844</a:t>
            </a:r>
            <a:endParaRPr sz="725">
              <a:latin typeface="Arial MT"/>
              <a:cs typeface="Arial MT"/>
            </a:endParaRPr>
          </a:p>
        </p:txBody>
      </p:sp>
      <p:sp>
        <p:nvSpPr>
          <p:cNvPr id="23" name="object 23"/>
          <p:cNvSpPr txBox="1"/>
          <p:nvPr/>
        </p:nvSpPr>
        <p:spPr>
          <a:xfrm>
            <a:off x="3388362" y="5037333"/>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710</a:t>
            </a:r>
            <a:endParaRPr sz="725">
              <a:latin typeface="Arial MT"/>
              <a:cs typeface="Arial MT"/>
            </a:endParaRPr>
          </a:p>
        </p:txBody>
      </p:sp>
      <p:sp>
        <p:nvSpPr>
          <p:cNvPr id="24" name="object 24"/>
          <p:cNvSpPr txBox="1"/>
          <p:nvPr/>
        </p:nvSpPr>
        <p:spPr>
          <a:xfrm>
            <a:off x="4497631" y="5245929"/>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475</a:t>
            </a:r>
            <a:endParaRPr sz="725">
              <a:latin typeface="Arial MT"/>
              <a:cs typeface="Arial MT"/>
            </a:endParaRPr>
          </a:p>
        </p:txBody>
      </p:sp>
      <p:sp>
        <p:nvSpPr>
          <p:cNvPr id="25" name="object 25"/>
          <p:cNvSpPr txBox="1"/>
          <p:nvPr/>
        </p:nvSpPr>
        <p:spPr>
          <a:xfrm>
            <a:off x="5580136" y="4752994"/>
            <a:ext cx="229752" cy="123197"/>
          </a:xfrm>
          <a:prstGeom prst="rect">
            <a:avLst/>
          </a:prstGeom>
        </p:spPr>
        <p:txBody>
          <a:bodyPr vert="horz" wrap="square" lIns="0" tIns="11516" rIns="0" bIns="0" rtlCol="0">
            <a:spAutoFit/>
          </a:bodyPr>
          <a:lstStyle/>
          <a:p>
            <a:pPr marL="11516">
              <a:lnSpc>
                <a:spcPct val="100000"/>
              </a:lnSpc>
              <a:spcBef>
                <a:spcPts val="91"/>
              </a:spcBef>
            </a:pPr>
            <a:r>
              <a:rPr sz="725" spc="-18" dirty="0">
                <a:latin typeface="Arial MT"/>
                <a:cs typeface="Arial MT"/>
              </a:rPr>
              <a:t>1029</a:t>
            </a:r>
            <a:endParaRPr sz="725">
              <a:latin typeface="Arial MT"/>
              <a:cs typeface="Arial MT"/>
            </a:endParaRPr>
          </a:p>
        </p:txBody>
      </p:sp>
      <p:sp>
        <p:nvSpPr>
          <p:cNvPr id="26" name="object 26"/>
          <p:cNvSpPr txBox="1"/>
          <p:nvPr/>
        </p:nvSpPr>
        <p:spPr>
          <a:xfrm>
            <a:off x="6715523" y="5054630"/>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690</a:t>
            </a:r>
            <a:endParaRPr sz="725">
              <a:latin typeface="Arial MT"/>
              <a:cs typeface="Arial MT"/>
            </a:endParaRPr>
          </a:p>
        </p:txBody>
      </p:sp>
      <p:sp>
        <p:nvSpPr>
          <p:cNvPr id="27" name="object 27"/>
          <p:cNvSpPr txBox="1"/>
          <p:nvPr/>
        </p:nvSpPr>
        <p:spPr>
          <a:xfrm>
            <a:off x="7824469" y="5448330"/>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247</a:t>
            </a:r>
            <a:endParaRPr sz="725">
              <a:latin typeface="Arial MT"/>
              <a:cs typeface="Arial MT"/>
            </a:endParaRPr>
          </a:p>
        </p:txBody>
      </p:sp>
      <p:sp>
        <p:nvSpPr>
          <p:cNvPr id="28" name="object 28"/>
          <p:cNvSpPr txBox="1"/>
          <p:nvPr/>
        </p:nvSpPr>
        <p:spPr>
          <a:xfrm>
            <a:off x="8933738" y="5405891"/>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295</a:t>
            </a:r>
            <a:endParaRPr sz="725">
              <a:latin typeface="Arial MT"/>
              <a:cs typeface="Arial MT"/>
            </a:endParaRPr>
          </a:p>
        </p:txBody>
      </p:sp>
      <p:sp>
        <p:nvSpPr>
          <p:cNvPr id="29" name="object 29"/>
          <p:cNvSpPr txBox="1"/>
          <p:nvPr/>
        </p:nvSpPr>
        <p:spPr>
          <a:xfrm>
            <a:off x="2463862" y="5560303"/>
            <a:ext cx="179080"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122</a:t>
            </a:r>
            <a:endParaRPr sz="725">
              <a:latin typeface="Arial MT"/>
              <a:cs typeface="Arial MT"/>
            </a:endParaRPr>
          </a:p>
        </p:txBody>
      </p:sp>
      <p:sp>
        <p:nvSpPr>
          <p:cNvPr id="30" name="object 30"/>
          <p:cNvSpPr txBox="1"/>
          <p:nvPr/>
        </p:nvSpPr>
        <p:spPr>
          <a:xfrm>
            <a:off x="3599250" y="5633754"/>
            <a:ext cx="126104"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39</a:t>
            </a:r>
            <a:endParaRPr sz="725">
              <a:latin typeface="Arial MT"/>
              <a:cs typeface="Arial MT"/>
            </a:endParaRPr>
          </a:p>
        </p:txBody>
      </p:sp>
      <p:sp>
        <p:nvSpPr>
          <p:cNvPr id="31" name="object 31"/>
          <p:cNvSpPr txBox="1"/>
          <p:nvPr/>
        </p:nvSpPr>
        <p:spPr>
          <a:xfrm>
            <a:off x="4708197" y="5624610"/>
            <a:ext cx="126104"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49</a:t>
            </a:r>
            <a:endParaRPr sz="725">
              <a:latin typeface="Arial MT"/>
              <a:cs typeface="Arial MT"/>
            </a:endParaRPr>
          </a:p>
        </p:txBody>
      </p:sp>
      <p:sp>
        <p:nvSpPr>
          <p:cNvPr id="32" name="object 32"/>
          <p:cNvSpPr txBox="1"/>
          <p:nvPr/>
        </p:nvSpPr>
        <p:spPr>
          <a:xfrm>
            <a:off x="5817465" y="5647792"/>
            <a:ext cx="126104"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23</a:t>
            </a:r>
            <a:endParaRPr sz="725">
              <a:latin typeface="Arial MT"/>
              <a:cs typeface="Arial MT"/>
            </a:endParaRPr>
          </a:p>
        </p:txBody>
      </p:sp>
      <p:sp>
        <p:nvSpPr>
          <p:cNvPr id="33" name="object 33"/>
          <p:cNvSpPr txBox="1"/>
          <p:nvPr/>
        </p:nvSpPr>
        <p:spPr>
          <a:xfrm>
            <a:off x="6926411" y="5648772"/>
            <a:ext cx="126104"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22</a:t>
            </a:r>
            <a:endParaRPr sz="725">
              <a:latin typeface="Arial MT"/>
              <a:cs typeface="Arial MT"/>
            </a:endParaRPr>
          </a:p>
        </p:txBody>
      </p:sp>
      <p:sp>
        <p:nvSpPr>
          <p:cNvPr id="34" name="object 34"/>
          <p:cNvSpPr txBox="1"/>
          <p:nvPr/>
        </p:nvSpPr>
        <p:spPr>
          <a:xfrm>
            <a:off x="8035358" y="5655624"/>
            <a:ext cx="126104"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14</a:t>
            </a:r>
            <a:endParaRPr sz="725">
              <a:latin typeface="Arial MT"/>
              <a:cs typeface="Arial MT"/>
            </a:endParaRPr>
          </a:p>
        </p:txBody>
      </p:sp>
      <p:sp>
        <p:nvSpPr>
          <p:cNvPr id="35" name="object 35"/>
          <p:cNvSpPr txBox="1"/>
          <p:nvPr/>
        </p:nvSpPr>
        <p:spPr>
          <a:xfrm>
            <a:off x="9169765" y="5662810"/>
            <a:ext cx="74281" cy="123197"/>
          </a:xfrm>
          <a:prstGeom prst="rect">
            <a:avLst/>
          </a:prstGeom>
        </p:spPr>
        <p:txBody>
          <a:bodyPr vert="horz" wrap="square" lIns="0" tIns="11516" rIns="0" bIns="0" rtlCol="0">
            <a:spAutoFit/>
          </a:bodyPr>
          <a:lstStyle/>
          <a:p>
            <a:pPr marL="11516">
              <a:lnSpc>
                <a:spcPct val="100000"/>
              </a:lnSpc>
              <a:spcBef>
                <a:spcPts val="91"/>
              </a:spcBef>
            </a:pPr>
            <a:r>
              <a:rPr sz="725" spc="-45" dirty="0">
                <a:latin typeface="Arial MT"/>
                <a:cs typeface="Arial MT"/>
              </a:rPr>
              <a:t>7</a:t>
            </a:r>
            <a:endParaRPr sz="725">
              <a:latin typeface="Arial MT"/>
              <a:cs typeface="Arial MT"/>
            </a:endParaRPr>
          </a:p>
        </p:txBody>
      </p:sp>
      <p:sp>
        <p:nvSpPr>
          <p:cNvPr id="36" name="object 36"/>
          <p:cNvSpPr txBox="1"/>
          <p:nvPr/>
        </p:nvSpPr>
        <p:spPr>
          <a:xfrm>
            <a:off x="2622512" y="4417729"/>
            <a:ext cx="229752" cy="123197"/>
          </a:xfrm>
          <a:prstGeom prst="rect">
            <a:avLst/>
          </a:prstGeom>
        </p:spPr>
        <p:txBody>
          <a:bodyPr vert="horz" wrap="square" lIns="0" tIns="11516" rIns="0" bIns="0" rtlCol="0">
            <a:spAutoFit/>
          </a:bodyPr>
          <a:lstStyle/>
          <a:p>
            <a:pPr marL="11516">
              <a:lnSpc>
                <a:spcPct val="100000"/>
              </a:lnSpc>
              <a:spcBef>
                <a:spcPts val="91"/>
              </a:spcBef>
            </a:pPr>
            <a:r>
              <a:rPr sz="725" spc="-18" dirty="0">
                <a:latin typeface="Arial MT"/>
                <a:cs typeface="Arial MT"/>
              </a:rPr>
              <a:t>1406</a:t>
            </a:r>
            <a:endParaRPr sz="725">
              <a:latin typeface="Arial MT"/>
              <a:cs typeface="Arial MT"/>
            </a:endParaRPr>
          </a:p>
        </p:txBody>
      </p:sp>
      <p:sp>
        <p:nvSpPr>
          <p:cNvPr id="37" name="object 37"/>
          <p:cNvSpPr txBox="1"/>
          <p:nvPr/>
        </p:nvSpPr>
        <p:spPr>
          <a:xfrm>
            <a:off x="3758234" y="5389895"/>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313</a:t>
            </a:r>
            <a:endParaRPr sz="725">
              <a:latin typeface="Arial MT"/>
              <a:cs typeface="Arial MT"/>
            </a:endParaRPr>
          </a:p>
        </p:txBody>
      </p:sp>
      <p:sp>
        <p:nvSpPr>
          <p:cNvPr id="38" name="object 38"/>
          <p:cNvSpPr txBox="1"/>
          <p:nvPr/>
        </p:nvSpPr>
        <p:spPr>
          <a:xfrm>
            <a:off x="5976126" y="5443758"/>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252</a:t>
            </a:r>
            <a:endParaRPr sz="725">
              <a:latin typeface="Arial MT"/>
              <a:cs typeface="Arial MT"/>
            </a:endParaRPr>
          </a:p>
        </p:txBody>
      </p:sp>
      <p:sp>
        <p:nvSpPr>
          <p:cNvPr id="39" name="object 39"/>
          <p:cNvSpPr txBox="1"/>
          <p:nvPr/>
        </p:nvSpPr>
        <p:spPr>
          <a:xfrm>
            <a:off x="7058619" y="4635481"/>
            <a:ext cx="229752" cy="123197"/>
          </a:xfrm>
          <a:prstGeom prst="rect">
            <a:avLst/>
          </a:prstGeom>
        </p:spPr>
        <p:txBody>
          <a:bodyPr vert="horz" wrap="square" lIns="0" tIns="11516" rIns="0" bIns="0" rtlCol="0">
            <a:spAutoFit/>
          </a:bodyPr>
          <a:lstStyle/>
          <a:p>
            <a:pPr marL="11516">
              <a:lnSpc>
                <a:spcPct val="100000"/>
              </a:lnSpc>
              <a:spcBef>
                <a:spcPts val="91"/>
              </a:spcBef>
            </a:pPr>
            <a:r>
              <a:rPr sz="725" spc="-18" dirty="0">
                <a:latin typeface="Arial MT"/>
                <a:cs typeface="Arial MT"/>
              </a:rPr>
              <a:t>1161</a:t>
            </a:r>
            <a:endParaRPr sz="725">
              <a:latin typeface="Arial MT"/>
              <a:cs typeface="Arial MT"/>
            </a:endParaRPr>
          </a:p>
        </p:txBody>
      </p:sp>
      <p:sp>
        <p:nvSpPr>
          <p:cNvPr id="40" name="object 40"/>
          <p:cNvSpPr txBox="1"/>
          <p:nvPr/>
        </p:nvSpPr>
        <p:spPr>
          <a:xfrm>
            <a:off x="8194341" y="5075198"/>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666</a:t>
            </a:r>
            <a:endParaRPr sz="725">
              <a:latin typeface="Arial MT"/>
              <a:cs typeface="Arial MT"/>
            </a:endParaRPr>
          </a:p>
        </p:txBody>
      </p:sp>
      <p:sp>
        <p:nvSpPr>
          <p:cNvPr id="41" name="object 41"/>
          <p:cNvSpPr txBox="1"/>
          <p:nvPr/>
        </p:nvSpPr>
        <p:spPr>
          <a:xfrm>
            <a:off x="9303287" y="5451922"/>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243</a:t>
            </a:r>
            <a:endParaRPr sz="725">
              <a:latin typeface="Arial MT"/>
              <a:cs typeface="Arial MT"/>
            </a:endParaRPr>
          </a:p>
        </p:txBody>
      </p:sp>
      <p:sp>
        <p:nvSpPr>
          <p:cNvPr id="42" name="object 42"/>
          <p:cNvSpPr txBox="1"/>
          <p:nvPr/>
        </p:nvSpPr>
        <p:spPr>
          <a:xfrm>
            <a:off x="2833400" y="5322974"/>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388</a:t>
            </a:r>
            <a:endParaRPr sz="725">
              <a:latin typeface="Arial MT"/>
              <a:cs typeface="Arial MT"/>
            </a:endParaRPr>
          </a:p>
        </p:txBody>
      </p:sp>
      <p:sp>
        <p:nvSpPr>
          <p:cNvPr id="43" name="object 43"/>
          <p:cNvSpPr txBox="1"/>
          <p:nvPr/>
        </p:nvSpPr>
        <p:spPr>
          <a:xfrm>
            <a:off x="3942346" y="5150286"/>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582</a:t>
            </a:r>
            <a:endParaRPr sz="725">
              <a:latin typeface="Arial MT"/>
              <a:cs typeface="Arial MT"/>
            </a:endParaRPr>
          </a:p>
        </p:txBody>
      </p:sp>
      <p:sp>
        <p:nvSpPr>
          <p:cNvPr id="44" name="object 44"/>
          <p:cNvSpPr txBox="1"/>
          <p:nvPr/>
        </p:nvSpPr>
        <p:spPr>
          <a:xfrm>
            <a:off x="4844147" y="5175426"/>
            <a:ext cx="409406" cy="123262"/>
          </a:xfrm>
          <a:prstGeom prst="rect">
            <a:avLst/>
          </a:prstGeom>
        </p:spPr>
        <p:txBody>
          <a:bodyPr vert="horz" wrap="square" lIns="0" tIns="11516" rIns="0" bIns="0" rtlCol="0">
            <a:spAutoFit/>
          </a:bodyPr>
          <a:lstStyle/>
          <a:p>
            <a:pPr marL="34549">
              <a:lnSpc>
                <a:spcPct val="100000"/>
              </a:lnSpc>
              <a:spcBef>
                <a:spcPts val="91"/>
              </a:spcBef>
            </a:pPr>
            <a:r>
              <a:rPr sz="725" dirty="0">
                <a:latin typeface="Arial MT"/>
                <a:cs typeface="Arial MT"/>
              </a:rPr>
              <a:t>554</a:t>
            </a:r>
            <a:r>
              <a:rPr sz="725" spc="5" dirty="0">
                <a:latin typeface="Arial MT"/>
                <a:cs typeface="Arial MT"/>
              </a:rPr>
              <a:t> </a:t>
            </a:r>
            <a:r>
              <a:rPr sz="1088" spc="-34" baseline="-10416" dirty="0">
                <a:latin typeface="Arial MT"/>
                <a:cs typeface="Arial MT"/>
              </a:rPr>
              <a:t>537</a:t>
            </a:r>
            <a:endParaRPr sz="1088" baseline="-10416">
              <a:latin typeface="Arial MT"/>
              <a:cs typeface="Arial MT"/>
            </a:endParaRPr>
          </a:p>
        </p:txBody>
      </p:sp>
      <p:sp>
        <p:nvSpPr>
          <p:cNvPr id="45" name="object 45"/>
          <p:cNvSpPr txBox="1"/>
          <p:nvPr/>
        </p:nvSpPr>
        <p:spPr>
          <a:xfrm>
            <a:off x="6160561" y="5294252"/>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421</a:t>
            </a:r>
            <a:endParaRPr sz="725">
              <a:latin typeface="Arial MT"/>
              <a:cs typeface="Arial MT"/>
            </a:endParaRPr>
          </a:p>
        </p:txBody>
      </p:sp>
      <p:sp>
        <p:nvSpPr>
          <p:cNvPr id="46" name="object 46"/>
          <p:cNvSpPr txBox="1"/>
          <p:nvPr/>
        </p:nvSpPr>
        <p:spPr>
          <a:xfrm>
            <a:off x="7269507" y="5161710"/>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570</a:t>
            </a:r>
            <a:endParaRPr sz="725">
              <a:latin typeface="Arial MT"/>
              <a:cs typeface="Arial MT"/>
            </a:endParaRPr>
          </a:p>
        </p:txBody>
      </p:sp>
      <p:sp>
        <p:nvSpPr>
          <p:cNvPr id="47" name="object 47"/>
          <p:cNvSpPr txBox="1"/>
          <p:nvPr/>
        </p:nvSpPr>
        <p:spPr>
          <a:xfrm>
            <a:off x="8378453" y="5209042"/>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516</a:t>
            </a:r>
            <a:endParaRPr sz="725">
              <a:latin typeface="Arial MT"/>
              <a:cs typeface="Arial MT"/>
            </a:endParaRPr>
          </a:p>
        </p:txBody>
      </p:sp>
      <p:sp>
        <p:nvSpPr>
          <p:cNvPr id="48" name="object 48"/>
          <p:cNvSpPr txBox="1"/>
          <p:nvPr/>
        </p:nvSpPr>
        <p:spPr>
          <a:xfrm>
            <a:off x="9487722" y="5333419"/>
            <a:ext cx="177928" cy="123197"/>
          </a:xfrm>
          <a:prstGeom prst="rect">
            <a:avLst/>
          </a:prstGeom>
        </p:spPr>
        <p:txBody>
          <a:bodyPr vert="horz" wrap="square" lIns="0" tIns="11516" rIns="0" bIns="0" rtlCol="0">
            <a:spAutoFit/>
          </a:bodyPr>
          <a:lstStyle/>
          <a:p>
            <a:pPr marL="11516">
              <a:lnSpc>
                <a:spcPct val="100000"/>
              </a:lnSpc>
              <a:spcBef>
                <a:spcPts val="91"/>
              </a:spcBef>
            </a:pPr>
            <a:r>
              <a:rPr sz="725" spc="-23" dirty="0">
                <a:latin typeface="Arial MT"/>
                <a:cs typeface="Arial MT"/>
              </a:rPr>
              <a:t>377</a:t>
            </a:r>
            <a:endParaRPr sz="725">
              <a:latin typeface="Arial MT"/>
              <a:cs typeface="Arial MT"/>
            </a:endParaRPr>
          </a:p>
        </p:txBody>
      </p:sp>
      <p:sp>
        <p:nvSpPr>
          <p:cNvPr id="49" name="object 49"/>
          <p:cNvSpPr txBox="1"/>
          <p:nvPr/>
        </p:nvSpPr>
        <p:spPr>
          <a:xfrm>
            <a:off x="2975086" y="3193229"/>
            <a:ext cx="263149" cy="137176"/>
          </a:xfrm>
          <a:prstGeom prst="rect">
            <a:avLst/>
          </a:prstGeom>
        </p:spPr>
        <p:txBody>
          <a:bodyPr vert="horz" wrap="square" lIns="0" tIns="11516" rIns="0" bIns="0" rtlCol="0">
            <a:spAutoFit/>
          </a:bodyPr>
          <a:lstStyle/>
          <a:p>
            <a:pPr marL="11516">
              <a:lnSpc>
                <a:spcPct val="100000"/>
              </a:lnSpc>
              <a:spcBef>
                <a:spcPts val="91"/>
              </a:spcBef>
            </a:pPr>
            <a:r>
              <a:rPr sz="816" b="1" spc="-18" dirty="0">
                <a:latin typeface="Arial"/>
                <a:cs typeface="Arial"/>
              </a:rPr>
              <a:t>2760</a:t>
            </a:r>
            <a:endParaRPr sz="816">
              <a:latin typeface="Arial"/>
              <a:cs typeface="Arial"/>
            </a:endParaRPr>
          </a:p>
        </p:txBody>
      </p:sp>
      <p:sp>
        <p:nvSpPr>
          <p:cNvPr id="50" name="object 50"/>
          <p:cNvSpPr txBox="1"/>
          <p:nvPr/>
        </p:nvSpPr>
        <p:spPr>
          <a:xfrm>
            <a:off x="4084020" y="4185963"/>
            <a:ext cx="263149" cy="137176"/>
          </a:xfrm>
          <a:prstGeom prst="rect">
            <a:avLst/>
          </a:prstGeom>
        </p:spPr>
        <p:txBody>
          <a:bodyPr vert="horz" wrap="square" lIns="0" tIns="11516" rIns="0" bIns="0" rtlCol="0">
            <a:spAutoFit/>
          </a:bodyPr>
          <a:lstStyle/>
          <a:p>
            <a:pPr marL="11516">
              <a:lnSpc>
                <a:spcPct val="100000"/>
              </a:lnSpc>
              <a:spcBef>
                <a:spcPts val="91"/>
              </a:spcBef>
            </a:pPr>
            <a:r>
              <a:rPr sz="816" b="1" spc="-18" dirty="0">
                <a:latin typeface="Arial"/>
                <a:cs typeface="Arial"/>
              </a:rPr>
              <a:t>1644</a:t>
            </a:r>
            <a:endParaRPr sz="816">
              <a:latin typeface="Arial"/>
              <a:cs typeface="Arial"/>
            </a:endParaRPr>
          </a:p>
        </p:txBody>
      </p:sp>
      <p:sp>
        <p:nvSpPr>
          <p:cNvPr id="51" name="object 51"/>
          <p:cNvSpPr txBox="1"/>
          <p:nvPr/>
        </p:nvSpPr>
        <p:spPr>
          <a:xfrm>
            <a:off x="5192966" y="4211426"/>
            <a:ext cx="263149" cy="137176"/>
          </a:xfrm>
          <a:prstGeom prst="rect">
            <a:avLst/>
          </a:prstGeom>
        </p:spPr>
        <p:txBody>
          <a:bodyPr vert="horz" wrap="square" lIns="0" tIns="11516" rIns="0" bIns="0" rtlCol="0">
            <a:spAutoFit/>
          </a:bodyPr>
          <a:lstStyle/>
          <a:p>
            <a:pPr marL="11516">
              <a:lnSpc>
                <a:spcPct val="100000"/>
              </a:lnSpc>
              <a:spcBef>
                <a:spcPts val="91"/>
              </a:spcBef>
            </a:pPr>
            <a:r>
              <a:rPr sz="816" b="1" spc="-18" dirty="0">
                <a:latin typeface="Arial"/>
                <a:cs typeface="Arial"/>
              </a:rPr>
              <a:t>1615</a:t>
            </a:r>
            <a:endParaRPr sz="816">
              <a:latin typeface="Arial"/>
              <a:cs typeface="Arial"/>
            </a:endParaRPr>
          </a:p>
        </p:txBody>
      </p:sp>
      <p:sp>
        <p:nvSpPr>
          <p:cNvPr id="52" name="object 52"/>
          <p:cNvSpPr txBox="1"/>
          <p:nvPr/>
        </p:nvSpPr>
        <p:spPr>
          <a:xfrm>
            <a:off x="6302247" y="4113490"/>
            <a:ext cx="263149" cy="137176"/>
          </a:xfrm>
          <a:prstGeom prst="rect">
            <a:avLst/>
          </a:prstGeom>
        </p:spPr>
        <p:txBody>
          <a:bodyPr vert="horz" wrap="square" lIns="0" tIns="11516" rIns="0" bIns="0" rtlCol="0">
            <a:spAutoFit/>
          </a:bodyPr>
          <a:lstStyle/>
          <a:p>
            <a:pPr marL="11516">
              <a:lnSpc>
                <a:spcPct val="100000"/>
              </a:lnSpc>
              <a:spcBef>
                <a:spcPts val="91"/>
              </a:spcBef>
            </a:pPr>
            <a:r>
              <a:rPr sz="816" b="1" spc="-18" dirty="0">
                <a:latin typeface="Arial"/>
                <a:cs typeface="Arial"/>
              </a:rPr>
              <a:t>1725</a:t>
            </a:r>
            <a:endParaRPr sz="816">
              <a:latin typeface="Arial"/>
              <a:cs typeface="Arial"/>
            </a:endParaRPr>
          </a:p>
        </p:txBody>
      </p:sp>
      <p:sp>
        <p:nvSpPr>
          <p:cNvPr id="53" name="object 53"/>
          <p:cNvSpPr txBox="1"/>
          <p:nvPr/>
        </p:nvSpPr>
        <p:spPr>
          <a:xfrm>
            <a:off x="7411193" y="3475609"/>
            <a:ext cx="263149" cy="137176"/>
          </a:xfrm>
          <a:prstGeom prst="rect">
            <a:avLst/>
          </a:prstGeom>
        </p:spPr>
        <p:txBody>
          <a:bodyPr vert="horz" wrap="square" lIns="0" tIns="11516" rIns="0" bIns="0" rtlCol="0">
            <a:spAutoFit/>
          </a:bodyPr>
          <a:lstStyle/>
          <a:p>
            <a:pPr marL="11516">
              <a:lnSpc>
                <a:spcPct val="100000"/>
              </a:lnSpc>
              <a:spcBef>
                <a:spcPts val="91"/>
              </a:spcBef>
            </a:pPr>
            <a:r>
              <a:rPr sz="816" b="1" spc="-18" dirty="0">
                <a:latin typeface="Arial"/>
                <a:cs typeface="Arial"/>
              </a:rPr>
              <a:t>2443</a:t>
            </a:r>
            <a:endParaRPr sz="816">
              <a:latin typeface="Arial"/>
              <a:cs typeface="Arial"/>
            </a:endParaRPr>
          </a:p>
        </p:txBody>
      </p:sp>
      <p:sp>
        <p:nvSpPr>
          <p:cNvPr id="54" name="object 54"/>
          <p:cNvSpPr txBox="1"/>
          <p:nvPr/>
        </p:nvSpPr>
        <p:spPr>
          <a:xfrm>
            <a:off x="8520128" y="4364525"/>
            <a:ext cx="263149" cy="137176"/>
          </a:xfrm>
          <a:prstGeom prst="rect">
            <a:avLst/>
          </a:prstGeom>
        </p:spPr>
        <p:txBody>
          <a:bodyPr vert="horz" wrap="square" lIns="0" tIns="11516" rIns="0" bIns="0" rtlCol="0">
            <a:spAutoFit/>
          </a:bodyPr>
          <a:lstStyle/>
          <a:p>
            <a:pPr marL="11516">
              <a:lnSpc>
                <a:spcPct val="100000"/>
              </a:lnSpc>
              <a:spcBef>
                <a:spcPts val="91"/>
              </a:spcBef>
            </a:pPr>
            <a:r>
              <a:rPr sz="816" b="1" spc="-18" dirty="0">
                <a:latin typeface="Arial"/>
                <a:cs typeface="Arial"/>
              </a:rPr>
              <a:t>1443</a:t>
            </a:r>
            <a:endParaRPr sz="816">
              <a:latin typeface="Arial"/>
              <a:cs typeface="Arial"/>
            </a:endParaRPr>
          </a:p>
        </p:txBody>
      </p:sp>
      <p:sp>
        <p:nvSpPr>
          <p:cNvPr id="55" name="object 55"/>
          <p:cNvSpPr txBox="1"/>
          <p:nvPr/>
        </p:nvSpPr>
        <p:spPr>
          <a:xfrm>
            <a:off x="9659108" y="4828738"/>
            <a:ext cx="202112" cy="137176"/>
          </a:xfrm>
          <a:prstGeom prst="rect">
            <a:avLst/>
          </a:prstGeom>
        </p:spPr>
        <p:txBody>
          <a:bodyPr vert="horz" wrap="square" lIns="0" tIns="11516" rIns="0" bIns="0" rtlCol="0">
            <a:spAutoFit/>
          </a:bodyPr>
          <a:lstStyle/>
          <a:p>
            <a:pPr marL="11516">
              <a:lnSpc>
                <a:spcPct val="100000"/>
              </a:lnSpc>
              <a:spcBef>
                <a:spcPts val="91"/>
              </a:spcBef>
            </a:pPr>
            <a:r>
              <a:rPr sz="816" b="1" spc="-23" dirty="0">
                <a:latin typeface="Arial"/>
                <a:cs typeface="Arial"/>
              </a:rPr>
              <a:t>922</a:t>
            </a:r>
            <a:endParaRPr sz="816">
              <a:latin typeface="Arial"/>
              <a:cs typeface="Arial"/>
            </a:endParaRPr>
          </a:p>
        </p:txBody>
      </p:sp>
      <p:sp>
        <p:nvSpPr>
          <p:cNvPr id="56" name="object 56"/>
          <p:cNvSpPr/>
          <p:nvPr/>
        </p:nvSpPr>
        <p:spPr>
          <a:xfrm>
            <a:off x="4303166" y="2951753"/>
            <a:ext cx="69098" cy="69098"/>
          </a:xfrm>
          <a:custGeom>
            <a:avLst/>
            <a:gdLst/>
            <a:ahLst/>
            <a:cxnLst/>
            <a:rect l="l" t="t" r="r" b="b"/>
            <a:pathLst>
              <a:path w="76200" h="76200">
                <a:moveTo>
                  <a:pt x="75958" y="0"/>
                </a:moveTo>
                <a:lnTo>
                  <a:pt x="0" y="0"/>
                </a:lnTo>
                <a:lnTo>
                  <a:pt x="0" y="75958"/>
                </a:lnTo>
                <a:lnTo>
                  <a:pt x="37795" y="75958"/>
                </a:lnTo>
                <a:lnTo>
                  <a:pt x="75958" y="75958"/>
                </a:lnTo>
                <a:lnTo>
                  <a:pt x="75958" y="0"/>
                </a:lnTo>
                <a:close/>
              </a:path>
            </a:pathLst>
          </a:custGeom>
          <a:solidFill>
            <a:srgbClr val="68ADC3"/>
          </a:solidFill>
        </p:spPr>
        <p:txBody>
          <a:bodyPr wrap="square" lIns="0" tIns="0" rIns="0" bIns="0" rtlCol="0"/>
          <a:lstStyle/>
          <a:p>
            <a:endParaRPr/>
          </a:p>
        </p:txBody>
      </p:sp>
      <p:sp>
        <p:nvSpPr>
          <p:cNvPr id="57" name="object 57"/>
          <p:cNvSpPr/>
          <p:nvPr/>
        </p:nvSpPr>
        <p:spPr>
          <a:xfrm>
            <a:off x="5220156" y="2951753"/>
            <a:ext cx="69098" cy="69098"/>
          </a:xfrm>
          <a:custGeom>
            <a:avLst/>
            <a:gdLst/>
            <a:ahLst/>
            <a:cxnLst/>
            <a:rect l="l" t="t" r="r" b="b"/>
            <a:pathLst>
              <a:path w="76200" h="76200">
                <a:moveTo>
                  <a:pt x="75958" y="0"/>
                </a:moveTo>
                <a:lnTo>
                  <a:pt x="0" y="0"/>
                </a:lnTo>
                <a:lnTo>
                  <a:pt x="0" y="75958"/>
                </a:lnTo>
                <a:lnTo>
                  <a:pt x="37795" y="75958"/>
                </a:lnTo>
                <a:lnTo>
                  <a:pt x="75958" y="75958"/>
                </a:lnTo>
                <a:lnTo>
                  <a:pt x="75958" y="0"/>
                </a:lnTo>
                <a:close/>
              </a:path>
            </a:pathLst>
          </a:custGeom>
          <a:solidFill>
            <a:srgbClr val="A9B300"/>
          </a:solidFill>
        </p:spPr>
        <p:txBody>
          <a:bodyPr wrap="square" lIns="0" tIns="0" rIns="0" bIns="0" rtlCol="0"/>
          <a:lstStyle/>
          <a:p>
            <a:endParaRPr/>
          </a:p>
        </p:txBody>
      </p:sp>
      <p:sp>
        <p:nvSpPr>
          <p:cNvPr id="58" name="object 58"/>
          <p:cNvSpPr/>
          <p:nvPr/>
        </p:nvSpPr>
        <p:spPr>
          <a:xfrm>
            <a:off x="5817557" y="2951753"/>
            <a:ext cx="69098" cy="69098"/>
          </a:xfrm>
          <a:custGeom>
            <a:avLst/>
            <a:gdLst/>
            <a:ahLst/>
            <a:cxnLst/>
            <a:rect l="l" t="t" r="r" b="b"/>
            <a:pathLst>
              <a:path w="76200" h="76200">
                <a:moveTo>
                  <a:pt x="75958" y="0"/>
                </a:moveTo>
                <a:lnTo>
                  <a:pt x="0" y="0"/>
                </a:lnTo>
                <a:lnTo>
                  <a:pt x="0" y="75958"/>
                </a:lnTo>
                <a:lnTo>
                  <a:pt x="37795" y="75958"/>
                </a:lnTo>
                <a:lnTo>
                  <a:pt x="75958" y="75958"/>
                </a:lnTo>
                <a:lnTo>
                  <a:pt x="75958" y="0"/>
                </a:lnTo>
                <a:close/>
              </a:path>
            </a:pathLst>
          </a:custGeom>
          <a:solidFill>
            <a:srgbClr val="7D0020"/>
          </a:solidFill>
        </p:spPr>
        <p:txBody>
          <a:bodyPr wrap="square" lIns="0" tIns="0" rIns="0" bIns="0" rtlCol="0"/>
          <a:lstStyle/>
          <a:p>
            <a:endParaRPr/>
          </a:p>
        </p:txBody>
      </p:sp>
      <p:sp>
        <p:nvSpPr>
          <p:cNvPr id="59" name="object 59"/>
          <p:cNvSpPr txBox="1"/>
          <p:nvPr/>
        </p:nvSpPr>
        <p:spPr>
          <a:xfrm>
            <a:off x="5591560" y="2564814"/>
            <a:ext cx="999045" cy="495204"/>
          </a:xfrm>
          <a:prstGeom prst="rect">
            <a:avLst/>
          </a:prstGeom>
        </p:spPr>
        <p:txBody>
          <a:bodyPr vert="horz" wrap="square" lIns="0" tIns="11516" rIns="0" bIns="0" rtlCol="0">
            <a:spAutoFit/>
          </a:bodyPr>
          <a:lstStyle/>
          <a:p>
            <a:pPr marL="11516">
              <a:lnSpc>
                <a:spcPct val="100000"/>
              </a:lnSpc>
              <a:spcBef>
                <a:spcPts val="91"/>
              </a:spcBef>
            </a:pPr>
            <a:r>
              <a:rPr sz="1270" b="1" dirty="0">
                <a:latin typeface="Arial"/>
                <a:cs typeface="Arial"/>
              </a:rPr>
              <a:t>2017-</a:t>
            </a:r>
            <a:r>
              <a:rPr sz="1270" b="1" spc="127" dirty="0">
                <a:latin typeface="Arial"/>
                <a:cs typeface="Arial"/>
              </a:rPr>
              <a:t> </a:t>
            </a:r>
            <a:r>
              <a:rPr sz="1270" b="1" spc="-18" dirty="0">
                <a:latin typeface="Arial"/>
                <a:cs typeface="Arial"/>
              </a:rPr>
              <a:t>2023</a:t>
            </a:r>
            <a:endParaRPr sz="1270">
              <a:latin typeface="Arial"/>
              <a:cs typeface="Arial"/>
            </a:endParaRPr>
          </a:p>
          <a:p>
            <a:pPr marL="327065">
              <a:lnSpc>
                <a:spcPct val="100000"/>
              </a:lnSpc>
              <a:spcBef>
                <a:spcPts val="1102"/>
              </a:spcBef>
            </a:pPr>
            <a:r>
              <a:rPr sz="907" spc="-23" dirty="0">
                <a:latin typeface="Arial MT"/>
                <a:cs typeface="Arial MT"/>
              </a:rPr>
              <a:t>Réhab </a:t>
            </a:r>
            <a:r>
              <a:rPr sz="907" spc="-9" dirty="0">
                <a:latin typeface="Arial MT"/>
                <a:cs typeface="Arial MT"/>
              </a:rPr>
              <a:t>(AAH)</a:t>
            </a:r>
            <a:endParaRPr sz="907">
              <a:latin typeface="Arial MT"/>
              <a:cs typeface="Arial MT"/>
            </a:endParaRPr>
          </a:p>
        </p:txBody>
      </p:sp>
      <p:sp>
        <p:nvSpPr>
          <p:cNvPr id="60" name="object 60"/>
          <p:cNvSpPr/>
          <p:nvPr/>
        </p:nvSpPr>
        <p:spPr>
          <a:xfrm>
            <a:off x="6855332" y="2951753"/>
            <a:ext cx="69098" cy="69098"/>
          </a:xfrm>
          <a:custGeom>
            <a:avLst/>
            <a:gdLst/>
            <a:ahLst/>
            <a:cxnLst/>
            <a:rect l="l" t="t" r="r" b="b"/>
            <a:pathLst>
              <a:path w="76200" h="76200">
                <a:moveTo>
                  <a:pt x="75971" y="0"/>
                </a:moveTo>
                <a:lnTo>
                  <a:pt x="0" y="0"/>
                </a:lnTo>
                <a:lnTo>
                  <a:pt x="0" y="75958"/>
                </a:lnTo>
                <a:lnTo>
                  <a:pt x="38163" y="75958"/>
                </a:lnTo>
                <a:lnTo>
                  <a:pt x="75971" y="75958"/>
                </a:lnTo>
                <a:lnTo>
                  <a:pt x="75971" y="0"/>
                </a:lnTo>
                <a:close/>
              </a:path>
            </a:pathLst>
          </a:custGeom>
          <a:solidFill>
            <a:srgbClr val="EA6B28"/>
          </a:solidFill>
        </p:spPr>
        <p:txBody>
          <a:bodyPr wrap="square" lIns="0" tIns="0" rIns="0" bIns="0" rtlCol="0"/>
          <a:lstStyle/>
          <a:p>
            <a:endParaRPr/>
          </a:p>
        </p:txBody>
      </p:sp>
      <p:sp>
        <p:nvSpPr>
          <p:cNvPr id="61" name="object 61"/>
          <p:cNvSpPr/>
          <p:nvPr/>
        </p:nvSpPr>
        <p:spPr>
          <a:xfrm>
            <a:off x="7504648" y="2951753"/>
            <a:ext cx="69098" cy="69098"/>
          </a:xfrm>
          <a:custGeom>
            <a:avLst/>
            <a:gdLst/>
            <a:ahLst/>
            <a:cxnLst/>
            <a:rect l="l" t="t" r="r" b="b"/>
            <a:pathLst>
              <a:path w="76200" h="76200">
                <a:moveTo>
                  <a:pt x="75958" y="0"/>
                </a:moveTo>
                <a:lnTo>
                  <a:pt x="0" y="0"/>
                </a:lnTo>
                <a:lnTo>
                  <a:pt x="0" y="75958"/>
                </a:lnTo>
                <a:lnTo>
                  <a:pt x="38150" y="75958"/>
                </a:lnTo>
                <a:lnTo>
                  <a:pt x="75958" y="75958"/>
                </a:lnTo>
                <a:lnTo>
                  <a:pt x="75958" y="0"/>
                </a:lnTo>
                <a:close/>
              </a:path>
            </a:pathLst>
          </a:custGeom>
          <a:solidFill>
            <a:srgbClr val="714772"/>
          </a:solidFill>
        </p:spPr>
        <p:txBody>
          <a:bodyPr wrap="square" lIns="0" tIns="0" rIns="0" bIns="0" rtlCol="0"/>
          <a:lstStyle/>
          <a:p>
            <a:endParaRPr/>
          </a:p>
        </p:txBody>
      </p:sp>
      <p:sp>
        <p:nvSpPr>
          <p:cNvPr id="62" name="object 62"/>
          <p:cNvSpPr txBox="1"/>
          <p:nvPr/>
        </p:nvSpPr>
        <p:spPr>
          <a:xfrm>
            <a:off x="4392843" y="2898455"/>
            <a:ext cx="563726" cy="151218"/>
          </a:xfrm>
          <a:prstGeom prst="rect">
            <a:avLst/>
          </a:prstGeom>
        </p:spPr>
        <p:txBody>
          <a:bodyPr vert="horz" wrap="square" lIns="0" tIns="11516" rIns="0" bIns="0" rtlCol="0">
            <a:spAutoFit/>
          </a:bodyPr>
          <a:lstStyle/>
          <a:p>
            <a:pPr marL="11516">
              <a:lnSpc>
                <a:spcPct val="100000"/>
              </a:lnSpc>
              <a:spcBef>
                <a:spcPts val="91"/>
              </a:spcBef>
            </a:pPr>
            <a:r>
              <a:rPr sz="907" dirty="0">
                <a:latin typeface="Arial MT"/>
                <a:cs typeface="Arial MT"/>
              </a:rPr>
              <a:t>Neuf</a:t>
            </a:r>
            <a:r>
              <a:rPr sz="907" spc="-63" dirty="0">
                <a:latin typeface="Arial MT"/>
                <a:cs typeface="Arial MT"/>
              </a:rPr>
              <a:t> </a:t>
            </a:r>
            <a:r>
              <a:rPr sz="907" spc="-9" dirty="0">
                <a:latin typeface="Arial MT"/>
                <a:cs typeface="Arial MT"/>
              </a:rPr>
              <a:t>(LLS)</a:t>
            </a:r>
            <a:endParaRPr sz="907">
              <a:latin typeface="Arial MT"/>
              <a:cs typeface="Arial MT"/>
            </a:endParaRPr>
          </a:p>
        </p:txBody>
      </p:sp>
      <p:sp>
        <p:nvSpPr>
          <p:cNvPr id="63" name="object 63"/>
          <p:cNvSpPr txBox="1"/>
          <p:nvPr/>
        </p:nvSpPr>
        <p:spPr>
          <a:xfrm>
            <a:off x="5310491" y="2898455"/>
            <a:ext cx="238389" cy="151218"/>
          </a:xfrm>
          <a:prstGeom prst="rect">
            <a:avLst/>
          </a:prstGeom>
        </p:spPr>
        <p:txBody>
          <a:bodyPr vert="horz" wrap="square" lIns="0" tIns="11516" rIns="0" bIns="0" rtlCol="0">
            <a:spAutoFit/>
          </a:bodyPr>
          <a:lstStyle/>
          <a:p>
            <a:pPr marL="11516">
              <a:lnSpc>
                <a:spcPct val="100000"/>
              </a:lnSpc>
              <a:spcBef>
                <a:spcPts val="91"/>
              </a:spcBef>
            </a:pPr>
            <a:r>
              <a:rPr sz="907" spc="-23" dirty="0">
                <a:latin typeface="Arial MT"/>
                <a:cs typeface="Arial MT"/>
              </a:rPr>
              <a:t>LES</a:t>
            </a:r>
            <a:endParaRPr sz="907">
              <a:latin typeface="Arial MT"/>
              <a:cs typeface="Arial MT"/>
            </a:endParaRPr>
          </a:p>
        </p:txBody>
      </p:sp>
      <p:sp>
        <p:nvSpPr>
          <p:cNvPr id="64" name="object 64"/>
          <p:cNvSpPr txBox="1"/>
          <p:nvPr/>
        </p:nvSpPr>
        <p:spPr>
          <a:xfrm>
            <a:off x="6946000" y="2898455"/>
            <a:ext cx="260846" cy="151218"/>
          </a:xfrm>
          <a:prstGeom prst="rect">
            <a:avLst/>
          </a:prstGeom>
        </p:spPr>
        <p:txBody>
          <a:bodyPr vert="horz" wrap="square" lIns="0" tIns="11516" rIns="0" bIns="0" rtlCol="0">
            <a:spAutoFit/>
          </a:bodyPr>
          <a:lstStyle/>
          <a:p>
            <a:pPr marL="11516">
              <a:lnSpc>
                <a:spcPct val="100000"/>
              </a:lnSpc>
              <a:spcBef>
                <a:spcPts val="91"/>
              </a:spcBef>
            </a:pPr>
            <a:r>
              <a:rPr sz="907" spc="-23" dirty="0">
                <a:latin typeface="Arial MT"/>
                <a:cs typeface="Arial MT"/>
              </a:rPr>
              <a:t>AAH</a:t>
            </a:r>
            <a:endParaRPr sz="907">
              <a:latin typeface="Arial MT"/>
              <a:cs typeface="Arial MT"/>
            </a:endParaRPr>
          </a:p>
        </p:txBody>
      </p:sp>
      <p:sp>
        <p:nvSpPr>
          <p:cNvPr id="65" name="object 65"/>
          <p:cNvSpPr txBox="1"/>
          <p:nvPr/>
        </p:nvSpPr>
        <p:spPr>
          <a:xfrm>
            <a:off x="7594325" y="2898455"/>
            <a:ext cx="521692" cy="151218"/>
          </a:xfrm>
          <a:prstGeom prst="rect">
            <a:avLst/>
          </a:prstGeom>
        </p:spPr>
        <p:txBody>
          <a:bodyPr vert="horz" wrap="square" lIns="0" tIns="11516" rIns="0" bIns="0" rtlCol="0">
            <a:spAutoFit/>
          </a:bodyPr>
          <a:lstStyle/>
          <a:p>
            <a:pPr marL="11516">
              <a:lnSpc>
                <a:spcPct val="100000"/>
              </a:lnSpc>
              <a:spcBef>
                <a:spcPts val="91"/>
              </a:spcBef>
            </a:pPr>
            <a:r>
              <a:rPr sz="907" dirty="0">
                <a:latin typeface="Arial MT"/>
                <a:cs typeface="Arial MT"/>
              </a:rPr>
              <a:t>Total</a:t>
            </a:r>
            <a:r>
              <a:rPr sz="907" spc="-36" dirty="0">
                <a:latin typeface="Arial MT"/>
                <a:cs typeface="Arial MT"/>
              </a:rPr>
              <a:t> </a:t>
            </a:r>
            <a:r>
              <a:rPr sz="907" spc="-18" dirty="0">
                <a:latin typeface="Arial MT"/>
                <a:cs typeface="Arial MT"/>
              </a:rPr>
              <a:t>Lgts</a:t>
            </a:r>
            <a:endParaRPr sz="907">
              <a:latin typeface="Arial MT"/>
              <a:cs typeface="Arial MT"/>
            </a:endParaRPr>
          </a:p>
        </p:txBody>
      </p:sp>
      <p:pic>
        <p:nvPicPr>
          <p:cNvPr id="66" name="object 66"/>
          <p:cNvPicPr/>
          <p:nvPr/>
        </p:nvPicPr>
        <p:blipFill>
          <a:blip r:embed="rId5" cstate="print"/>
          <a:stretch>
            <a:fillRect/>
          </a:stretch>
        </p:blipFill>
        <p:spPr>
          <a:xfrm>
            <a:off x="1750987" y="2027897"/>
            <a:ext cx="126335" cy="126335"/>
          </a:xfrm>
          <a:prstGeom prst="rect">
            <a:avLst/>
          </a:prstGeom>
        </p:spPr>
      </p:pic>
      <p:sp>
        <p:nvSpPr>
          <p:cNvPr id="67" name="object 67"/>
          <p:cNvSpPr txBox="1"/>
          <p:nvPr/>
        </p:nvSpPr>
        <p:spPr>
          <a:xfrm>
            <a:off x="2056126" y="1983088"/>
            <a:ext cx="5549164" cy="207067"/>
          </a:xfrm>
          <a:prstGeom prst="rect">
            <a:avLst/>
          </a:prstGeom>
        </p:spPr>
        <p:txBody>
          <a:bodyPr vert="horz" wrap="square" lIns="0" tIns="11516" rIns="0" bIns="0" rtlCol="0">
            <a:spAutoFit/>
          </a:bodyPr>
          <a:lstStyle/>
          <a:p>
            <a:pPr marL="11516">
              <a:lnSpc>
                <a:spcPct val="100000"/>
              </a:lnSpc>
              <a:spcBef>
                <a:spcPts val="91"/>
              </a:spcBef>
            </a:pPr>
            <a:r>
              <a:rPr sz="1270" dirty="0">
                <a:latin typeface="Arial MT"/>
                <a:cs typeface="Arial MT"/>
              </a:rPr>
              <a:t>Évolution</a:t>
            </a:r>
            <a:r>
              <a:rPr sz="1270" spc="-5" dirty="0">
                <a:latin typeface="Arial MT"/>
                <a:cs typeface="Arial MT"/>
              </a:rPr>
              <a:t> </a:t>
            </a:r>
            <a:r>
              <a:rPr sz="1270" dirty="0">
                <a:latin typeface="Arial MT"/>
                <a:cs typeface="Arial MT"/>
              </a:rPr>
              <a:t>du</a:t>
            </a:r>
            <a:r>
              <a:rPr sz="1270" spc="-5" dirty="0">
                <a:latin typeface="Arial MT"/>
                <a:cs typeface="Arial MT"/>
              </a:rPr>
              <a:t> </a:t>
            </a:r>
            <a:r>
              <a:rPr sz="1270" dirty="0">
                <a:latin typeface="Arial MT"/>
                <a:cs typeface="Arial MT"/>
              </a:rPr>
              <a:t>nombre</a:t>
            </a:r>
            <a:r>
              <a:rPr sz="1270" spc="-9" dirty="0">
                <a:latin typeface="Arial MT"/>
                <a:cs typeface="Arial MT"/>
              </a:rPr>
              <a:t> </a:t>
            </a:r>
            <a:r>
              <a:rPr sz="1270" dirty="0">
                <a:latin typeface="Arial MT"/>
                <a:cs typeface="Arial MT"/>
              </a:rPr>
              <a:t>de</a:t>
            </a:r>
            <a:r>
              <a:rPr sz="1270" spc="-5" dirty="0">
                <a:latin typeface="Arial MT"/>
                <a:cs typeface="Arial MT"/>
              </a:rPr>
              <a:t> </a:t>
            </a:r>
            <a:r>
              <a:rPr sz="1270" dirty="0">
                <a:latin typeface="Arial MT"/>
                <a:cs typeface="Arial MT"/>
              </a:rPr>
              <a:t>logements</a:t>
            </a:r>
            <a:r>
              <a:rPr sz="1270" spc="9" dirty="0">
                <a:latin typeface="Arial MT"/>
                <a:cs typeface="Arial MT"/>
              </a:rPr>
              <a:t> </a:t>
            </a:r>
            <a:r>
              <a:rPr sz="1270" dirty="0">
                <a:latin typeface="Arial MT"/>
                <a:cs typeface="Arial MT"/>
              </a:rPr>
              <a:t>financés</a:t>
            </a:r>
            <a:r>
              <a:rPr sz="1270" spc="5" dirty="0">
                <a:latin typeface="Arial MT"/>
                <a:cs typeface="Arial MT"/>
              </a:rPr>
              <a:t> </a:t>
            </a:r>
            <a:r>
              <a:rPr sz="1270" dirty="0">
                <a:latin typeface="Arial MT"/>
                <a:cs typeface="Arial MT"/>
              </a:rPr>
              <a:t>–</a:t>
            </a:r>
            <a:r>
              <a:rPr sz="1270" spc="-9" dirty="0">
                <a:latin typeface="Arial MT"/>
                <a:cs typeface="Arial MT"/>
              </a:rPr>
              <a:t> </a:t>
            </a:r>
            <a:r>
              <a:rPr sz="1270" dirty="0">
                <a:latin typeface="Arial MT"/>
                <a:cs typeface="Arial MT"/>
              </a:rPr>
              <a:t>BOP</a:t>
            </a:r>
            <a:r>
              <a:rPr sz="1270" spc="-23" dirty="0">
                <a:latin typeface="Arial MT"/>
                <a:cs typeface="Arial MT"/>
              </a:rPr>
              <a:t> </a:t>
            </a:r>
            <a:r>
              <a:rPr sz="1270" dirty="0">
                <a:latin typeface="Arial MT"/>
                <a:cs typeface="Arial MT"/>
              </a:rPr>
              <a:t>0123 –</a:t>
            </a:r>
            <a:r>
              <a:rPr sz="1270" spc="-9" dirty="0">
                <a:latin typeface="Arial MT"/>
                <a:cs typeface="Arial MT"/>
              </a:rPr>
              <a:t> </a:t>
            </a:r>
            <a:r>
              <a:rPr sz="1270" dirty="0">
                <a:latin typeface="Arial MT"/>
                <a:cs typeface="Arial MT"/>
              </a:rPr>
              <a:t>action</a:t>
            </a:r>
            <a:r>
              <a:rPr sz="1270" spc="-9" dirty="0">
                <a:latin typeface="Arial MT"/>
                <a:cs typeface="Arial MT"/>
              </a:rPr>
              <a:t> </a:t>
            </a:r>
            <a:r>
              <a:rPr sz="1270" dirty="0">
                <a:latin typeface="Arial MT"/>
                <a:cs typeface="Arial MT"/>
              </a:rPr>
              <a:t>1</a:t>
            </a:r>
            <a:r>
              <a:rPr sz="1270" spc="-5" dirty="0">
                <a:latin typeface="Arial MT"/>
                <a:cs typeface="Arial MT"/>
              </a:rPr>
              <a:t> </a:t>
            </a:r>
            <a:r>
              <a:rPr sz="1270" spc="-9" dirty="0">
                <a:latin typeface="Arial MT"/>
                <a:cs typeface="Arial MT"/>
              </a:rPr>
              <a:t>logement</a:t>
            </a:r>
            <a:endParaRPr sz="1270">
              <a:latin typeface="Arial MT"/>
              <a:cs typeface="Arial MT"/>
            </a:endParaRPr>
          </a:p>
        </p:txBody>
      </p:sp>
      <p:sp>
        <p:nvSpPr>
          <p:cNvPr id="68" name="object 68"/>
          <p:cNvSpPr txBox="1"/>
          <p:nvPr/>
        </p:nvSpPr>
        <p:spPr>
          <a:xfrm>
            <a:off x="5495917" y="444535"/>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6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spTree>
    <p:extLst>
      <p:ext uri="{BB962C8B-B14F-4D97-AF65-F5344CB8AC3E}">
        <p14:creationId xmlns:p14="http://schemas.microsoft.com/office/powerpoint/2010/main" val="3064665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72212" y="2886832"/>
            <a:ext cx="3723243" cy="804346"/>
          </a:xfrm>
          <a:prstGeom prst="rect">
            <a:avLst/>
          </a:prstGeom>
        </p:spPr>
        <p:txBody>
          <a:bodyPr vert="horz" wrap="square" lIns="0" tIns="11516" rIns="0" bIns="0" rtlCol="0">
            <a:spAutoFit/>
          </a:bodyPr>
          <a:lstStyle/>
          <a:p>
            <a:pPr marL="11516" marR="4607">
              <a:lnSpc>
                <a:spcPct val="113799"/>
              </a:lnSpc>
              <a:spcBef>
                <a:spcPts val="91"/>
              </a:spcBef>
            </a:pPr>
            <a:r>
              <a:rPr sz="2358" spc="-18" dirty="0">
                <a:solidFill>
                  <a:srgbClr val="3F89A1"/>
                </a:solidFill>
                <a:latin typeface="Arial MT"/>
                <a:cs typeface="Arial MT"/>
              </a:rPr>
              <a:t>Des</a:t>
            </a:r>
            <a:r>
              <a:rPr sz="2358" spc="-122" dirty="0">
                <a:solidFill>
                  <a:srgbClr val="3F89A1"/>
                </a:solidFill>
                <a:latin typeface="Arial MT"/>
                <a:cs typeface="Arial MT"/>
              </a:rPr>
              <a:t> </a:t>
            </a:r>
            <a:r>
              <a:rPr sz="2358" spc="-41" dirty="0">
                <a:solidFill>
                  <a:srgbClr val="3F89A1"/>
                </a:solidFill>
                <a:latin typeface="Arial MT"/>
                <a:cs typeface="Arial MT"/>
              </a:rPr>
              <a:t>leviers</a:t>
            </a:r>
            <a:r>
              <a:rPr sz="2358" spc="-118" dirty="0">
                <a:solidFill>
                  <a:srgbClr val="3F89A1"/>
                </a:solidFill>
                <a:latin typeface="Arial MT"/>
                <a:cs typeface="Arial MT"/>
              </a:rPr>
              <a:t> </a:t>
            </a:r>
            <a:r>
              <a:rPr sz="2358" spc="-45" dirty="0">
                <a:solidFill>
                  <a:srgbClr val="3F89A1"/>
                </a:solidFill>
                <a:latin typeface="Arial MT"/>
                <a:cs typeface="Arial MT"/>
              </a:rPr>
              <a:t>complémentaires </a:t>
            </a:r>
            <a:r>
              <a:rPr sz="2358" spc="-41" dirty="0">
                <a:solidFill>
                  <a:srgbClr val="3F89A1"/>
                </a:solidFill>
                <a:latin typeface="Arial MT"/>
                <a:cs typeface="Arial MT"/>
              </a:rPr>
              <a:t>loin</a:t>
            </a:r>
            <a:r>
              <a:rPr sz="2358" spc="-86" dirty="0">
                <a:solidFill>
                  <a:srgbClr val="3F89A1"/>
                </a:solidFill>
                <a:latin typeface="Arial MT"/>
                <a:cs typeface="Arial MT"/>
              </a:rPr>
              <a:t> </a:t>
            </a:r>
            <a:r>
              <a:rPr sz="2358" spc="-50" dirty="0">
                <a:solidFill>
                  <a:srgbClr val="3F89A1"/>
                </a:solidFill>
                <a:latin typeface="Arial MT"/>
                <a:cs typeface="Arial MT"/>
              </a:rPr>
              <a:t>d’être</a:t>
            </a:r>
            <a:r>
              <a:rPr sz="2358" spc="-86" dirty="0">
                <a:solidFill>
                  <a:srgbClr val="3F89A1"/>
                </a:solidFill>
                <a:latin typeface="Arial MT"/>
                <a:cs typeface="Arial MT"/>
              </a:rPr>
              <a:t> </a:t>
            </a:r>
            <a:r>
              <a:rPr sz="2358" spc="-9" dirty="0">
                <a:solidFill>
                  <a:srgbClr val="3F89A1"/>
                </a:solidFill>
                <a:latin typeface="Arial MT"/>
                <a:cs typeface="Arial MT"/>
              </a:rPr>
              <a:t>anecdotiques</a:t>
            </a:r>
            <a:endParaRPr sz="2358">
              <a:latin typeface="Arial MT"/>
              <a:cs typeface="Arial MT"/>
            </a:endParaRPr>
          </a:p>
        </p:txBody>
      </p:sp>
      <p:sp>
        <p:nvSpPr>
          <p:cNvPr id="3" name="object 3"/>
          <p:cNvSpPr txBox="1">
            <a:spLocks noGrp="1"/>
          </p:cNvSpPr>
          <p:nvPr>
            <p:ph type="ctrTitle"/>
          </p:nvPr>
        </p:nvSpPr>
        <p:spPr>
          <a:prstGeom prst="rect">
            <a:avLst/>
          </a:prstGeom>
        </p:spPr>
        <p:txBody>
          <a:bodyPr vert="horz" wrap="square" lIns="0" tIns="11516" rIns="0" bIns="0" rtlCol="0">
            <a:spAutoFit/>
          </a:bodyPr>
          <a:lstStyle/>
          <a:p>
            <a:pPr marL="11516">
              <a:lnSpc>
                <a:spcPct val="100000"/>
              </a:lnSpc>
              <a:spcBef>
                <a:spcPts val="91"/>
              </a:spcBef>
            </a:pPr>
            <a:r>
              <a:rPr sz="4353" spc="-45" dirty="0"/>
              <a:t>03</a:t>
            </a:r>
            <a:endParaRPr sz="4353"/>
          </a:p>
        </p:txBody>
      </p:sp>
      <p:pic>
        <p:nvPicPr>
          <p:cNvPr id="4" name="object 4"/>
          <p:cNvPicPr/>
          <p:nvPr/>
        </p:nvPicPr>
        <p:blipFill>
          <a:blip r:embed="rId2" cstate="print"/>
          <a:stretch>
            <a:fillRect/>
          </a:stretch>
        </p:blipFill>
        <p:spPr>
          <a:xfrm>
            <a:off x="1574050" y="326457"/>
            <a:ext cx="4256232" cy="6200230"/>
          </a:xfrm>
          <a:prstGeom prst="rect">
            <a:avLst/>
          </a:prstGeom>
        </p:spPr>
      </p:pic>
    </p:spTree>
    <p:extLst>
      <p:ext uri="{BB962C8B-B14F-4D97-AF65-F5344CB8AC3E}">
        <p14:creationId xmlns:p14="http://schemas.microsoft.com/office/powerpoint/2010/main" val="2082643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3" y="326458"/>
            <a:ext cx="9040928" cy="429560"/>
            <a:chOff x="361441" y="360010"/>
            <a:chExt cx="9970135" cy="473709"/>
          </a:xfrm>
        </p:grpSpPr>
        <p:pic>
          <p:nvPicPr>
            <p:cNvPr id="3" name="object 3"/>
            <p:cNvPicPr/>
            <p:nvPr/>
          </p:nvPicPr>
          <p:blipFill>
            <a:blip r:embed="rId2" cstate="print"/>
            <a:stretch>
              <a:fillRect/>
            </a:stretch>
          </p:blipFill>
          <p:spPr>
            <a:xfrm>
              <a:off x="933830" y="389524"/>
              <a:ext cx="1175753" cy="434517"/>
            </a:xfrm>
            <a:prstGeom prst="rect">
              <a:avLst/>
            </a:prstGeom>
          </p:spPr>
        </p:pic>
        <p:pic>
          <p:nvPicPr>
            <p:cNvPr id="4" name="object 4"/>
            <p:cNvPicPr/>
            <p:nvPr/>
          </p:nvPicPr>
          <p:blipFill>
            <a:blip r:embed="rId3" cstate="print"/>
            <a:stretch>
              <a:fillRect/>
            </a:stretch>
          </p:blipFill>
          <p:spPr>
            <a:xfrm>
              <a:off x="8679954" y="417604"/>
              <a:ext cx="717473" cy="356755"/>
            </a:xfrm>
            <a:prstGeom prst="rect">
              <a:avLst/>
            </a:prstGeom>
          </p:spPr>
        </p:pic>
      </p:grpSp>
      <p:sp>
        <p:nvSpPr>
          <p:cNvPr id="5" name="object 5"/>
          <p:cNvSpPr txBox="1">
            <a:spLocks noGrp="1"/>
          </p:cNvSpPr>
          <p:nvPr>
            <p:ph type="title"/>
          </p:nvPr>
        </p:nvSpPr>
        <p:spPr>
          <a:xfrm>
            <a:off x="1846550" y="1046841"/>
            <a:ext cx="7778734" cy="410559"/>
          </a:xfrm>
          <a:prstGeom prst="rect">
            <a:avLst/>
          </a:prstGeom>
        </p:spPr>
        <p:txBody>
          <a:bodyPr vert="horz" wrap="square" lIns="0" tIns="11516" rIns="0" bIns="0" rtlCol="0">
            <a:spAutoFit/>
          </a:bodyPr>
          <a:lstStyle/>
          <a:p>
            <a:pPr marL="11516">
              <a:lnSpc>
                <a:spcPct val="100000"/>
              </a:lnSpc>
              <a:spcBef>
                <a:spcPts val="91"/>
              </a:spcBef>
            </a:pPr>
            <a:r>
              <a:rPr sz="2539" spc="-18" dirty="0"/>
              <a:t>Des</a:t>
            </a:r>
            <a:r>
              <a:rPr sz="2539" spc="-127" dirty="0"/>
              <a:t> </a:t>
            </a:r>
            <a:r>
              <a:rPr sz="2539" spc="-36" dirty="0"/>
              <a:t>leviers</a:t>
            </a:r>
            <a:r>
              <a:rPr sz="2539" spc="-122" dirty="0"/>
              <a:t> </a:t>
            </a:r>
            <a:r>
              <a:rPr sz="2539" dirty="0"/>
              <a:t>de</a:t>
            </a:r>
            <a:r>
              <a:rPr sz="2539" spc="-131" dirty="0"/>
              <a:t> </a:t>
            </a:r>
            <a:r>
              <a:rPr sz="2539" spc="-50" dirty="0"/>
              <a:t>financement</a:t>
            </a:r>
            <a:r>
              <a:rPr sz="2539" spc="-122" dirty="0"/>
              <a:t> </a:t>
            </a:r>
            <a:r>
              <a:rPr sz="2539" spc="-54" dirty="0"/>
              <a:t>complémentaires</a:t>
            </a:r>
            <a:r>
              <a:rPr sz="2539" spc="-122" dirty="0"/>
              <a:t> </a:t>
            </a:r>
            <a:r>
              <a:rPr sz="2539" dirty="0"/>
              <a:t>ou</a:t>
            </a:r>
            <a:r>
              <a:rPr sz="2539" spc="-127" dirty="0"/>
              <a:t> </a:t>
            </a:r>
            <a:r>
              <a:rPr sz="2539" spc="-9" dirty="0"/>
              <a:t>récents</a:t>
            </a:r>
            <a:endParaRPr sz="2539"/>
          </a:p>
        </p:txBody>
      </p:sp>
      <p:sp>
        <p:nvSpPr>
          <p:cNvPr id="6" name="object 6"/>
          <p:cNvSpPr txBox="1"/>
          <p:nvPr/>
        </p:nvSpPr>
        <p:spPr>
          <a:xfrm>
            <a:off x="4686327" y="427226"/>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7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grpSp>
        <p:nvGrpSpPr>
          <p:cNvPr id="7" name="object 7"/>
          <p:cNvGrpSpPr/>
          <p:nvPr/>
        </p:nvGrpSpPr>
        <p:grpSpPr>
          <a:xfrm>
            <a:off x="1774985" y="1551773"/>
            <a:ext cx="8779507" cy="1202309"/>
            <a:chOff x="581580" y="1711261"/>
            <a:chExt cx="9681845" cy="1325880"/>
          </a:xfrm>
        </p:grpSpPr>
        <p:sp>
          <p:nvSpPr>
            <p:cNvPr id="8" name="object 8"/>
            <p:cNvSpPr/>
            <p:nvPr/>
          </p:nvSpPr>
          <p:spPr>
            <a:xfrm>
              <a:off x="594360" y="1930327"/>
              <a:ext cx="9656445" cy="1094105"/>
            </a:xfrm>
            <a:custGeom>
              <a:avLst/>
              <a:gdLst/>
              <a:ahLst/>
              <a:cxnLst/>
              <a:rect l="l" t="t" r="r" b="b"/>
              <a:pathLst>
                <a:path w="9656445" h="1094105">
                  <a:moveTo>
                    <a:pt x="4828324" y="1093673"/>
                  </a:moveTo>
                  <a:lnTo>
                    <a:pt x="0" y="1093673"/>
                  </a:lnTo>
                  <a:lnTo>
                    <a:pt x="0" y="0"/>
                  </a:lnTo>
                  <a:lnTo>
                    <a:pt x="9656279" y="0"/>
                  </a:lnTo>
                  <a:lnTo>
                    <a:pt x="9656279" y="1093673"/>
                  </a:lnTo>
                  <a:lnTo>
                    <a:pt x="4828324" y="1093673"/>
                  </a:lnTo>
                  <a:close/>
                </a:path>
              </a:pathLst>
            </a:custGeom>
            <a:ln w="25559">
              <a:solidFill>
                <a:srgbClr val="68ADC3"/>
              </a:solidFill>
            </a:ln>
          </p:spPr>
          <p:txBody>
            <a:bodyPr wrap="square" lIns="0" tIns="0" rIns="0" bIns="0" rtlCol="0"/>
            <a:lstStyle/>
            <a:p>
              <a:endParaRPr/>
            </a:p>
          </p:txBody>
        </p:sp>
        <p:sp>
          <p:nvSpPr>
            <p:cNvPr id="9" name="object 9"/>
            <p:cNvSpPr/>
            <p:nvPr/>
          </p:nvSpPr>
          <p:spPr>
            <a:xfrm>
              <a:off x="1076756" y="1724040"/>
              <a:ext cx="6759575" cy="411480"/>
            </a:xfrm>
            <a:custGeom>
              <a:avLst/>
              <a:gdLst/>
              <a:ahLst/>
              <a:cxnLst/>
              <a:rect l="l" t="t" r="r" b="b"/>
              <a:pathLst>
                <a:path w="6759575" h="411480">
                  <a:moveTo>
                    <a:pt x="6694208" y="0"/>
                  </a:moveTo>
                  <a:lnTo>
                    <a:pt x="64808" y="0"/>
                  </a:lnTo>
                  <a:lnTo>
                    <a:pt x="57607" y="723"/>
                  </a:lnTo>
                  <a:lnTo>
                    <a:pt x="54000" y="1447"/>
                  </a:lnTo>
                  <a:lnTo>
                    <a:pt x="50761" y="2158"/>
                  </a:lnTo>
                  <a:lnTo>
                    <a:pt x="47167" y="3238"/>
                  </a:lnTo>
                  <a:lnTo>
                    <a:pt x="43929" y="4686"/>
                  </a:lnTo>
                  <a:lnTo>
                    <a:pt x="40678" y="5765"/>
                  </a:lnTo>
                  <a:lnTo>
                    <a:pt x="37439" y="7556"/>
                  </a:lnTo>
                  <a:lnTo>
                    <a:pt x="34201" y="9004"/>
                  </a:lnTo>
                  <a:lnTo>
                    <a:pt x="31318" y="11163"/>
                  </a:lnTo>
                  <a:lnTo>
                    <a:pt x="11163" y="31318"/>
                  </a:lnTo>
                  <a:lnTo>
                    <a:pt x="9004" y="34201"/>
                  </a:lnTo>
                  <a:lnTo>
                    <a:pt x="7569" y="37439"/>
                  </a:lnTo>
                  <a:lnTo>
                    <a:pt x="5765" y="40678"/>
                  </a:lnTo>
                  <a:lnTo>
                    <a:pt x="4686" y="43916"/>
                  </a:lnTo>
                  <a:lnTo>
                    <a:pt x="0" y="64808"/>
                  </a:lnTo>
                  <a:lnTo>
                    <a:pt x="0" y="346316"/>
                  </a:lnTo>
                  <a:lnTo>
                    <a:pt x="4686" y="367207"/>
                  </a:lnTo>
                  <a:lnTo>
                    <a:pt x="5765" y="370446"/>
                  </a:lnTo>
                  <a:lnTo>
                    <a:pt x="7569" y="373684"/>
                  </a:lnTo>
                  <a:lnTo>
                    <a:pt x="9004" y="376923"/>
                  </a:lnTo>
                  <a:lnTo>
                    <a:pt x="11163" y="379806"/>
                  </a:lnTo>
                  <a:lnTo>
                    <a:pt x="31318" y="399961"/>
                  </a:lnTo>
                  <a:lnTo>
                    <a:pt x="34201" y="402120"/>
                  </a:lnTo>
                  <a:lnTo>
                    <a:pt x="37439" y="403567"/>
                  </a:lnTo>
                  <a:lnTo>
                    <a:pt x="40678" y="405358"/>
                  </a:lnTo>
                  <a:lnTo>
                    <a:pt x="43929" y="406438"/>
                  </a:lnTo>
                  <a:lnTo>
                    <a:pt x="64808" y="411124"/>
                  </a:lnTo>
                  <a:lnTo>
                    <a:pt x="6694563" y="410756"/>
                  </a:lnTo>
                  <a:lnTo>
                    <a:pt x="6715442" y="406082"/>
                  </a:lnTo>
                  <a:lnTo>
                    <a:pt x="6718681" y="405002"/>
                  </a:lnTo>
                  <a:lnTo>
                    <a:pt x="6721919" y="403199"/>
                  </a:lnTo>
                  <a:lnTo>
                    <a:pt x="6725158" y="401764"/>
                  </a:lnTo>
                  <a:lnTo>
                    <a:pt x="6728040" y="399605"/>
                  </a:lnTo>
                  <a:lnTo>
                    <a:pt x="6748208" y="379437"/>
                  </a:lnTo>
                  <a:lnTo>
                    <a:pt x="6750367" y="376567"/>
                  </a:lnTo>
                  <a:lnTo>
                    <a:pt x="6751802" y="373316"/>
                  </a:lnTo>
                  <a:lnTo>
                    <a:pt x="6753606" y="370077"/>
                  </a:lnTo>
                  <a:lnTo>
                    <a:pt x="6754685" y="366839"/>
                  </a:lnTo>
                  <a:lnTo>
                    <a:pt x="6759359" y="342366"/>
                  </a:lnTo>
                  <a:lnTo>
                    <a:pt x="6759003" y="64808"/>
                  </a:lnTo>
                  <a:lnTo>
                    <a:pt x="6754317" y="43916"/>
                  </a:lnTo>
                  <a:lnTo>
                    <a:pt x="6753237" y="40678"/>
                  </a:lnTo>
                  <a:lnTo>
                    <a:pt x="6751447" y="37439"/>
                  </a:lnTo>
                  <a:lnTo>
                    <a:pt x="6749999" y="34201"/>
                  </a:lnTo>
                  <a:lnTo>
                    <a:pt x="6747840" y="31318"/>
                  </a:lnTo>
                  <a:lnTo>
                    <a:pt x="6727685" y="11163"/>
                  </a:lnTo>
                  <a:lnTo>
                    <a:pt x="6724802" y="9004"/>
                  </a:lnTo>
                  <a:lnTo>
                    <a:pt x="6721563" y="7556"/>
                  </a:lnTo>
                  <a:lnTo>
                    <a:pt x="6718325" y="5765"/>
                  </a:lnTo>
                  <a:lnTo>
                    <a:pt x="6715086" y="4686"/>
                  </a:lnTo>
                  <a:lnTo>
                    <a:pt x="6711848" y="3238"/>
                  </a:lnTo>
                  <a:lnTo>
                    <a:pt x="6708241" y="2158"/>
                  </a:lnTo>
                  <a:lnTo>
                    <a:pt x="6705003" y="1447"/>
                  </a:lnTo>
                  <a:lnTo>
                    <a:pt x="6701408" y="723"/>
                  </a:lnTo>
                  <a:lnTo>
                    <a:pt x="6694208" y="0"/>
                  </a:lnTo>
                  <a:close/>
                </a:path>
              </a:pathLst>
            </a:custGeom>
            <a:solidFill>
              <a:srgbClr val="68ADC3"/>
            </a:solidFill>
          </p:spPr>
          <p:txBody>
            <a:bodyPr wrap="square" lIns="0" tIns="0" rIns="0" bIns="0" rtlCol="0"/>
            <a:lstStyle/>
            <a:p>
              <a:endParaRPr/>
            </a:p>
          </p:txBody>
        </p:sp>
        <p:sp>
          <p:nvSpPr>
            <p:cNvPr id="10" name="object 10"/>
            <p:cNvSpPr/>
            <p:nvPr/>
          </p:nvSpPr>
          <p:spPr>
            <a:xfrm>
              <a:off x="1076756" y="1724040"/>
              <a:ext cx="6759575" cy="411480"/>
            </a:xfrm>
            <a:custGeom>
              <a:avLst/>
              <a:gdLst/>
              <a:ahLst/>
              <a:cxnLst/>
              <a:rect l="l" t="t" r="r" b="b"/>
              <a:pathLst>
                <a:path w="6759575" h="411480">
                  <a:moveTo>
                    <a:pt x="0" y="68402"/>
                  </a:moveTo>
                  <a:lnTo>
                    <a:pt x="0" y="64808"/>
                  </a:lnTo>
                  <a:lnTo>
                    <a:pt x="368" y="61201"/>
                  </a:lnTo>
                  <a:lnTo>
                    <a:pt x="4686" y="43916"/>
                  </a:lnTo>
                  <a:lnTo>
                    <a:pt x="5765" y="40678"/>
                  </a:lnTo>
                  <a:lnTo>
                    <a:pt x="7569" y="37439"/>
                  </a:lnTo>
                  <a:lnTo>
                    <a:pt x="9004" y="34201"/>
                  </a:lnTo>
                  <a:lnTo>
                    <a:pt x="11163" y="31318"/>
                  </a:lnTo>
                  <a:lnTo>
                    <a:pt x="12966" y="28079"/>
                  </a:lnTo>
                  <a:lnTo>
                    <a:pt x="15125" y="25196"/>
                  </a:lnTo>
                  <a:lnTo>
                    <a:pt x="17640" y="22682"/>
                  </a:lnTo>
                  <a:lnTo>
                    <a:pt x="20167" y="20167"/>
                  </a:lnTo>
                  <a:lnTo>
                    <a:pt x="22682" y="17640"/>
                  </a:lnTo>
                  <a:lnTo>
                    <a:pt x="25209" y="15125"/>
                  </a:lnTo>
                  <a:lnTo>
                    <a:pt x="28079" y="12966"/>
                  </a:lnTo>
                  <a:lnTo>
                    <a:pt x="31318" y="11163"/>
                  </a:lnTo>
                  <a:lnTo>
                    <a:pt x="34201" y="9004"/>
                  </a:lnTo>
                  <a:lnTo>
                    <a:pt x="37439" y="7556"/>
                  </a:lnTo>
                  <a:lnTo>
                    <a:pt x="40678" y="5765"/>
                  </a:lnTo>
                  <a:lnTo>
                    <a:pt x="43929" y="4686"/>
                  </a:lnTo>
                  <a:lnTo>
                    <a:pt x="61201" y="368"/>
                  </a:lnTo>
                  <a:lnTo>
                    <a:pt x="64808" y="0"/>
                  </a:lnTo>
                  <a:lnTo>
                    <a:pt x="68402" y="0"/>
                  </a:lnTo>
                  <a:lnTo>
                    <a:pt x="6690601" y="0"/>
                  </a:lnTo>
                  <a:lnTo>
                    <a:pt x="6694208" y="0"/>
                  </a:lnTo>
                  <a:lnTo>
                    <a:pt x="6697802" y="368"/>
                  </a:lnTo>
                  <a:lnTo>
                    <a:pt x="6715086" y="4686"/>
                  </a:lnTo>
                  <a:lnTo>
                    <a:pt x="6718325" y="5765"/>
                  </a:lnTo>
                  <a:lnTo>
                    <a:pt x="6721563" y="7556"/>
                  </a:lnTo>
                  <a:lnTo>
                    <a:pt x="6724802" y="9004"/>
                  </a:lnTo>
                  <a:lnTo>
                    <a:pt x="6727685" y="11163"/>
                  </a:lnTo>
                  <a:lnTo>
                    <a:pt x="6730923" y="12966"/>
                  </a:lnTo>
                  <a:lnTo>
                    <a:pt x="6733806" y="15125"/>
                  </a:lnTo>
                  <a:lnTo>
                    <a:pt x="6736321" y="17640"/>
                  </a:lnTo>
                  <a:lnTo>
                    <a:pt x="6738848" y="20167"/>
                  </a:lnTo>
                  <a:lnTo>
                    <a:pt x="6741363" y="22682"/>
                  </a:lnTo>
                  <a:lnTo>
                    <a:pt x="6743877" y="25196"/>
                  </a:lnTo>
                  <a:lnTo>
                    <a:pt x="6746049" y="28079"/>
                  </a:lnTo>
                  <a:lnTo>
                    <a:pt x="6747840" y="31318"/>
                  </a:lnTo>
                  <a:lnTo>
                    <a:pt x="6749999" y="34201"/>
                  </a:lnTo>
                  <a:lnTo>
                    <a:pt x="6751447" y="37439"/>
                  </a:lnTo>
                  <a:lnTo>
                    <a:pt x="6753237" y="40678"/>
                  </a:lnTo>
                  <a:lnTo>
                    <a:pt x="6754317" y="43916"/>
                  </a:lnTo>
                  <a:lnTo>
                    <a:pt x="6755765" y="47167"/>
                  </a:lnTo>
                  <a:lnTo>
                    <a:pt x="6759003" y="64808"/>
                  </a:lnTo>
                  <a:lnTo>
                    <a:pt x="6759003" y="68402"/>
                  </a:lnTo>
                  <a:lnTo>
                    <a:pt x="6759359" y="342366"/>
                  </a:lnTo>
                  <a:lnTo>
                    <a:pt x="6759359" y="345960"/>
                  </a:lnTo>
                  <a:lnTo>
                    <a:pt x="6759003" y="349567"/>
                  </a:lnTo>
                  <a:lnTo>
                    <a:pt x="6754685" y="366839"/>
                  </a:lnTo>
                  <a:lnTo>
                    <a:pt x="6753606" y="370077"/>
                  </a:lnTo>
                  <a:lnTo>
                    <a:pt x="6751802" y="373316"/>
                  </a:lnTo>
                  <a:lnTo>
                    <a:pt x="6750367" y="376567"/>
                  </a:lnTo>
                  <a:lnTo>
                    <a:pt x="6748208" y="379437"/>
                  </a:lnTo>
                  <a:lnTo>
                    <a:pt x="6746405" y="382676"/>
                  </a:lnTo>
                  <a:lnTo>
                    <a:pt x="6744246" y="385559"/>
                  </a:lnTo>
                  <a:lnTo>
                    <a:pt x="6741718" y="388086"/>
                  </a:lnTo>
                  <a:lnTo>
                    <a:pt x="6739204" y="390601"/>
                  </a:lnTo>
                  <a:lnTo>
                    <a:pt x="6736676" y="393128"/>
                  </a:lnTo>
                  <a:lnTo>
                    <a:pt x="6734162" y="395643"/>
                  </a:lnTo>
                  <a:lnTo>
                    <a:pt x="6731279" y="397802"/>
                  </a:lnTo>
                  <a:lnTo>
                    <a:pt x="6728040" y="399605"/>
                  </a:lnTo>
                  <a:lnTo>
                    <a:pt x="6725158" y="401764"/>
                  </a:lnTo>
                  <a:lnTo>
                    <a:pt x="6721919" y="403199"/>
                  </a:lnTo>
                  <a:lnTo>
                    <a:pt x="6718681" y="405002"/>
                  </a:lnTo>
                  <a:lnTo>
                    <a:pt x="6715442" y="406082"/>
                  </a:lnTo>
                  <a:lnTo>
                    <a:pt x="6698157" y="410400"/>
                  </a:lnTo>
                  <a:lnTo>
                    <a:pt x="6694563" y="410756"/>
                  </a:lnTo>
                  <a:lnTo>
                    <a:pt x="6690956" y="410756"/>
                  </a:lnTo>
                  <a:lnTo>
                    <a:pt x="68402" y="411124"/>
                  </a:lnTo>
                  <a:lnTo>
                    <a:pt x="64808" y="411124"/>
                  </a:lnTo>
                  <a:lnTo>
                    <a:pt x="61201" y="410756"/>
                  </a:lnTo>
                  <a:lnTo>
                    <a:pt x="57607" y="410400"/>
                  </a:lnTo>
                  <a:lnTo>
                    <a:pt x="54000" y="409676"/>
                  </a:lnTo>
                  <a:lnTo>
                    <a:pt x="50761" y="408965"/>
                  </a:lnTo>
                  <a:lnTo>
                    <a:pt x="47167" y="407885"/>
                  </a:lnTo>
                  <a:lnTo>
                    <a:pt x="43929" y="406438"/>
                  </a:lnTo>
                  <a:lnTo>
                    <a:pt x="40678" y="405358"/>
                  </a:lnTo>
                  <a:lnTo>
                    <a:pt x="37439" y="403567"/>
                  </a:lnTo>
                  <a:lnTo>
                    <a:pt x="34201" y="402120"/>
                  </a:lnTo>
                  <a:lnTo>
                    <a:pt x="31318" y="399961"/>
                  </a:lnTo>
                  <a:lnTo>
                    <a:pt x="28079" y="398157"/>
                  </a:lnTo>
                  <a:lnTo>
                    <a:pt x="25209" y="395998"/>
                  </a:lnTo>
                  <a:lnTo>
                    <a:pt x="22682" y="393484"/>
                  </a:lnTo>
                  <a:lnTo>
                    <a:pt x="20167" y="390956"/>
                  </a:lnTo>
                  <a:lnTo>
                    <a:pt x="17640" y="388442"/>
                  </a:lnTo>
                  <a:lnTo>
                    <a:pt x="15125" y="385927"/>
                  </a:lnTo>
                  <a:lnTo>
                    <a:pt x="12966" y="383044"/>
                  </a:lnTo>
                  <a:lnTo>
                    <a:pt x="11163" y="379806"/>
                  </a:lnTo>
                  <a:lnTo>
                    <a:pt x="9004" y="376923"/>
                  </a:lnTo>
                  <a:lnTo>
                    <a:pt x="7569" y="373684"/>
                  </a:lnTo>
                  <a:lnTo>
                    <a:pt x="5765" y="370446"/>
                  </a:lnTo>
                  <a:lnTo>
                    <a:pt x="4686" y="367207"/>
                  </a:lnTo>
                  <a:lnTo>
                    <a:pt x="368" y="349923"/>
                  </a:lnTo>
                  <a:lnTo>
                    <a:pt x="0" y="346316"/>
                  </a:lnTo>
                  <a:lnTo>
                    <a:pt x="0" y="342722"/>
                  </a:lnTo>
                  <a:lnTo>
                    <a:pt x="0" y="68402"/>
                  </a:lnTo>
                  <a:close/>
                </a:path>
              </a:pathLst>
            </a:custGeom>
            <a:ln w="25559">
              <a:solidFill>
                <a:srgbClr val="FFFFFF"/>
              </a:solidFill>
            </a:ln>
          </p:spPr>
          <p:txBody>
            <a:bodyPr wrap="square" lIns="0" tIns="0" rIns="0" bIns="0" rtlCol="0"/>
            <a:lstStyle/>
            <a:p>
              <a:endParaRPr/>
            </a:p>
          </p:txBody>
        </p:sp>
      </p:grpSp>
      <p:sp>
        <p:nvSpPr>
          <p:cNvPr id="11" name="object 11"/>
          <p:cNvSpPr txBox="1"/>
          <p:nvPr/>
        </p:nvSpPr>
        <p:spPr>
          <a:xfrm>
            <a:off x="2451137" y="1644553"/>
            <a:ext cx="4375070" cy="1039353"/>
          </a:xfrm>
          <a:prstGeom prst="rect">
            <a:avLst/>
          </a:prstGeom>
        </p:spPr>
        <p:txBody>
          <a:bodyPr vert="horz" wrap="square" lIns="0" tIns="11516" rIns="0" bIns="0" rtlCol="0">
            <a:spAutoFit/>
          </a:bodyPr>
          <a:lstStyle/>
          <a:p>
            <a:pPr marL="38580">
              <a:lnSpc>
                <a:spcPct val="100000"/>
              </a:lnSpc>
              <a:spcBef>
                <a:spcPts val="91"/>
              </a:spcBef>
            </a:pPr>
            <a:r>
              <a:rPr sz="1088" b="1" spc="-50" dirty="0">
                <a:solidFill>
                  <a:srgbClr val="FFFFFF"/>
                </a:solidFill>
                <a:latin typeface="Arial"/>
                <a:cs typeface="Arial"/>
              </a:rPr>
              <a:t>Evolutions </a:t>
            </a:r>
            <a:r>
              <a:rPr sz="1088" b="1" spc="-36" dirty="0">
                <a:solidFill>
                  <a:srgbClr val="FFFFFF"/>
                </a:solidFill>
                <a:latin typeface="Arial"/>
                <a:cs typeface="Arial"/>
              </a:rPr>
              <a:t>de</a:t>
            </a:r>
            <a:r>
              <a:rPr sz="1088" b="1" spc="-50" dirty="0">
                <a:solidFill>
                  <a:srgbClr val="FFFFFF"/>
                </a:solidFill>
                <a:latin typeface="Arial"/>
                <a:cs typeface="Arial"/>
              </a:rPr>
              <a:t> </a:t>
            </a:r>
            <a:r>
              <a:rPr sz="1088" b="1" spc="-36" dirty="0">
                <a:solidFill>
                  <a:srgbClr val="FFFFFF"/>
                </a:solidFill>
                <a:latin typeface="Arial"/>
                <a:cs typeface="Arial"/>
              </a:rPr>
              <a:t>la</a:t>
            </a:r>
            <a:r>
              <a:rPr sz="1088" b="1" spc="-50" dirty="0">
                <a:solidFill>
                  <a:srgbClr val="FFFFFF"/>
                </a:solidFill>
                <a:latin typeface="Arial"/>
                <a:cs typeface="Arial"/>
              </a:rPr>
              <a:t> </a:t>
            </a:r>
            <a:r>
              <a:rPr sz="1088" b="1" spc="-23" dirty="0">
                <a:solidFill>
                  <a:srgbClr val="FFFFFF"/>
                </a:solidFill>
                <a:latin typeface="Arial"/>
                <a:cs typeface="Arial"/>
              </a:rPr>
              <a:t>LBU</a:t>
            </a:r>
            <a:endParaRPr sz="1088">
              <a:latin typeface="Arial"/>
              <a:cs typeface="Arial"/>
            </a:endParaRPr>
          </a:p>
          <a:p>
            <a:pPr>
              <a:lnSpc>
                <a:spcPct val="100000"/>
              </a:lnSpc>
              <a:spcBef>
                <a:spcPts val="127"/>
              </a:spcBef>
            </a:pPr>
            <a:endParaRPr sz="1088">
              <a:latin typeface="Arial"/>
              <a:cs typeface="Arial"/>
            </a:endParaRPr>
          </a:p>
          <a:p>
            <a:pPr marL="113436" indent="-101920">
              <a:lnSpc>
                <a:spcPct val="100000"/>
              </a:lnSpc>
              <a:buFont typeface="Symbol"/>
              <a:buChar char=""/>
              <a:tabLst>
                <a:tab pos="113436" algn="l"/>
              </a:tabLst>
            </a:pPr>
            <a:r>
              <a:rPr sz="1088" spc="-54" dirty="0">
                <a:latin typeface="Arial MT"/>
                <a:cs typeface="Arial MT"/>
              </a:rPr>
              <a:t>Acquisition-</a:t>
            </a:r>
            <a:r>
              <a:rPr sz="1088" spc="-50" dirty="0">
                <a:latin typeface="Arial MT"/>
                <a:cs typeface="Arial MT"/>
              </a:rPr>
              <a:t>amélioration</a:t>
            </a:r>
            <a:r>
              <a:rPr sz="1088" spc="9" dirty="0">
                <a:latin typeface="Arial MT"/>
                <a:cs typeface="Arial MT"/>
              </a:rPr>
              <a:t> </a:t>
            </a:r>
            <a:r>
              <a:rPr sz="1088" spc="-27" dirty="0">
                <a:latin typeface="Arial MT"/>
                <a:cs typeface="Arial MT"/>
              </a:rPr>
              <a:t>et</a:t>
            </a:r>
            <a:r>
              <a:rPr sz="1088" spc="9" dirty="0">
                <a:latin typeface="Arial MT"/>
                <a:cs typeface="Arial MT"/>
              </a:rPr>
              <a:t> </a:t>
            </a:r>
            <a:r>
              <a:rPr sz="1088" spc="-54" dirty="0">
                <a:latin typeface="Arial MT"/>
                <a:cs typeface="Arial MT"/>
              </a:rPr>
              <a:t>régularisation-</a:t>
            </a:r>
            <a:r>
              <a:rPr sz="1088" spc="-50" dirty="0">
                <a:latin typeface="Arial MT"/>
                <a:cs typeface="Arial MT"/>
              </a:rPr>
              <a:t>amélioration</a:t>
            </a:r>
            <a:r>
              <a:rPr sz="1088" spc="9" dirty="0">
                <a:latin typeface="Arial MT"/>
                <a:cs typeface="Arial MT"/>
              </a:rPr>
              <a:t> </a:t>
            </a:r>
            <a:r>
              <a:rPr sz="1088" spc="-41" dirty="0">
                <a:latin typeface="Arial MT"/>
                <a:cs typeface="Arial MT"/>
              </a:rPr>
              <a:t>pour</a:t>
            </a:r>
            <a:r>
              <a:rPr sz="1088" spc="14" dirty="0">
                <a:latin typeface="Arial MT"/>
                <a:cs typeface="Arial MT"/>
              </a:rPr>
              <a:t> </a:t>
            </a:r>
            <a:r>
              <a:rPr sz="1088" spc="-36" dirty="0">
                <a:latin typeface="Arial MT"/>
                <a:cs typeface="Arial MT"/>
              </a:rPr>
              <a:t>les</a:t>
            </a:r>
            <a:r>
              <a:rPr sz="1088" spc="14" dirty="0">
                <a:latin typeface="Arial MT"/>
                <a:cs typeface="Arial MT"/>
              </a:rPr>
              <a:t> </a:t>
            </a:r>
            <a:r>
              <a:rPr sz="1088" spc="-9" dirty="0">
                <a:latin typeface="Arial MT"/>
                <a:cs typeface="Arial MT"/>
              </a:rPr>
              <a:t>particuliers</a:t>
            </a:r>
            <a:endParaRPr sz="1088">
              <a:latin typeface="Arial MT"/>
              <a:cs typeface="Arial MT"/>
            </a:endParaRPr>
          </a:p>
          <a:p>
            <a:pPr marL="113436" indent="-101920">
              <a:lnSpc>
                <a:spcPct val="100000"/>
              </a:lnSpc>
              <a:spcBef>
                <a:spcPts val="36"/>
              </a:spcBef>
              <a:buFont typeface="Symbol"/>
              <a:buChar char=""/>
              <a:tabLst>
                <a:tab pos="113436" algn="l"/>
              </a:tabLst>
            </a:pPr>
            <a:r>
              <a:rPr sz="1088" spc="-45" dirty="0">
                <a:latin typeface="Arial MT"/>
                <a:cs typeface="Arial MT"/>
              </a:rPr>
              <a:t>Rénovation </a:t>
            </a:r>
            <a:r>
              <a:rPr sz="1088" spc="-36" dirty="0">
                <a:latin typeface="Arial MT"/>
                <a:cs typeface="Arial MT"/>
              </a:rPr>
              <a:t>des</a:t>
            </a:r>
            <a:r>
              <a:rPr sz="1088" spc="-50" dirty="0">
                <a:latin typeface="Arial MT"/>
                <a:cs typeface="Arial MT"/>
              </a:rPr>
              <a:t> </a:t>
            </a:r>
            <a:r>
              <a:rPr sz="1088" spc="-45" dirty="0">
                <a:latin typeface="Arial MT"/>
                <a:cs typeface="Arial MT"/>
              </a:rPr>
              <a:t>logements</a:t>
            </a:r>
            <a:r>
              <a:rPr sz="1088" spc="-54" dirty="0">
                <a:latin typeface="Arial MT"/>
                <a:cs typeface="Arial MT"/>
              </a:rPr>
              <a:t> </a:t>
            </a:r>
            <a:r>
              <a:rPr sz="1088" spc="-45" dirty="0">
                <a:latin typeface="Arial MT"/>
                <a:cs typeface="Arial MT"/>
              </a:rPr>
              <a:t>locatifs</a:t>
            </a:r>
            <a:r>
              <a:rPr sz="1088" spc="-50" dirty="0">
                <a:latin typeface="Arial MT"/>
                <a:cs typeface="Arial MT"/>
              </a:rPr>
              <a:t> </a:t>
            </a:r>
            <a:r>
              <a:rPr sz="1088" spc="-45" dirty="0">
                <a:latin typeface="Arial MT"/>
                <a:cs typeface="Arial MT"/>
              </a:rPr>
              <a:t>sociaux</a:t>
            </a:r>
            <a:r>
              <a:rPr sz="1088" spc="-50" dirty="0">
                <a:latin typeface="Arial MT"/>
                <a:cs typeface="Arial MT"/>
              </a:rPr>
              <a:t> </a:t>
            </a:r>
            <a:r>
              <a:rPr sz="1088" spc="-41" dirty="0">
                <a:latin typeface="Arial MT"/>
                <a:cs typeface="Arial MT"/>
              </a:rPr>
              <a:t>hors</a:t>
            </a:r>
            <a:r>
              <a:rPr sz="1088" spc="-54" dirty="0">
                <a:latin typeface="Arial MT"/>
                <a:cs typeface="Arial MT"/>
              </a:rPr>
              <a:t> </a:t>
            </a:r>
            <a:r>
              <a:rPr sz="1088" spc="-45" dirty="0">
                <a:latin typeface="Arial MT"/>
                <a:cs typeface="Arial MT"/>
              </a:rPr>
              <a:t>quartiers</a:t>
            </a:r>
            <a:r>
              <a:rPr sz="1088" spc="-50" dirty="0">
                <a:latin typeface="Arial MT"/>
                <a:cs typeface="Arial MT"/>
              </a:rPr>
              <a:t> </a:t>
            </a:r>
            <a:r>
              <a:rPr sz="1088" spc="-45" dirty="0">
                <a:latin typeface="Arial MT"/>
                <a:cs typeface="Arial MT"/>
              </a:rPr>
              <a:t>politique</a:t>
            </a:r>
            <a:r>
              <a:rPr sz="1088" spc="-54" dirty="0">
                <a:latin typeface="Arial MT"/>
                <a:cs typeface="Arial MT"/>
              </a:rPr>
              <a:t> </a:t>
            </a:r>
            <a:r>
              <a:rPr sz="1088" spc="-18" dirty="0">
                <a:latin typeface="Arial MT"/>
                <a:cs typeface="Arial MT"/>
              </a:rPr>
              <a:t>de</a:t>
            </a:r>
            <a:r>
              <a:rPr sz="1088" spc="-50" dirty="0">
                <a:latin typeface="Arial MT"/>
                <a:cs typeface="Arial MT"/>
              </a:rPr>
              <a:t> </a:t>
            </a:r>
            <a:r>
              <a:rPr sz="1088" spc="-32" dirty="0">
                <a:latin typeface="Arial MT"/>
                <a:cs typeface="Arial MT"/>
              </a:rPr>
              <a:t>la</a:t>
            </a:r>
            <a:r>
              <a:rPr sz="1088" spc="-54" dirty="0">
                <a:latin typeface="Arial MT"/>
                <a:cs typeface="Arial MT"/>
              </a:rPr>
              <a:t> </a:t>
            </a:r>
            <a:r>
              <a:rPr sz="1088" spc="-9" dirty="0">
                <a:latin typeface="Arial MT"/>
                <a:cs typeface="Arial MT"/>
              </a:rPr>
              <a:t>ville</a:t>
            </a:r>
            <a:endParaRPr sz="1088">
              <a:latin typeface="Arial MT"/>
              <a:cs typeface="Arial MT"/>
            </a:endParaRPr>
          </a:p>
          <a:p>
            <a:pPr marL="113436" indent="-101920">
              <a:lnSpc>
                <a:spcPct val="100000"/>
              </a:lnSpc>
              <a:spcBef>
                <a:spcPts val="27"/>
              </a:spcBef>
              <a:buFont typeface="Symbol"/>
              <a:buChar char=""/>
              <a:tabLst>
                <a:tab pos="113436" algn="l"/>
              </a:tabLst>
            </a:pPr>
            <a:r>
              <a:rPr sz="1088" spc="-50" dirty="0">
                <a:latin typeface="Arial MT"/>
                <a:cs typeface="Arial MT"/>
              </a:rPr>
              <a:t>Augmentation</a:t>
            </a:r>
            <a:r>
              <a:rPr sz="1088" spc="-41" dirty="0">
                <a:latin typeface="Arial MT"/>
                <a:cs typeface="Arial MT"/>
              </a:rPr>
              <a:t> </a:t>
            </a:r>
            <a:r>
              <a:rPr sz="1088" spc="-18" dirty="0">
                <a:latin typeface="Arial MT"/>
                <a:cs typeface="Arial MT"/>
              </a:rPr>
              <a:t>du</a:t>
            </a:r>
            <a:r>
              <a:rPr sz="1088" spc="-36" dirty="0">
                <a:latin typeface="Arial MT"/>
                <a:cs typeface="Arial MT"/>
              </a:rPr>
              <a:t> </a:t>
            </a:r>
            <a:r>
              <a:rPr sz="1088" spc="-45" dirty="0">
                <a:latin typeface="Arial MT"/>
                <a:cs typeface="Arial MT"/>
              </a:rPr>
              <a:t>plafonds</a:t>
            </a:r>
            <a:r>
              <a:rPr sz="1088" spc="-41" dirty="0">
                <a:latin typeface="Arial MT"/>
                <a:cs typeface="Arial MT"/>
              </a:rPr>
              <a:t> </a:t>
            </a:r>
            <a:r>
              <a:rPr sz="1088" spc="-23" dirty="0">
                <a:latin typeface="Arial MT"/>
                <a:cs typeface="Arial MT"/>
              </a:rPr>
              <a:t>de</a:t>
            </a:r>
            <a:r>
              <a:rPr sz="1088" spc="-27" dirty="0">
                <a:latin typeface="Arial MT"/>
                <a:cs typeface="Arial MT"/>
              </a:rPr>
              <a:t> </a:t>
            </a:r>
            <a:r>
              <a:rPr sz="1088" spc="-50" dirty="0">
                <a:latin typeface="Arial MT"/>
                <a:cs typeface="Arial MT"/>
              </a:rPr>
              <a:t>ressources</a:t>
            </a:r>
            <a:r>
              <a:rPr sz="1088" spc="-36" dirty="0">
                <a:latin typeface="Arial MT"/>
                <a:cs typeface="Arial MT"/>
              </a:rPr>
              <a:t> </a:t>
            </a:r>
            <a:r>
              <a:rPr sz="1088" spc="-41" dirty="0">
                <a:latin typeface="Arial MT"/>
                <a:cs typeface="Arial MT"/>
              </a:rPr>
              <a:t>pour</a:t>
            </a:r>
            <a:r>
              <a:rPr sz="1088" spc="-36" dirty="0">
                <a:latin typeface="Arial MT"/>
                <a:cs typeface="Arial MT"/>
              </a:rPr>
              <a:t> les</a:t>
            </a:r>
            <a:r>
              <a:rPr sz="1088" spc="-41" dirty="0">
                <a:latin typeface="Arial MT"/>
                <a:cs typeface="Arial MT"/>
              </a:rPr>
              <a:t> </a:t>
            </a:r>
            <a:r>
              <a:rPr sz="1088" spc="-50" dirty="0">
                <a:latin typeface="Arial MT"/>
                <a:cs typeface="Arial MT"/>
              </a:rPr>
              <a:t>propriétaires</a:t>
            </a:r>
            <a:r>
              <a:rPr sz="1088" spc="-36" dirty="0">
                <a:latin typeface="Arial MT"/>
                <a:cs typeface="Arial MT"/>
              </a:rPr>
              <a:t> </a:t>
            </a:r>
            <a:r>
              <a:rPr sz="1088" spc="-9" dirty="0">
                <a:latin typeface="Arial MT"/>
                <a:cs typeface="Arial MT"/>
              </a:rPr>
              <a:t>occupants</a:t>
            </a:r>
            <a:endParaRPr sz="1088">
              <a:latin typeface="Arial MT"/>
              <a:cs typeface="Arial MT"/>
            </a:endParaRPr>
          </a:p>
          <a:p>
            <a:pPr marL="113436" indent="-101920">
              <a:lnSpc>
                <a:spcPct val="100000"/>
              </a:lnSpc>
              <a:spcBef>
                <a:spcPts val="27"/>
              </a:spcBef>
              <a:buFont typeface="Symbol"/>
              <a:buChar char=""/>
              <a:tabLst>
                <a:tab pos="113436" algn="l"/>
              </a:tabLst>
            </a:pPr>
            <a:r>
              <a:rPr sz="1088" spc="-50" dirty="0">
                <a:latin typeface="Arial MT"/>
                <a:cs typeface="Arial MT"/>
              </a:rPr>
              <a:t>Réactivation</a:t>
            </a:r>
            <a:r>
              <a:rPr sz="1088" spc="-36" dirty="0">
                <a:latin typeface="Arial MT"/>
                <a:cs typeface="Arial MT"/>
              </a:rPr>
              <a:t> </a:t>
            </a:r>
            <a:r>
              <a:rPr sz="1088" spc="-23" dirty="0">
                <a:latin typeface="Arial MT"/>
                <a:cs typeface="Arial MT"/>
              </a:rPr>
              <a:t>du</a:t>
            </a:r>
            <a:r>
              <a:rPr sz="1088" spc="-36" dirty="0">
                <a:latin typeface="Arial MT"/>
                <a:cs typeface="Arial MT"/>
              </a:rPr>
              <a:t> </a:t>
            </a:r>
            <a:r>
              <a:rPr sz="1088" spc="-18" dirty="0">
                <a:latin typeface="Arial MT"/>
                <a:cs typeface="Arial MT"/>
              </a:rPr>
              <a:t>FRAFU</a:t>
            </a:r>
            <a:endParaRPr sz="1088">
              <a:latin typeface="Arial MT"/>
              <a:cs typeface="Arial MT"/>
            </a:endParaRPr>
          </a:p>
        </p:txBody>
      </p:sp>
      <p:sp>
        <p:nvSpPr>
          <p:cNvPr id="12" name="object 12"/>
          <p:cNvSpPr/>
          <p:nvPr/>
        </p:nvSpPr>
        <p:spPr>
          <a:xfrm>
            <a:off x="1770577" y="3158714"/>
            <a:ext cx="8756474" cy="878699"/>
          </a:xfrm>
          <a:custGeom>
            <a:avLst/>
            <a:gdLst/>
            <a:ahLst/>
            <a:cxnLst/>
            <a:rect l="l" t="t" r="r" b="b"/>
            <a:pathLst>
              <a:path w="9656445" h="969010">
                <a:moveTo>
                  <a:pt x="4828324" y="968768"/>
                </a:moveTo>
                <a:lnTo>
                  <a:pt x="0" y="968768"/>
                </a:lnTo>
                <a:lnTo>
                  <a:pt x="0" y="0"/>
                </a:lnTo>
                <a:lnTo>
                  <a:pt x="9656279" y="0"/>
                </a:lnTo>
                <a:lnTo>
                  <a:pt x="9656279" y="968768"/>
                </a:lnTo>
                <a:lnTo>
                  <a:pt x="4828324" y="968768"/>
                </a:lnTo>
                <a:close/>
              </a:path>
            </a:pathLst>
          </a:custGeom>
          <a:ln w="25559">
            <a:solidFill>
              <a:srgbClr val="68ADC3"/>
            </a:solidFill>
          </a:ln>
        </p:spPr>
        <p:txBody>
          <a:bodyPr wrap="square" lIns="0" tIns="0" rIns="0" bIns="0" rtlCol="0"/>
          <a:lstStyle/>
          <a:p>
            <a:endParaRPr/>
          </a:p>
        </p:txBody>
      </p:sp>
      <p:sp>
        <p:nvSpPr>
          <p:cNvPr id="13" name="object 13"/>
          <p:cNvSpPr txBox="1"/>
          <p:nvPr/>
        </p:nvSpPr>
        <p:spPr>
          <a:xfrm>
            <a:off x="2434806" y="3393993"/>
            <a:ext cx="3238404" cy="528602"/>
          </a:xfrm>
          <a:prstGeom prst="rect">
            <a:avLst/>
          </a:prstGeom>
        </p:spPr>
        <p:txBody>
          <a:bodyPr vert="horz" wrap="square" lIns="0" tIns="11516" rIns="0" bIns="0" rtlCol="0">
            <a:spAutoFit/>
          </a:bodyPr>
          <a:lstStyle/>
          <a:p>
            <a:pPr marL="113436" indent="-101920">
              <a:lnSpc>
                <a:spcPct val="100000"/>
              </a:lnSpc>
              <a:spcBef>
                <a:spcPts val="91"/>
              </a:spcBef>
              <a:buFont typeface="Symbol"/>
              <a:buChar char=""/>
              <a:tabLst>
                <a:tab pos="113436" algn="l"/>
              </a:tabLst>
            </a:pPr>
            <a:r>
              <a:rPr sz="1088" spc="-9" dirty="0">
                <a:latin typeface="Arial MT"/>
                <a:cs typeface="Arial MT"/>
              </a:rPr>
              <a:t>Défiscalisation</a:t>
            </a:r>
            <a:endParaRPr sz="1088">
              <a:latin typeface="Arial MT"/>
              <a:cs typeface="Arial MT"/>
            </a:endParaRPr>
          </a:p>
          <a:p>
            <a:pPr marL="113436" indent="-101920">
              <a:lnSpc>
                <a:spcPct val="100000"/>
              </a:lnSpc>
              <a:spcBef>
                <a:spcPts val="27"/>
              </a:spcBef>
              <a:buFont typeface="Symbol"/>
              <a:buChar char=""/>
              <a:tabLst>
                <a:tab pos="113436" algn="l"/>
              </a:tabLst>
            </a:pPr>
            <a:r>
              <a:rPr sz="1088" spc="-45" dirty="0">
                <a:latin typeface="Arial MT"/>
                <a:cs typeface="Arial MT"/>
              </a:rPr>
              <a:t>Crédit </a:t>
            </a:r>
            <a:r>
              <a:rPr sz="1088" spc="-9" dirty="0">
                <a:latin typeface="Arial MT"/>
                <a:cs typeface="Arial MT"/>
              </a:rPr>
              <a:t>d’impôt</a:t>
            </a:r>
            <a:endParaRPr sz="1088">
              <a:latin typeface="Arial MT"/>
              <a:cs typeface="Arial MT"/>
            </a:endParaRPr>
          </a:p>
          <a:p>
            <a:pPr marL="113436" indent="-101920">
              <a:lnSpc>
                <a:spcPct val="100000"/>
              </a:lnSpc>
              <a:spcBef>
                <a:spcPts val="36"/>
              </a:spcBef>
              <a:buFont typeface="Symbol"/>
              <a:buChar char=""/>
              <a:tabLst>
                <a:tab pos="113436" algn="l"/>
              </a:tabLst>
            </a:pPr>
            <a:r>
              <a:rPr sz="1088" spc="-45" dirty="0">
                <a:latin typeface="Arial MT"/>
                <a:cs typeface="Arial MT"/>
              </a:rPr>
              <a:t>Exonération</a:t>
            </a:r>
            <a:r>
              <a:rPr sz="1088" spc="-50" dirty="0">
                <a:latin typeface="Arial MT"/>
                <a:cs typeface="Arial MT"/>
              </a:rPr>
              <a:t> </a:t>
            </a:r>
            <a:r>
              <a:rPr sz="1088" spc="-23" dirty="0">
                <a:latin typeface="Arial MT"/>
                <a:cs typeface="Arial MT"/>
              </a:rPr>
              <a:t>de</a:t>
            </a:r>
            <a:r>
              <a:rPr sz="1088" spc="-59" dirty="0">
                <a:latin typeface="Arial MT"/>
                <a:cs typeface="Arial MT"/>
              </a:rPr>
              <a:t> </a:t>
            </a:r>
            <a:r>
              <a:rPr sz="1088" spc="-32" dirty="0">
                <a:latin typeface="Arial MT"/>
                <a:cs typeface="Arial MT"/>
              </a:rPr>
              <a:t>la</a:t>
            </a:r>
            <a:r>
              <a:rPr sz="1088" spc="-50" dirty="0">
                <a:latin typeface="Arial MT"/>
                <a:cs typeface="Arial MT"/>
              </a:rPr>
              <a:t> </a:t>
            </a:r>
            <a:r>
              <a:rPr sz="1088" spc="-41" dirty="0">
                <a:latin typeface="Arial MT"/>
                <a:cs typeface="Arial MT"/>
              </a:rPr>
              <a:t>taxe</a:t>
            </a:r>
            <a:r>
              <a:rPr sz="1088" spc="-59" dirty="0">
                <a:latin typeface="Arial MT"/>
                <a:cs typeface="Arial MT"/>
              </a:rPr>
              <a:t> </a:t>
            </a:r>
            <a:r>
              <a:rPr sz="1088" spc="-45" dirty="0">
                <a:latin typeface="Arial MT"/>
                <a:cs typeface="Arial MT"/>
              </a:rPr>
              <a:t>foncière</a:t>
            </a:r>
            <a:r>
              <a:rPr sz="1088" spc="-59" dirty="0">
                <a:latin typeface="Arial MT"/>
                <a:cs typeface="Arial MT"/>
              </a:rPr>
              <a:t> </a:t>
            </a:r>
            <a:r>
              <a:rPr sz="1088" spc="-41" dirty="0">
                <a:latin typeface="Arial MT"/>
                <a:cs typeface="Arial MT"/>
              </a:rPr>
              <a:t>sur</a:t>
            </a:r>
            <a:r>
              <a:rPr sz="1088" spc="-54" dirty="0">
                <a:latin typeface="Arial MT"/>
                <a:cs typeface="Arial MT"/>
              </a:rPr>
              <a:t> </a:t>
            </a:r>
            <a:r>
              <a:rPr sz="1088" spc="-36" dirty="0">
                <a:latin typeface="Arial MT"/>
                <a:cs typeface="Arial MT"/>
              </a:rPr>
              <a:t>les</a:t>
            </a:r>
            <a:r>
              <a:rPr sz="1088" spc="-59" dirty="0">
                <a:latin typeface="Arial MT"/>
                <a:cs typeface="Arial MT"/>
              </a:rPr>
              <a:t> </a:t>
            </a:r>
            <a:r>
              <a:rPr sz="1088" spc="-45" dirty="0">
                <a:latin typeface="Arial MT"/>
                <a:cs typeface="Arial MT"/>
              </a:rPr>
              <a:t>propriétés</a:t>
            </a:r>
            <a:r>
              <a:rPr sz="1088" spc="-59" dirty="0">
                <a:latin typeface="Arial MT"/>
                <a:cs typeface="Arial MT"/>
              </a:rPr>
              <a:t> </a:t>
            </a:r>
            <a:r>
              <a:rPr sz="1088" spc="-9" dirty="0">
                <a:latin typeface="Arial MT"/>
                <a:cs typeface="Arial MT"/>
              </a:rPr>
              <a:t>bâties</a:t>
            </a:r>
            <a:endParaRPr sz="1088">
              <a:latin typeface="Arial MT"/>
              <a:cs typeface="Arial MT"/>
            </a:endParaRPr>
          </a:p>
        </p:txBody>
      </p:sp>
      <p:grpSp>
        <p:nvGrpSpPr>
          <p:cNvPr id="14" name="object 14"/>
          <p:cNvGrpSpPr/>
          <p:nvPr/>
        </p:nvGrpSpPr>
        <p:grpSpPr>
          <a:xfrm>
            <a:off x="2246051" y="2916003"/>
            <a:ext cx="6152622" cy="396163"/>
            <a:chOff x="1101061" y="3215703"/>
            <a:chExt cx="6784975" cy="436880"/>
          </a:xfrm>
        </p:grpSpPr>
        <p:sp>
          <p:nvSpPr>
            <p:cNvPr id="15" name="object 15"/>
            <p:cNvSpPr/>
            <p:nvPr/>
          </p:nvSpPr>
          <p:spPr>
            <a:xfrm>
              <a:off x="1113840" y="3228482"/>
              <a:ext cx="6759575" cy="411480"/>
            </a:xfrm>
            <a:custGeom>
              <a:avLst/>
              <a:gdLst/>
              <a:ahLst/>
              <a:cxnLst/>
              <a:rect l="l" t="t" r="r" b="b"/>
              <a:pathLst>
                <a:path w="6759575" h="411479">
                  <a:moveTo>
                    <a:pt x="6694195" y="0"/>
                  </a:moveTo>
                  <a:lnTo>
                    <a:pt x="64795" y="0"/>
                  </a:lnTo>
                  <a:lnTo>
                    <a:pt x="57594" y="723"/>
                  </a:lnTo>
                  <a:lnTo>
                    <a:pt x="54000" y="1435"/>
                  </a:lnTo>
                  <a:lnTo>
                    <a:pt x="50761" y="2159"/>
                  </a:lnTo>
                  <a:lnTo>
                    <a:pt x="47155" y="3238"/>
                  </a:lnTo>
                  <a:lnTo>
                    <a:pt x="43916" y="4686"/>
                  </a:lnTo>
                  <a:lnTo>
                    <a:pt x="40678" y="5765"/>
                  </a:lnTo>
                  <a:lnTo>
                    <a:pt x="37439" y="7556"/>
                  </a:lnTo>
                  <a:lnTo>
                    <a:pt x="34201" y="9004"/>
                  </a:lnTo>
                  <a:lnTo>
                    <a:pt x="31318" y="11163"/>
                  </a:lnTo>
                  <a:lnTo>
                    <a:pt x="11163" y="31318"/>
                  </a:lnTo>
                  <a:lnTo>
                    <a:pt x="9004" y="34201"/>
                  </a:lnTo>
                  <a:lnTo>
                    <a:pt x="7556" y="37439"/>
                  </a:lnTo>
                  <a:lnTo>
                    <a:pt x="5753" y="40678"/>
                  </a:lnTo>
                  <a:lnTo>
                    <a:pt x="4673" y="43916"/>
                  </a:lnTo>
                  <a:lnTo>
                    <a:pt x="0" y="64795"/>
                  </a:lnTo>
                  <a:lnTo>
                    <a:pt x="0" y="346316"/>
                  </a:lnTo>
                  <a:lnTo>
                    <a:pt x="4673" y="367195"/>
                  </a:lnTo>
                  <a:lnTo>
                    <a:pt x="5753" y="370446"/>
                  </a:lnTo>
                  <a:lnTo>
                    <a:pt x="7556" y="373684"/>
                  </a:lnTo>
                  <a:lnTo>
                    <a:pt x="9004" y="376923"/>
                  </a:lnTo>
                  <a:lnTo>
                    <a:pt x="11163" y="379806"/>
                  </a:lnTo>
                  <a:lnTo>
                    <a:pt x="31318" y="399961"/>
                  </a:lnTo>
                  <a:lnTo>
                    <a:pt x="34201" y="402120"/>
                  </a:lnTo>
                  <a:lnTo>
                    <a:pt x="37439" y="403555"/>
                  </a:lnTo>
                  <a:lnTo>
                    <a:pt x="40678" y="405358"/>
                  </a:lnTo>
                  <a:lnTo>
                    <a:pt x="43916" y="406438"/>
                  </a:lnTo>
                  <a:lnTo>
                    <a:pt x="64795" y="411124"/>
                  </a:lnTo>
                  <a:lnTo>
                    <a:pt x="6694563" y="410756"/>
                  </a:lnTo>
                  <a:lnTo>
                    <a:pt x="6715442" y="406082"/>
                  </a:lnTo>
                  <a:lnTo>
                    <a:pt x="6718681" y="405002"/>
                  </a:lnTo>
                  <a:lnTo>
                    <a:pt x="6721919" y="403199"/>
                  </a:lnTo>
                  <a:lnTo>
                    <a:pt x="6725158" y="401764"/>
                  </a:lnTo>
                  <a:lnTo>
                    <a:pt x="6728040" y="399605"/>
                  </a:lnTo>
                  <a:lnTo>
                    <a:pt x="6748195" y="379437"/>
                  </a:lnTo>
                  <a:lnTo>
                    <a:pt x="6750354" y="376554"/>
                  </a:lnTo>
                  <a:lnTo>
                    <a:pt x="6751802" y="373316"/>
                  </a:lnTo>
                  <a:lnTo>
                    <a:pt x="6753593" y="370077"/>
                  </a:lnTo>
                  <a:lnTo>
                    <a:pt x="6754685" y="366839"/>
                  </a:lnTo>
                  <a:lnTo>
                    <a:pt x="6759359" y="342366"/>
                  </a:lnTo>
                  <a:lnTo>
                    <a:pt x="6759003" y="64795"/>
                  </a:lnTo>
                  <a:lnTo>
                    <a:pt x="6754317" y="43916"/>
                  </a:lnTo>
                  <a:lnTo>
                    <a:pt x="6753237" y="40678"/>
                  </a:lnTo>
                  <a:lnTo>
                    <a:pt x="6751434" y="37439"/>
                  </a:lnTo>
                  <a:lnTo>
                    <a:pt x="6749999" y="34201"/>
                  </a:lnTo>
                  <a:lnTo>
                    <a:pt x="6747840" y="31318"/>
                  </a:lnTo>
                  <a:lnTo>
                    <a:pt x="6727685" y="11163"/>
                  </a:lnTo>
                  <a:lnTo>
                    <a:pt x="6724802" y="9004"/>
                  </a:lnTo>
                  <a:lnTo>
                    <a:pt x="6721563" y="7556"/>
                  </a:lnTo>
                  <a:lnTo>
                    <a:pt x="6718325" y="5765"/>
                  </a:lnTo>
                  <a:lnTo>
                    <a:pt x="6715074" y="4686"/>
                  </a:lnTo>
                  <a:lnTo>
                    <a:pt x="6711835" y="3238"/>
                  </a:lnTo>
                  <a:lnTo>
                    <a:pt x="6708241" y="2159"/>
                  </a:lnTo>
                  <a:lnTo>
                    <a:pt x="6705003" y="1435"/>
                  </a:lnTo>
                  <a:lnTo>
                    <a:pt x="6701396" y="723"/>
                  </a:lnTo>
                  <a:lnTo>
                    <a:pt x="6694195" y="0"/>
                  </a:lnTo>
                  <a:close/>
                </a:path>
              </a:pathLst>
            </a:custGeom>
            <a:solidFill>
              <a:srgbClr val="68ADC3"/>
            </a:solidFill>
          </p:spPr>
          <p:txBody>
            <a:bodyPr wrap="square" lIns="0" tIns="0" rIns="0" bIns="0" rtlCol="0"/>
            <a:lstStyle/>
            <a:p>
              <a:endParaRPr/>
            </a:p>
          </p:txBody>
        </p:sp>
        <p:sp>
          <p:nvSpPr>
            <p:cNvPr id="16" name="object 16"/>
            <p:cNvSpPr/>
            <p:nvPr/>
          </p:nvSpPr>
          <p:spPr>
            <a:xfrm>
              <a:off x="1113840" y="3228482"/>
              <a:ext cx="6759575" cy="411480"/>
            </a:xfrm>
            <a:custGeom>
              <a:avLst/>
              <a:gdLst/>
              <a:ahLst/>
              <a:cxnLst/>
              <a:rect l="l" t="t" r="r" b="b"/>
              <a:pathLst>
                <a:path w="6759575" h="411479">
                  <a:moveTo>
                    <a:pt x="0" y="68402"/>
                  </a:moveTo>
                  <a:lnTo>
                    <a:pt x="0" y="64795"/>
                  </a:lnTo>
                  <a:lnTo>
                    <a:pt x="355" y="61201"/>
                  </a:lnTo>
                  <a:lnTo>
                    <a:pt x="4673" y="43916"/>
                  </a:lnTo>
                  <a:lnTo>
                    <a:pt x="5753" y="40678"/>
                  </a:lnTo>
                  <a:lnTo>
                    <a:pt x="7556" y="37439"/>
                  </a:lnTo>
                  <a:lnTo>
                    <a:pt x="9004" y="34201"/>
                  </a:lnTo>
                  <a:lnTo>
                    <a:pt x="11163" y="31318"/>
                  </a:lnTo>
                  <a:lnTo>
                    <a:pt x="12954" y="28079"/>
                  </a:lnTo>
                  <a:lnTo>
                    <a:pt x="15113" y="25196"/>
                  </a:lnTo>
                  <a:lnTo>
                    <a:pt x="17640" y="22682"/>
                  </a:lnTo>
                  <a:lnTo>
                    <a:pt x="20154" y="20154"/>
                  </a:lnTo>
                  <a:lnTo>
                    <a:pt x="22682" y="17640"/>
                  </a:lnTo>
                  <a:lnTo>
                    <a:pt x="25196" y="15125"/>
                  </a:lnTo>
                  <a:lnTo>
                    <a:pt x="28079" y="12953"/>
                  </a:lnTo>
                  <a:lnTo>
                    <a:pt x="31318" y="11163"/>
                  </a:lnTo>
                  <a:lnTo>
                    <a:pt x="34201" y="9004"/>
                  </a:lnTo>
                  <a:lnTo>
                    <a:pt x="37439" y="7556"/>
                  </a:lnTo>
                  <a:lnTo>
                    <a:pt x="40678" y="5765"/>
                  </a:lnTo>
                  <a:lnTo>
                    <a:pt x="43916" y="4686"/>
                  </a:lnTo>
                  <a:lnTo>
                    <a:pt x="47155" y="3238"/>
                  </a:lnTo>
                  <a:lnTo>
                    <a:pt x="64795" y="0"/>
                  </a:lnTo>
                  <a:lnTo>
                    <a:pt x="68402" y="0"/>
                  </a:lnTo>
                  <a:lnTo>
                    <a:pt x="6690601" y="0"/>
                  </a:lnTo>
                  <a:lnTo>
                    <a:pt x="6694195" y="0"/>
                  </a:lnTo>
                  <a:lnTo>
                    <a:pt x="6697802" y="355"/>
                  </a:lnTo>
                  <a:lnTo>
                    <a:pt x="6715074" y="4686"/>
                  </a:lnTo>
                  <a:lnTo>
                    <a:pt x="6718325" y="5765"/>
                  </a:lnTo>
                  <a:lnTo>
                    <a:pt x="6721563" y="7556"/>
                  </a:lnTo>
                  <a:lnTo>
                    <a:pt x="6724802" y="9004"/>
                  </a:lnTo>
                  <a:lnTo>
                    <a:pt x="6727685" y="11163"/>
                  </a:lnTo>
                  <a:lnTo>
                    <a:pt x="6741363" y="22682"/>
                  </a:lnTo>
                  <a:lnTo>
                    <a:pt x="6743877" y="25196"/>
                  </a:lnTo>
                  <a:lnTo>
                    <a:pt x="6746036" y="28079"/>
                  </a:lnTo>
                  <a:lnTo>
                    <a:pt x="6747840" y="31318"/>
                  </a:lnTo>
                  <a:lnTo>
                    <a:pt x="6749999" y="34201"/>
                  </a:lnTo>
                  <a:lnTo>
                    <a:pt x="6751434" y="37439"/>
                  </a:lnTo>
                  <a:lnTo>
                    <a:pt x="6753237" y="40678"/>
                  </a:lnTo>
                  <a:lnTo>
                    <a:pt x="6754317" y="43916"/>
                  </a:lnTo>
                  <a:lnTo>
                    <a:pt x="6758635" y="61201"/>
                  </a:lnTo>
                  <a:lnTo>
                    <a:pt x="6759003" y="64795"/>
                  </a:lnTo>
                  <a:lnTo>
                    <a:pt x="6759003" y="68402"/>
                  </a:lnTo>
                  <a:lnTo>
                    <a:pt x="6759359" y="342366"/>
                  </a:lnTo>
                  <a:lnTo>
                    <a:pt x="6759359" y="345960"/>
                  </a:lnTo>
                  <a:lnTo>
                    <a:pt x="6759003" y="349554"/>
                  </a:lnTo>
                  <a:lnTo>
                    <a:pt x="6754685" y="366839"/>
                  </a:lnTo>
                  <a:lnTo>
                    <a:pt x="6753593" y="370077"/>
                  </a:lnTo>
                  <a:lnTo>
                    <a:pt x="6751802" y="373316"/>
                  </a:lnTo>
                  <a:lnTo>
                    <a:pt x="6750354" y="376554"/>
                  </a:lnTo>
                  <a:lnTo>
                    <a:pt x="6748195" y="379437"/>
                  </a:lnTo>
                  <a:lnTo>
                    <a:pt x="6736676" y="393115"/>
                  </a:lnTo>
                  <a:lnTo>
                    <a:pt x="6734162" y="395643"/>
                  </a:lnTo>
                  <a:lnTo>
                    <a:pt x="6731279" y="397802"/>
                  </a:lnTo>
                  <a:lnTo>
                    <a:pt x="6728040" y="399605"/>
                  </a:lnTo>
                  <a:lnTo>
                    <a:pt x="6725158" y="401764"/>
                  </a:lnTo>
                  <a:lnTo>
                    <a:pt x="6721919" y="403199"/>
                  </a:lnTo>
                  <a:lnTo>
                    <a:pt x="6718681" y="405002"/>
                  </a:lnTo>
                  <a:lnTo>
                    <a:pt x="6715442" y="406082"/>
                  </a:lnTo>
                  <a:lnTo>
                    <a:pt x="6698157" y="410400"/>
                  </a:lnTo>
                  <a:lnTo>
                    <a:pt x="6694563" y="410756"/>
                  </a:lnTo>
                  <a:lnTo>
                    <a:pt x="6690956" y="410756"/>
                  </a:lnTo>
                  <a:lnTo>
                    <a:pt x="68402" y="411124"/>
                  </a:lnTo>
                  <a:lnTo>
                    <a:pt x="64795" y="411124"/>
                  </a:lnTo>
                  <a:lnTo>
                    <a:pt x="61201" y="410756"/>
                  </a:lnTo>
                  <a:lnTo>
                    <a:pt x="57594" y="410400"/>
                  </a:lnTo>
                  <a:lnTo>
                    <a:pt x="54000" y="409676"/>
                  </a:lnTo>
                  <a:lnTo>
                    <a:pt x="50761" y="408965"/>
                  </a:lnTo>
                  <a:lnTo>
                    <a:pt x="47155" y="407885"/>
                  </a:lnTo>
                  <a:lnTo>
                    <a:pt x="43916" y="406438"/>
                  </a:lnTo>
                  <a:lnTo>
                    <a:pt x="40678" y="405358"/>
                  </a:lnTo>
                  <a:lnTo>
                    <a:pt x="37439" y="403555"/>
                  </a:lnTo>
                  <a:lnTo>
                    <a:pt x="34201" y="402120"/>
                  </a:lnTo>
                  <a:lnTo>
                    <a:pt x="31318" y="399961"/>
                  </a:lnTo>
                  <a:lnTo>
                    <a:pt x="28079" y="398157"/>
                  </a:lnTo>
                  <a:lnTo>
                    <a:pt x="25196" y="395998"/>
                  </a:lnTo>
                  <a:lnTo>
                    <a:pt x="22682" y="393484"/>
                  </a:lnTo>
                  <a:lnTo>
                    <a:pt x="20154" y="390956"/>
                  </a:lnTo>
                  <a:lnTo>
                    <a:pt x="17640" y="388442"/>
                  </a:lnTo>
                  <a:lnTo>
                    <a:pt x="15113" y="385914"/>
                  </a:lnTo>
                  <a:lnTo>
                    <a:pt x="12954" y="383044"/>
                  </a:lnTo>
                  <a:lnTo>
                    <a:pt x="11163" y="379806"/>
                  </a:lnTo>
                  <a:lnTo>
                    <a:pt x="9004" y="376923"/>
                  </a:lnTo>
                  <a:lnTo>
                    <a:pt x="7556" y="373684"/>
                  </a:lnTo>
                  <a:lnTo>
                    <a:pt x="5753" y="370446"/>
                  </a:lnTo>
                  <a:lnTo>
                    <a:pt x="4673" y="367195"/>
                  </a:lnTo>
                  <a:lnTo>
                    <a:pt x="0" y="346316"/>
                  </a:lnTo>
                  <a:lnTo>
                    <a:pt x="0" y="342722"/>
                  </a:lnTo>
                  <a:lnTo>
                    <a:pt x="0" y="68402"/>
                  </a:lnTo>
                  <a:close/>
                </a:path>
              </a:pathLst>
            </a:custGeom>
            <a:ln w="25559">
              <a:solidFill>
                <a:srgbClr val="FFFFFF"/>
              </a:solidFill>
            </a:ln>
          </p:spPr>
          <p:txBody>
            <a:bodyPr wrap="square" lIns="0" tIns="0" rIns="0" bIns="0" rtlCol="0"/>
            <a:lstStyle/>
            <a:p>
              <a:endParaRPr/>
            </a:p>
          </p:txBody>
        </p:sp>
      </p:grpSp>
      <p:sp>
        <p:nvSpPr>
          <p:cNvPr id="17" name="object 17"/>
          <p:cNvSpPr txBox="1"/>
          <p:nvPr/>
        </p:nvSpPr>
        <p:spPr>
          <a:xfrm>
            <a:off x="2512174" y="3009439"/>
            <a:ext cx="1050869" cy="179047"/>
          </a:xfrm>
          <a:prstGeom prst="rect">
            <a:avLst/>
          </a:prstGeom>
        </p:spPr>
        <p:txBody>
          <a:bodyPr vert="horz" wrap="square" lIns="0" tIns="11516" rIns="0" bIns="0" rtlCol="0">
            <a:spAutoFit/>
          </a:bodyPr>
          <a:lstStyle/>
          <a:p>
            <a:pPr marL="11516">
              <a:lnSpc>
                <a:spcPct val="100000"/>
              </a:lnSpc>
              <a:spcBef>
                <a:spcPts val="91"/>
              </a:spcBef>
            </a:pPr>
            <a:r>
              <a:rPr sz="1088" b="1" spc="-45" dirty="0">
                <a:solidFill>
                  <a:srgbClr val="FFFFFF"/>
                </a:solidFill>
                <a:latin typeface="Arial"/>
                <a:cs typeface="Arial"/>
              </a:rPr>
              <a:t>Mesures</a:t>
            </a:r>
            <a:r>
              <a:rPr sz="1088" b="1" spc="-41" dirty="0">
                <a:solidFill>
                  <a:srgbClr val="FFFFFF"/>
                </a:solidFill>
                <a:latin typeface="Arial"/>
                <a:cs typeface="Arial"/>
              </a:rPr>
              <a:t> </a:t>
            </a:r>
            <a:r>
              <a:rPr sz="1088" b="1" spc="-32" dirty="0">
                <a:solidFill>
                  <a:srgbClr val="FFFFFF"/>
                </a:solidFill>
                <a:latin typeface="Arial"/>
                <a:cs typeface="Arial"/>
              </a:rPr>
              <a:t>fiscales</a:t>
            </a:r>
            <a:endParaRPr sz="1088">
              <a:latin typeface="Arial"/>
              <a:cs typeface="Arial"/>
            </a:endParaRPr>
          </a:p>
        </p:txBody>
      </p:sp>
      <p:sp>
        <p:nvSpPr>
          <p:cNvPr id="18" name="object 18"/>
          <p:cNvSpPr/>
          <p:nvPr/>
        </p:nvSpPr>
        <p:spPr>
          <a:xfrm>
            <a:off x="1786573" y="4489972"/>
            <a:ext cx="8756474" cy="1385995"/>
          </a:xfrm>
          <a:custGeom>
            <a:avLst/>
            <a:gdLst/>
            <a:ahLst/>
            <a:cxnLst/>
            <a:rect l="l" t="t" r="r" b="b"/>
            <a:pathLst>
              <a:path w="9656445" h="1528445">
                <a:moveTo>
                  <a:pt x="4828324" y="1528203"/>
                </a:moveTo>
                <a:lnTo>
                  <a:pt x="0" y="1528203"/>
                </a:lnTo>
                <a:lnTo>
                  <a:pt x="0" y="0"/>
                </a:lnTo>
                <a:lnTo>
                  <a:pt x="9656279" y="0"/>
                </a:lnTo>
                <a:lnTo>
                  <a:pt x="9656279" y="1528203"/>
                </a:lnTo>
                <a:lnTo>
                  <a:pt x="4828324" y="1528203"/>
                </a:lnTo>
                <a:close/>
              </a:path>
            </a:pathLst>
          </a:custGeom>
          <a:ln w="25559">
            <a:solidFill>
              <a:srgbClr val="68ADC3"/>
            </a:solidFill>
          </a:ln>
        </p:spPr>
        <p:txBody>
          <a:bodyPr wrap="square" lIns="0" tIns="0" rIns="0" bIns="0" rtlCol="0"/>
          <a:lstStyle/>
          <a:p>
            <a:endParaRPr/>
          </a:p>
        </p:txBody>
      </p:sp>
      <p:sp>
        <p:nvSpPr>
          <p:cNvPr id="19" name="object 19"/>
          <p:cNvSpPr txBox="1"/>
          <p:nvPr/>
        </p:nvSpPr>
        <p:spPr>
          <a:xfrm>
            <a:off x="2451137" y="5037010"/>
            <a:ext cx="69674" cy="87282"/>
          </a:xfrm>
          <a:prstGeom prst="rect">
            <a:avLst/>
          </a:prstGeom>
        </p:spPr>
        <p:txBody>
          <a:bodyPr vert="horz" wrap="square" lIns="0" tIns="10365" rIns="0" bIns="0" rtlCol="0">
            <a:spAutoFit/>
          </a:bodyPr>
          <a:lstStyle/>
          <a:p>
            <a:pPr marL="11516">
              <a:lnSpc>
                <a:spcPct val="100000"/>
              </a:lnSpc>
              <a:spcBef>
                <a:spcPts val="82"/>
              </a:spcBef>
            </a:pPr>
            <a:r>
              <a:rPr sz="499" spc="-45" dirty="0">
                <a:latin typeface="Wingdings"/>
                <a:cs typeface="Wingdings"/>
              </a:rPr>
              <a:t></a:t>
            </a:r>
            <a:endParaRPr sz="499">
              <a:latin typeface="Wingdings"/>
              <a:cs typeface="Wingdings"/>
            </a:endParaRPr>
          </a:p>
        </p:txBody>
      </p:sp>
      <p:sp>
        <p:nvSpPr>
          <p:cNvPr id="20" name="object 20"/>
          <p:cNvSpPr txBox="1"/>
          <p:nvPr/>
        </p:nvSpPr>
        <p:spPr>
          <a:xfrm>
            <a:off x="2451137" y="5354977"/>
            <a:ext cx="69674" cy="87282"/>
          </a:xfrm>
          <a:prstGeom prst="rect">
            <a:avLst/>
          </a:prstGeom>
        </p:spPr>
        <p:txBody>
          <a:bodyPr vert="horz" wrap="square" lIns="0" tIns="10365" rIns="0" bIns="0" rtlCol="0">
            <a:spAutoFit/>
          </a:bodyPr>
          <a:lstStyle/>
          <a:p>
            <a:pPr marL="11516">
              <a:lnSpc>
                <a:spcPct val="100000"/>
              </a:lnSpc>
              <a:spcBef>
                <a:spcPts val="82"/>
              </a:spcBef>
            </a:pPr>
            <a:r>
              <a:rPr sz="499" spc="-45" dirty="0">
                <a:latin typeface="Wingdings"/>
                <a:cs typeface="Wingdings"/>
              </a:rPr>
              <a:t></a:t>
            </a:r>
            <a:endParaRPr sz="499">
              <a:latin typeface="Wingdings"/>
              <a:cs typeface="Wingdings"/>
            </a:endParaRPr>
          </a:p>
        </p:txBody>
      </p:sp>
      <p:sp>
        <p:nvSpPr>
          <p:cNvPr id="21" name="object 21"/>
          <p:cNvSpPr txBox="1"/>
          <p:nvPr/>
        </p:nvSpPr>
        <p:spPr>
          <a:xfrm>
            <a:off x="2451137" y="5525373"/>
            <a:ext cx="69674" cy="87282"/>
          </a:xfrm>
          <a:prstGeom prst="rect">
            <a:avLst/>
          </a:prstGeom>
        </p:spPr>
        <p:txBody>
          <a:bodyPr vert="horz" wrap="square" lIns="0" tIns="10365" rIns="0" bIns="0" rtlCol="0">
            <a:spAutoFit/>
          </a:bodyPr>
          <a:lstStyle/>
          <a:p>
            <a:pPr marL="11516">
              <a:lnSpc>
                <a:spcPct val="100000"/>
              </a:lnSpc>
              <a:spcBef>
                <a:spcPts val="82"/>
              </a:spcBef>
            </a:pPr>
            <a:r>
              <a:rPr sz="499" spc="-45" dirty="0">
                <a:latin typeface="Wingdings"/>
                <a:cs typeface="Wingdings"/>
              </a:rPr>
              <a:t></a:t>
            </a:r>
            <a:endParaRPr sz="499">
              <a:latin typeface="Wingdings"/>
              <a:cs typeface="Wingdings"/>
            </a:endParaRPr>
          </a:p>
        </p:txBody>
      </p:sp>
      <p:sp>
        <p:nvSpPr>
          <p:cNvPr id="22" name="object 22"/>
          <p:cNvSpPr txBox="1"/>
          <p:nvPr/>
        </p:nvSpPr>
        <p:spPr>
          <a:xfrm>
            <a:off x="2645695" y="4993582"/>
            <a:ext cx="7181033" cy="825724"/>
          </a:xfrm>
          <a:prstGeom prst="rect">
            <a:avLst/>
          </a:prstGeom>
        </p:spPr>
        <p:txBody>
          <a:bodyPr vert="horz" wrap="square" lIns="0" tIns="30518" rIns="0" bIns="0" rtlCol="0">
            <a:spAutoFit/>
          </a:bodyPr>
          <a:lstStyle/>
          <a:p>
            <a:pPr marL="11516" marR="557392">
              <a:lnSpc>
                <a:spcPts val="1170"/>
              </a:lnSpc>
              <a:spcBef>
                <a:spcPts val="240"/>
              </a:spcBef>
            </a:pPr>
            <a:r>
              <a:rPr sz="1088" spc="-50" dirty="0">
                <a:latin typeface="Arial MT"/>
                <a:cs typeface="Arial MT"/>
              </a:rPr>
              <a:t>MaPrimRénov’</a:t>
            </a:r>
            <a:r>
              <a:rPr sz="1088" spc="-86" dirty="0">
                <a:latin typeface="Arial MT"/>
                <a:cs typeface="Arial MT"/>
              </a:rPr>
              <a:t> </a:t>
            </a:r>
            <a:r>
              <a:rPr sz="1088" spc="-41" dirty="0">
                <a:latin typeface="Arial MT"/>
                <a:cs typeface="Arial MT"/>
              </a:rPr>
              <a:t>pour</a:t>
            </a:r>
            <a:r>
              <a:rPr sz="1088" spc="-54" dirty="0">
                <a:latin typeface="Arial MT"/>
                <a:cs typeface="Arial MT"/>
              </a:rPr>
              <a:t> </a:t>
            </a:r>
            <a:r>
              <a:rPr sz="1088" spc="-45" dirty="0">
                <a:latin typeface="Arial MT"/>
                <a:cs typeface="Arial MT"/>
              </a:rPr>
              <a:t>travaux </a:t>
            </a:r>
            <a:r>
              <a:rPr sz="1088" spc="-18" dirty="0">
                <a:latin typeface="Arial MT"/>
                <a:cs typeface="Arial MT"/>
              </a:rPr>
              <a:t>de</a:t>
            </a:r>
            <a:r>
              <a:rPr sz="1088" spc="-45" dirty="0">
                <a:latin typeface="Arial MT"/>
                <a:cs typeface="Arial MT"/>
              </a:rPr>
              <a:t> </a:t>
            </a:r>
            <a:r>
              <a:rPr sz="1088" spc="-50" dirty="0">
                <a:latin typeface="Arial MT"/>
                <a:cs typeface="Arial MT"/>
              </a:rPr>
              <a:t>performance</a:t>
            </a:r>
            <a:r>
              <a:rPr sz="1088" spc="-45" dirty="0">
                <a:latin typeface="Arial MT"/>
                <a:cs typeface="Arial MT"/>
              </a:rPr>
              <a:t> énergétiques </a:t>
            </a:r>
            <a:r>
              <a:rPr sz="1088" spc="-27" dirty="0">
                <a:latin typeface="Arial MT"/>
                <a:cs typeface="Arial MT"/>
              </a:rPr>
              <a:t>des</a:t>
            </a:r>
            <a:r>
              <a:rPr sz="1088" spc="-45" dirty="0">
                <a:latin typeface="Arial MT"/>
                <a:cs typeface="Arial MT"/>
              </a:rPr>
              <a:t> logements </a:t>
            </a:r>
            <a:r>
              <a:rPr sz="1088" spc="-18" dirty="0">
                <a:latin typeface="Arial MT"/>
                <a:cs typeface="Arial MT"/>
              </a:rPr>
              <a:t>de</a:t>
            </a:r>
            <a:r>
              <a:rPr sz="1088" spc="-41" dirty="0">
                <a:latin typeface="Arial MT"/>
                <a:cs typeface="Arial MT"/>
              </a:rPr>
              <a:t> </a:t>
            </a:r>
            <a:r>
              <a:rPr sz="1088" spc="-50" dirty="0">
                <a:latin typeface="Arial MT"/>
                <a:cs typeface="Arial MT"/>
              </a:rPr>
              <a:t>propriétaires</a:t>
            </a:r>
            <a:r>
              <a:rPr sz="1088" spc="-45" dirty="0">
                <a:latin typeface="Arial MT"/>
                <a:cs typeface="Arial MT"/>
              </a:rPr>
              <a:t> bailleurs </a:t>
            </a:r>
            <a:r>
              <a:rPr sz="1088" spc="-27" dirty="0">
                <a:latin typeface="Arial MT"/>
                <a:cs typeface="Arial MT"/>
              </a:rPr>
              <a:t>et</a:t>
            </a:r>
            <a:r>
              <a:rPr sz="1088" spc="-50" dirty="0">
                <a:latin typeface="Arial MT"/>
                <a:cs typeface="Arial MT"/>
              </a:rPr>
              <a:t> </a:t>
            </a:r>
            <a:r>
              <a:rPr sz="1088" spc="-36" dirty="0">
                <a:latin typeface="Arial MT"/>
                <a:cs typeface="Arial MT"/>
              </a:rPr>
              <a:t>les</a:t>
            </a:r>
            <a:r>
              <a:rPr sz="1088" spc="-45" dirty="0">
                <a:latin typeface="Arial MT"/>
                <a:cs typeface="Arial MT"/>
              </a:rPr>
              <a:t> </a:t>
            </a:r>
            <a:r>
              <a:rPr sz="1088" spc="-9" dirty="0">
                <a:latin typeface="Arial MT"/>
                <a:cs typeface="Arial MT"/>
              </a:rPr>
              <a:t>propriétaires occupants</a:t>
            </a:r>
            <a:endParaRPr sz="1088">
              <a:latin typeface="Arial MT"/>
              <a:cs typeface="Arial MT"/>
            </a:endParaRPr>
          </a:p>
          <a:p>
            <a:pPr marL="11516" marR="4607">
              <a:lnSpc>
                <a:spcPct val="96200"/>
              </a:lnSpc>
              <a:spcBef>
                <a:spcPts val="63"/>
              </a:spcBef>
            </a:pPr>
            <a:r>
              <a:rPr sz="1088" spc="-50" dirty="0">
                <a:latin typeface="Arial MT"/>
                <a:cs typeface="Arial MT"/>
              </a:rPr>
              <a:t>Augmentation</a:t>
            </a:r>
            <a:r>
              <a:rPr sz="1088" spc="-63" dirty="0">
                <a:latin typeface="Arial MT"/>
                <a:cs typeface="Arial MT"/>
              </a:rPr>
              <a:t> </a:t>
            </a:r>
            <a:r>
              <a:rPr sz="1088" spc="-18" dirty="0">
                <a:latin typeface="Arial MT"/>
                <a:cs typeface="Arial MT"/>
              </a:rPr>
              <a:t>du</a:t>
            </a:r>
            <a:r>
              <a:rPr sz="1088" spc="-59" dirty="0">
                <a:latin typeface="Arial MT"/>
                <a:cs typeface="Arial MT"/>
              </a:rPr>
              <a:t> </a:t>
            </a:r>
            <a:r>
              <a:rPr sz="1088" spc="-41" dirty="0">
                <a:latin typeface="Arial MT"/>
                <a:cs typeface="Arial MT"/>
              </a:rPr>
              <a:t>taux</a:t>
            </a:r>
            <a:r>
              <a:rPr sz="1088" spc="-59" dirty="0">
                <a:latin typeface="Arial MT"/>
                <a:cs typeface="Arial MT"/>
              </a:rPr>
              <a:t> </a:t>
            </a:r>
            <a:r>
              <a:rPr sz="1088" spc="-18" dirty="0">
                <a:latin typeface="Arial MT"/>
                <a:cs typeface="Arial MT"/>
              </a:rPr>
              <a:t>de</a:t>
            </a:r>
            <a:r>
              <a:rPr sz="1088" spc="-63" dirty="0">
                <a:latin typeface="Arial MT"/>
                <a:cs typeface="Arial MT"/>
              </a:rPr>
              <a:t> </a:t>
            </a:r>
            <a:r>
              <a:rPr sz="1088" spc="-45" dirty="0">
                <a:latin typeface="Arial MT"/>
                <a:cs typeface="Arial MT"/>
              </a:rPr>
              <a:t>prise</a:t>
            </a:r>
            <a:r>
              <a:rPr sz="1088" spc="-59" dirty="0">
                <a:latin typeface="Arial MT"/>
                <a:cs typeface="Arial MT"/>
              </a:rPr>
              <a:t> </a:t>
            </a:r>
            <a:r>
              <a:rPr sz="1088" spc="-23" dirty="0">
                <a:latin typeface="Arial MT"/>
                <a:cs typeface="Arial MT"/>
              </a:rPr>
              <a:t>en</a:t>
            </a:r>
            <a:r>
              <a:rPr sz="1088" spc="-59" dirty="0">
                <a:latin typeface="Arial MT"/>
                <a:cs typeface="Arial MT"/>
              </a:rPr>
              <a:t> </a:t>
            </a:r>
            <a:r>
              <a:rPr sz="1088" spc="-41" dirty="0">
                <a:latin typeface="Arial MT"/>
                <a:cs typeface="Arial MT"/>
              </a:rPr>
              <a:t>charge</a:t>
            </a:r>
            <a:r>
              <a:rPr sz="1088" spc="-59" dirty="0">
                <a:latin typeface="Arial MT"/>
                <a:cs typeface="Arial MT"/>
              </a:rPr>
              <a:t> </a:t>
            </a:r>
            <a:r>
              <a:rPr sz="1088" spc="-27" dirty="0">
                <a:latin typeface="Arial MT"/>
                <a:cs typeface="Arial MT"/>
              </a:rPr>
              <a:t>des</a:t>
            </a:r>
            <a:r>
              <a:rPr sz="1088" spc="-63" dirty="0">
                <a:latin typeface="Arial MT"/>
                <a:cs typeface="Arial MT"/>
              </a:rPr>
              <a:t> </a:t>
            </a:r>
            <a:r>
              <a:rPr sz="1088" spc="-45" dirty="0">
                <a:latin typeface="Arial MT"/>
                <a:cs typeface="Arial MT"/>
              </a:rPr>
              <a:t>travaux</a:t>
            </a:r>
            <a:r>
              <a:rPr sz="1088" spc="-59" dirty="0">
                <a:latin typeface="Arial MT"/>
                <a:cs typeface="Arial MT"/>
              </a:rPr>
              <a:t> </a:t>
            </a:r>
            <a:r>
              <a:rPr sz="1088" spc="-18" dirty="0">
                <a:latin typeface="Arial MT"/>
                <a:cs typeface="Arial MT"/>
              </a:rPr>
              <a:t>de</a:t>
            </a:r>
            <a:r>
              <a:rPr sz="1088" spc="-59" dirty="0">
                <a:latin typeface="Arial MT"/>
                <a:cs typeface="Arial MT"/>
              </a:rPr>
              <a:t> </a:t>
            </a:r>
            <a:r>
              <a:rPr sz="1088" spc="-50" dirty="0">
                <a:latin typeface="Arial MT"/>
                <a:cs typeface="Arial MT"/>
              </a:rPr>
              <a:t>réhabilitation</a:t>
            </a:r>
            <a:r>
              <a:rPr sz="1088" spc="-59" dirty="0">
                <a:latin typeface="Arial MT"/>
                <a:cs typeface="Arial MT"/>
              </a:rPr>
              <a:t> </a:t>
            </a:r>
            <a:r>
              <a:rPr sz="1088" spc="-23" dirty="0">
                <a:latin typeface="Arial MT"/>
                <a:cs typeface="Arial MT"/>
              </a:rPr>
              <a:t>de</a:t>
            </a:r>
            <a:r>
              <a:rPr sz="1088" spc="-50" dirty="0">
                <a:latin typeface="Arial MT"/>
                <a:cs typeface="Arial MT"/>
              </a:rPr>
              <a:t> </a:t>
            </a:r>
            <a:r>
              <a:rPr sz="1088" spc="-27" dirty="0">
                <a:latin typeface="Arial MT"/>
                <a:cs typeface="Arial MT"/>
              </a:rPr>
              <a:t>35</a:t>
            </a:r>
            <a:r>
              <a:rPr sz="1088" spc="-45" dirty="0">
                <a:latin typeface="Arial MT"/>
                <a:cs typeface="Arial MT"/>
              </a:rPr>
              <a:t> </a:t>
            </a:r>
            <a:r>
              <a:rPr sz="1088" dirty="0">
                <a:latin typeface="Arial MT"/>
                <a:cs typeface="Arial MT"/>
              </a:rPr>
              <a:t>%</a:t>
            </a:r>
            <a:r>
              <a:rPr sz="1088" spc="-59" dirty="0">
                <a:latin typeface="Arial MT"/>
                <a:cs typeface="Arial MT"/>
              </a:rPr>
              <a:t> </a:t>
            </a:r>
            <a:r>
              <a:rPr sz="1088" dirty="0">
                <a:latin typeface="Arial MT"/>
                <a:cs typeface="Arial MT"/>
              </a:rPr>
              <a:t>à</a:t>
            </a:r>
            <a:r>
              <a:rPr sz="1088" spc="-63" dirty="0">
                <a:latin typeface="Arial MT"/>
                <a:cs typeface="Arial MT"/>
              </a:rPr>
              <a:t> </a:t>
            </a:r>
            <a:r>
              <a:rPr sz="1088" spc="-27" dirty="0">
                <a:latin typeface="Arial MT"/>
                <a:cs typeface="Arial MT"/>
              </a:rPr>
              <a:t>50</a:t>
            </a:r>
            <a:r>
              <a:rPr sz="1088" spc="-45" dirty="0">
                <a:latin typeface="Arial MT"/>
                <a:cs typeface="Arial MT"/>
              </a:rPr>
              <a:t> </a:t>
            </a:r>
            <a:r>
              <a:rPr sz="1088" dirty="0">
                <a:latin typeface="Arial MT"/>
                <a:cs typeface="Arial MT"/>
              </a:rPr>
              <a:t>%</a:t>
            </a:r>
            <a:r>
              <a:rPr sz="1088" spc="-68" dirty="0">
                <a:latin typeface="Arial MT"/>
                <a:cs typeface="Arial MT"/>
              </a:rPr>
              <a:t> </a:t>
            </a:r>
            <a:r>
              <a:rPr sz="1088" spc="-41" dirty="0">
                <a:latin typeface="Arial MT"/>
                <a:cs typeface="Arial MT"/>
              </a:rPr>
              <a:t>pour</a:t>
            </a:r>
            <a:r>
              <a:rPr sz="1088" spc="-59" dirty="0">
                <a:latin typeface="Arial MT"/>
                <a:cs typeface="Arial MT"/>
              </a:rPr>
              <a:t> </a:t>
            </a:r>
            <a:r>
              <a:rPr sz="1088" spc="-36" dirty="0">
                <a:latin typeface="Arial MT"/>
                <a:cs typeface="Arial MT"/>
              </a:rPr>
              <a:t>les</a:t>
            </a:r>
            <a:r>
              <a:rPr sz="1088" spc="-63" dirty="0">
                <a:latin typeface="Arial MT"/>
                <a:cs typeface="Arial MT"/>
              </a:rPr>
              <a:t> </a:t>
            </a:r>
            <a:r>
              <a:rPr sz="1088" spc="-50" dirty="0">
                <a:latin typeface="Arial MT"/>
                <a:cs typeface="Arial MT"/>
              </a:rPr>
              <a:t>propriétaires </a:t>
            </a:r>
            <a:r>
              <a:rPr sz="1088" spc="-9" dirty="0">
                <a:latin typeface="Arial MT"/>
                <a:cs typeface="Arial MT"/>
              </a:rPr>
              <a:t>bailleurs </a:t>
            </a:r>
            <a:r>
              <a:rPr sz="1088" spc="-50" dirty="0">
                <a:latin typeface="Arial MT"/>
                <a:cs typeface="Arial MT"/>
              </a:rPr>
              <a:t>MaPrimAdapt’</a:t>
            </a:r>
            <a:r>
              <a:rPr sz="1088" spc="-95" dirty="0">
                <a:latin typeface="Arial MT"/>
                <a:cs typeface="Arial MT"/>
              </a:rPr>
              <a:t> </a:t>
            </a:r>
            <a:r>
              <a:rPr sz="1088" spc="-41" dirty="0">
                <a:latin typeface="Arial MT"/>
                <a:cs typeface="Arial MT"/>
              </a:rPr>
              <a:t>pour</a:t>
            </a:r>
            <a:r>
              <a:rPr sz="1088" spc="-63" dirty="0">
                <a:latin typeface="Arial MT"/>
                <a:cs typeface="Arial MT"/>
              </a:rPr>
              <a:t> </a:t>
            </a:r>
            <a:r>
              <a:rPr sz="1088" spc="-36" dirty="0">
                <a:latin typeface="Arial MT"/>
                <a:cs typeface="Arial MT"/>
              </a:rPr>
              <a:t>les</a:t>
            </a:r>
            <a:r>
              <a:rPr sz="1088" spc="-54" dirty="0">
                <a:latin typeface="Arial MT"/>
                <a:cs typeface="Arial MT"/>
              </a:rPr>
              <a:t> </a:t>
            </a:r>
            <a:r>
              <a:rPr sz="1088" spc="-45" dirty="0">
                <a:latin typeface="Arial MT"/>
                <a:cs typeface="Arial MT"/>
              </a:rPr>
              <a:t>travaux</a:t>
            </a:r>
            <a:r>
              <a:rPr sz="1088" spc="-54" dirty="0">
                <a:latin typeface="Arial MT"/>
                <a:cs typeface="Arial MT"/>
              </a:rPr>
              <a:t> </a:t>
            </a:r>
            <a:r>
              <a:rPr sz="1088" spc="-45" dirty="0">
                <a:latin typeface="Arial MT"/>
                <a:cs typeface="Arial MT"/>
              </a:rPr>
              <a:t>d’adaptation</a:t>
            </a:r>
            <a:r>
              <a:rPr sz="1088" spc="-54" dirty="0">
                <a:latin typeface="Arial MT"/>
                <a:cs typeface="Arial MT"/>
              </a:rPr>
              <a:t> </a:t>
            </a:r>
            <a:r>
              <a:rPr sz="1088" spc="-18" dirty="0">
                <a:latin typeface="Arial MT"/>
                <a:cs typeface="Arial MT"/>
              </a:rPr>
              <a:t>au</a:t>
            </a:r>
            <a:r>
              <a:rPr sz="1088" spc="-54" dirty="0">
                <a:latin typeface="Arial MT"/>
                <a:cs typeface="Arial MT"/>
              </a:rPr>
              <a:t> </a:t>
            </a:r>
            <a:r>
              <a:rPr sz="1088" spc="-50" dirty="0">
                <a:latin typeface="Arial MT"/>
                <a:cs typeface="Arial MT"/>
              </a:rPr>
              <a:t>vieillissement</a:t>
            </a:r>
            <a:r>
              <a:rPr sz="1088" spc="-59" dirty="0">
                <a:latin typeface="Arial MT"/>
                <a:cs typeface="Arial MT"/>
              </a:rPr>
              <a:t> </a:t>
            </a:r>
            <a:r>
              <a:rPr sz="1088" spc="-27" dirty="0">
                <a:latin typeface="Arial MT"/>
                <a:cs typeface="Arial MT"/>
              </a:rPr>
              <a:t>des</a:t>
            </a:r>
            <a:r>
              <a:rPr sz="1088" spc="-54" dirty="0">
                <a:latin typeface="Arial MT"/>
                <a:cs typeface="Arial MT"/>
              </a:rPr>
              <a:t> </a:t>
            </a:r>
            <a:r>
              <a:rPr sz="1088" spc="-45" dirty="0">
                <a:latin typeface="Arial MT"/>
                <a:cs typeface="Arial MT"/>
              </a:rPr>
              <a:t>personnes</a:t>
            </a:r>
            <a:r>
              <a:rPr sz="1088" spc="-54" dirty="0">
                <a:latin typeface="Arial MT"/>
                <a:cs typeface="Arial MT"/>
              </a:rPr>
              <a:t> </a:t>
            </a:r>
            <a:r>
              <a:rPr sz="1088" spc="-41" dirty="0">
                <a:latin typeface="Arial MT"/>
                <a:cs typeface="Arial MT"/>
              </a:rPr>
              <a:t>âgées</a:t>
            </a:r>
            <a:r>
              <a:rPr sz="1088" spc="-54" dirty="0">
                <a:latin typeface="Arial MT"/>
                <a:cs typeface="Arial MT"/>
              </a:rPr>
              <a:t> </a:t>
            </a:r>
            <a:r>
              <a:rPr sz="1088" spc="-23" dirty="0">
                <a:latin typeface="Arial MT"/>
                <a:cs typeface="Arial MT"/>
              </a:rPr>
              <a:t>de</a:t>
            </a:r>
            <a:r>
              <a:rPr sz="1088" spc="-54" dirty="0">
                <a:latin typeface="Arial MT"/>
                <a:cs typeface="Arial MT"/>
              </a:rPr>
              <a:t> </a:t>
            </a:r>
            <a:r>
              <a:rPr sz="1088" spc="-36" dirty="0">
                <a:latin typeface="Arial MT"/>
                <a:cs typeface="Arial MT"/>
              </a:rPr>
              <a:t>plus</a:t>
            </a:r>
            <a:r>
              <a:rPr sz="1088" spc="-54" dirty="0">
                <a:latin typeface="Arial MT"/>
                <a:cs typeface="Arial MT"/>
              </a:rPr>
              <a:t> </a:t>
            </a:r>
            <a:r>
              <a:rPr sz="1088" spc="-23" dirty="0">
                <a:latin typeface="Arial MT"/>
                <a:cs typeface="Arial MT"/>
              </a:rPr>
              <a:t>de</a:t>
            </a:r>
            <a:r>
              <a:rPr sz="1088" spc="-54" dirty="0">
                <a:latin typeface="Arial MT"/>
                <a:cs typeface="Arial MT"/>
              </a:rPr>
              <a:t> </a:t>
            </a:r>
            <a:r>
              <a:rPr sz="1088" spc="-18" dirty="0">
                <a:latin typeface="Arial MT"/>
                <a:cs typeface="Arial MT"/>
              </a:rPr>
              <a:t>70</a:t>
            </a:r>
            <a:r>
              <a:rPr sz="1088" spc="-54" dirty="0">
                <a:latin typeface="Arial MT"/>
                <a:cs typeface="Arial MT"/>
              </a:rPr>
              <a:t> </a:t>
            </a:r>
            <a:r>
              <a:rPr sz="1088" spc="-27" dirty="0">
                <a:latin typeface="Arial MT"/>
                <a:cs typeface="Arial MT"/>
              </a:rPr>
              <a:t>ans</a:t>
            </a:r>
            <a:r>
              <a:rPr sz="1088" spc="-68" dirty="0">
                <a:latin typeface="Arial MT"/>
                <a:cs typeface="Arial MT"/>
              </a:rPr>
              <a:t> </a:t>
            </a:r>
            <a:r>
              <a:rPr sz="1088" spc="-27" dirty="0">
                <a:latin typeface="Arial MT"/>
                <a:cs typeface="Arial MT"/>
              </a:rPr>
              <a:t>aux</a:t>
            </a:r>
            <a:r>
              <a:rPr sz="1088" spc="-54" dirty="0">
                <a:latin typeface="Arial MT"/>
                <a:cs typeface="Arial MT"/>
              </a:rPr>
              <a:t> </a:t>
            </a:r>
            <a:r>
              <a:rPr sz="1088" spc="-45" dirty="0">
                <a:latin typeface="Arial MT"/>
                <a:cs typeface="Arial MT"/>
              </a:rPr>
              <a:t>revenus</a:t>
            </a:r>
            <a:r>
              <a:rPr sz="1088" spc="-54" dirty="0">
                <a:latin typeface="Arial MT"/>
                <a:cs typeface="Arial MT"/>
              </a:rPr>
              <a:t> </a:t>
            </a:r>
            <a:r>
              <a:rPr sz="1088" spc="-45" dirty="0">
                <a:latin typeface="Arial MT"/>
                <a:cs typeface="Arial MT"/>
              </a:rPr>
              <a:t>modestes</a:t>
            </a:r>
            <a:r>
              <a:rPr sz="1088" spc="-54" dirty="0">
                <a:latin typeface="Arial MT"/>
                <a:cs typeface="Arial MT"/>
              </a:rPr>
              <a:t> </a:t>
            </a:r>
            <a:r>
              <a:rPr sz="1088" spc="-23" dirty="0">
                <a:latin typeface="Arial MT"/>
                <a:cs typeface="Arial MT"/>
              </a:rPr>
              <a:t>et </a:t>
            </a:r>
            <a:r>
              <a:rPr sz="1088" spc="-41" dirty="0">
                <a:latin typeface="Arial MT"/>
                <a:cs typeface="Arial MT"/>
              </a:rPr>
              <a:t>très</a:t>
            </a:r>
            <a:r>
              <a:rPr sz="1088" spc="-68" dirty="0">
                <a:latin typeface="Arial MT"/>
                <a:cs typeface="Arial MT"/>
              </a:rPr>
              <a:t> </a:t>
            </a:r>
            <a:r>
              <a:rPr sz="1088" spc="-9" dirty="0">
                <a:latin typeface="Arial MT"/>
                <a:cs typeface="Arial MT"/>
              </a:rPr>
              <a:t>modestes</a:t>
            </a:r>
            <a:endParaRPr sz="1088">
              <a:latin typeface="Arial MT"/>
              <a:cs typeface="Arial MT"/>
            </a:endParaRPr>
          </a:p>
        </p:txBody>
      </p:sp>
      <p:grpSp>
        <p:nvGrpSpPr>
          <p:cNvPr id="23" name="object 23"/>
          <p:cNvGrpSpPr/>
          <p:nvPr/>
        </p:nvGrpSpPr>
        <p:grpSpPr>
          <a:xfrm>
            <a:off x="2212423" y="4389269"/>
            <a:ext cx="6152622" cy="396163"/>
            <a:chOff x="1063977" y="4840388"/>
            <a:chExt cx="6784975" cy="436880"/>
          </a:xfrm>
        </p:grpSpPr>
        <p:sp>
          <p:nvSpPr>
            <p:cNvPr id="24" name="object 24"/>
            <p:cNvSpPr/>
            <p:nvPr/>
          </p:nvSpPr>
          <p:spPr>
            <a:xfrm>
              <a:off x="1076756" y="4853168"/>
              <a:ext cx="6759575" cy="411480"/>
            </a:xfrm>
            <a:custGeom>
              <a:avLst/>
              <a:gdLst/>
              <a:ahLst/>
              <a:cxnLst/>
              <a:rect l="l" t="t" r="r" b="b"/>
              <a:pathLst>
                <a:path w="6759575" h="411479">
                  <a:moveTo>
                    <a:pt x="6694208" y="0"/>
                  </a:moveTo>
                  <a:lnTo>
                    <a:pt x="64808" y="0"/>
                  </a:lnTo>
                  <a:lnTo>
                    <a:pt x="57607" y="711"/>
                  </a:lnTo>
                  <a:lnTo>
                    <a:pt x="54000" y="1435"/>
                  </a:lnTo>
                  <a:lnTo>
                    <a:pt x="50761" y="2159"/>
                  </a:lnTo>
                  <a:lnTo>
                    <a:pt x="47167" y="3238"/>
                  </a:lnTo>
                  <a:lnTo>
                    <a:pt x="43929" y="4673"/>
                  </a:lnTo>
                  <a:lnTo>
                    <a:pt x="40678" y="5753"/>
                  </a:lnTo>
                  <a:lnTo>
                    <a:pt x="37439" y="7556"/>
                  </a:lnTo>
                  <a:lnTo>
                    <a:pt x="34201" y="8991"/>
                  </a:lnTo>
                  <a:lnTo>
                    <a:pt x="31318" y="11150"/>
                  </a:lnTo>
                  <a:lnTo>
                    <a:pt x="11163" y="31318"/>
                  </a:lnTo>
                  <a:lnTo>
                    <a:pt x="9004" y="34188"/>
                  </a:lnTo>
                  <a:lnTo>
                    <a:pt x="7569" y="37439"/>
                  </a:lnTo>
                  <a:lnTo>
                    <a:pt x="5765" y="40678"/>
                  </a:lnTo>
                  <a:lnTo>
                    <a:pt x="4686" y="43916"/>
                  </a:lnTo>
                  <a:lnTo>
                    <a:pt x="0" y="64795"/>
                  </a:lnTo>
                  <a:lnTo>
                    <a:pt x="0" y="346316"/>
                  </a:lnTo>
                  <a:lnTo>
                    <a:pt x="4686" y="367195"/>
                  </a:lnTo>
                  <a:lnTo>
                    <a:pt x="5765" y="370433"/>
                  </a:lnTo>
                  <a:lnTo>
                    <a:pt x="7569" y="373672"/>
                  </a:lnTo>
                  <a:lnTo>
                    <a:pt x="9004" y="376910"/>
                  </a:lnTo>
                  <a:lnTo>
                    <a:pt x="11163" y="379793"/>
                  </a:lnTo>
                  <a:lnTo>
                    <a:pt x="31318" y="399948"/>
                  </a:lnTo>
                  <a:lnTo>
                    <a:pt x="34201" y="402120"/>
                  </a:lnTo>
                  <a:lnTo>
                    <a:pt x="37439" y="403555"/>
                  </a:lnTo>
                  <a:lnTo>
                    <a:pt x="40678" y="405358"/>
                  </a:lnTo>
                  <a:lnTo>
                    <a:pt x="43929" y="406438"/>
                  </a:lnTo>
                  <a:lnTo>
                    <a:pt x="64808" y="411111"/>
                  </a:lnTo>
                  <a:lnTo>
                    <a:pt x="6694563" y="410756"/>
                  </a:lnTo>
                  <a:lnTo>
                    <a:pt x="6715442" y="406069"/>
                  </a:lnTo>
                  <a:lnTo>
                    <a:pt x="6718681" y="404990"/>
                  </a:lnTo>
                  <a:lnTo>
                    <a:pt x="6721919" y="403199"/>
                  </a:lnTo>
                  <a:lnTo>
                    <a:pt x="6725158" y="401751"/>
                  </a:lnTo>
                  <a:lnTo>
                    <a:pt x="6728040" y="399592"/>
                  </a:lnTo>
                  <a:lnTo>
                    <a:pt x="6748208" y="379437"/>
                  </a:lnTo>
                  <a:lnTo>
                    <a:pt x="6750367" y="376555"/>
                  </a:lnTo>
                  <a:lnTo>
                    <a:pt x="6751802" y="373316"/>
                  </a:lnTo>
                  <a:lnTo>
                    <a:pt x="6753606" y="370078"/>
                  </a:lnTo>
                  <a:lnTo>
                    <a:pt x="6754685" y="366839"/>
                  </a:lnTo>
                  <a:lnTo>
                    <a:pt x="6759359" y="342353"/>
                  </a:lnTo>
                  <a:lnTo>
                    <a:pt x="6759003" y="64795"/>
                  </a:lnTo>
                  <a:lnTo>
                    <a:pt x="6754317" y="43916"/>
                  </a:lnTo>
                  <a:lnTo>
                    <a:pt x="6753237" y="40678"/>
                  </a:lnTo>
                  <a:lnTo>
                    <a:pt x="6751447" y="37439"/>
                  </a:lnTo>
                  <a:lnTo>
                    <a:pt x="6749999" y="34188"/>
                  </a:lnTo>
                  <a:lnTo>
                    <a:pt x="6747840" y="31318"/>
                  </a:lnTo>
                  <a:lnTo>
                    <a:pt x="6727685" y="11150"/>
                  </a:lnTo>
                  <a:lnTo>
                    <a:pt x="6724802" y="8991"/>
                  </a:lnTo>
                  <a:lnTo>
                    <a:pt x="6721563" y="7556"/>
                  </a:lnTo>
                  <a:lnTo>
                    <a:pt x="6718325" y="5753"/>
                  </a:lnTo>
                  <a:lnTo>
                    <a:pt x="6715086" y="4673"/>
                  </a:lnTo>
                  <a:lnTo>
                    <a:pt x="6711848" y="3238"/>
                  </a:lnTo>
                  <a:lnTo>
                    <a:pt x="6708241" y="2159"/>
                  </a:lnTo>
                  <a:lnTo>
                    <a:pt x="6705003" y="1435"/>
                  </a:lnTo>
                  <a:lnTo>
                    <a:pt x="6701408" y="711"/>
                  </a:lnTo>
                  <a:lnTo>
                    <a:pt x="6694208" y="0"/>
                  </a:lnTo>
                  <a:close/>
                </a:path>
              </a:pathLst>
            </a:custGeom>
            <a:solidFill>
              <a:srgbClr val="68ADC3"/>
            </a:solidFill>
          </p:spPr>
          <p:txBody>
            <a:bodyPr wrap="square" lIns="0" tIns="0" rIns="0" bIns="0" rtlCol="0"/>
            <a:lstStyle/>
            <a:p>
              <a:endParaRPr/>
            </a:p>
          </p:txBody>
        </p:sp>
        <p:sp>
          <p:nvSpPr>
            <p:cNvPr id="25" name="object 25"/>
            <p:cNvSpPr/>
            <p:nvPr/>
          </p:nvSpPr>
          <p:spPr>
            <a:xfrm>
              <a:off x="1076756" y="4853168"/>
              <a:ext cx="6759575" cy="411480"/>
            </a:xfrm>
            <a:custGeom>
              <a:avLst/>
              <a:gdLst/>
              <a:ahLst/>
              <a:cxnLst/>
              <a:rect l="l" t="t" r="r" b="b"/>
              <a:pathLst>
                <a:path w="6759575" h="411479">
                  <a:moveTo>
                    <a:pt x="0" y="68389"/>
                  </a:moveTo>
                  <a:lnTo>
                    <a:pt x="0" y="64795"/>
                  </a:lnTo>
                  <a:lnTo>
                    <a:pt x="368" y="61188"/>
                  </a:lnTo>
                  <a:lnTo>
                    <a:pt x="4686" y="43916"/>
                  </a:lnTo>
                  <a:lnTo>
                    <a:pt x="5765" y="40678"/>
                  </a:lnTo>
                  <a:lnTo>
                    <a:pt x="7569" y="37439"/>
                  </a:lnTo>
                  <a:lnTo>
                    <a:pt x="9004" y="34188"/>
                  </a:lnTo>
                  <a:lnTo>
                    <a:pt x="11163" y="31318"/>
                  </a:lnTo>
                  <a:lnTo>
                    <a:pt x="12966" y="28079"/>
                  </a:lnTo>
                  <a:lnTo>
                    <a:pt x="15125" y="25196"/>
                  </a:lnTo>
                  <a:lnTo>
                    <a:pt x="17640" y="22669"/>
                  </a:lnTo>
                  <a:lnTo>
                    <a:pt x="20167" y="20154"/>
                  </a:lnTo>
                  <a:lnTo>
                    <a:pt x="22682" y="17640"/>
                  </a:lnTo>
                  <a:lnTo>
                    <a:pt x="25209" y="15112"/>
                  </a:lnTo>
                  <a:lnTo>
                    <a:pt x="28079" y="12954"/>
                  </a:lnTo>
                  <a:lnTo>
                    <a:pt x="31318" y="11150"/>
                  </a:lnTo>
                  <a:lnTo>
                    <a:pt x="34201" y="8991"/>
                  </a:lnTo>
                  <a:lnTo>
                    <a:pt x="37439" y="7556"/>
                  </a:lnTo>
                  <a:lnTo>
                    <a:pt x="40678" y="5753"/>
                  </a:lnTo>
                  <a:lnTo>
                    <a:pt x="43929" y="4673"/>
                  </a:lnTo>
                  <a:lnTo>
                    <a:pt x="64808" y="0"/>
                  </a:lnTo>
                  <a:lnTo>
                    <a:pt x="68402" y="0"/>
                  </a:lnTo>
                  <a:lnTo>
                    <a:pt x="6690601" y="0"/>
                  </a:lnTo>
                  <a:lnTo>
                    <a:pt x="6694208" y="0"/>
                  </a:lnTo>
                  <a:lnTo>
                    <a:pt x="6697802" y="355"/>
                  </a:lnTo>
                  <a:lnTo>
                    <a:pt x="6715086" y="4673"/>
                  </a:lnTo>
                  <a:lnTo>
                    <a:pt x="6718325" y="5753"/>
                  </a:lnTo>
                  <a:lnTo>
                    <a:pt x="6721563" y="7556"/>
                  </a:lnTo>
                  <a:lnTo>
                    <a:pt x="6724802" y="8991"/>
                  </a:lnTo>
                  <a:lnTo>
                    <a:pt x="6727685" y="11150"/>
                  </a:lnTo>
                  <a:lnTo>
                    <a:pt x="6730923" y="12954"/>
                  </a:lnTo>
                  <a:lnTo>
                    <a:pt x="6733806" y="15112"/>
                  </a:lnTo>
                  <a:lnTo>
                    <a:pt x="6736321" y="17640"/>
                  </a:lnTo>
                  <a:lnTo>
                    <a:pt x="6738848" y="20154"/>
                  </a:lnTo>
                  <a:lnTo>
                    <a:pt x="6741363" y="22669"/>
                  </a:lnTo>
                  <a:lnTo>
                    <a:pt x="6743877" y="25196"/>
                  </a:lnTo>
                  <a:lnTo>
                    <a:pt x="6746049" y="28079"/>
                  </a:lnTo>
                  <a:lnTo>
                    <a:pt x="6747840" y="31318"/>
                  </a:lnTo>
                  <a:lnTo>
                    <a:pt x="6749999" y="34188"/>
                  </a:lnTo>
                  <a:lnTo>
                    <a:pt x="6751447" y="37439"/>
                  </a:lnTo>
                  <a:lnTo>
                    <a:pt x="6753237" y="40678"/>
                  </a:lnTo>
                  <a:lnTo>
                    <a:pt x="6754317" y="43916"/>
                  </a:lnTo>
                  <a:lnTo>
                    <a:pt x="6759003" y="64795"/>
                  </a:lnTo>
                  <a:lnTo>
                    <a:pt x="6759003" y="68389"/>
                  </a:lnTo>
                  <a:lnTo>
                    <a:pt x="6759359" y="342353"/>
                  </a:lnTo>
                  <a:lnTo>
                    <a:pt x="6759359" y="345960"/>
                  </a:lnTo>
                  <a:lnTo>
                    <a:pt x="6759003" y="349554"/>
                  </a:lnTo>
                  <a:lnTo>
                    <a:pt x="6754685" y="366839"/>
                  </a:lnTo>
                  <a:lnTo>
                    <a:pt x="6753606" y="370078"/>
                  </a:lnTo>
                  <a:lnTo>
                    <a:pt x="6751802" y="373316"/>
                  </a:lnTo>
                  <a:lnTo>
                    <a:pt x="6750367" y="376555"/>
                  </a:lnTo>
                  <a:lnTo>
                    <a:pt x="6748208" y="379437"/>
                  </a:lnTo>
                  <a:lnTo>
                    <a:pt x="6746405" y="382676"/>
                  </a:lnTo>
                  <a:lnTo>
                    <a:pt x="6744246" y="385559"/>
                  </a:lnTo>
                  <a:lnTo>
                    <a:pt x="6741718" y="388073"/>
                  </a:lnTo>
                  <a:lnTo>
                    <a:pt x="6739204" y="390588"/>
                  </a:lnTo>
                  <a:lnTo>
                    <a:pt x="6736676" y="393115"/>
                  </a:lnTo>
                  <a:lnTo>
                    <a:pt x="6734162" y="395630"/>
                  </a:lnTo>
                  <a:lnTo>
                    <a:pt x="6731279" y="397789"/>
                  </a:lnTo>
                  <a:lnTo>
                    <a:pt x="6728040" y="399592"/>
                  </a:lnTo>
                  <a:lnTo>
                    <a:pt x="6725158" y="401751"/>
                  </a:lnTo>
                  <a:lnTo>
                    <a:pt x="6721919" y="403199"/>
                  </a:lnTo>
                  <a:lnTo>
                    <a:pt x="6718681" y="404990"/>
                  </a:lnTo>
                  <a:lnTo>
                    <a:pt x="6715442" y="406069"/>
                  </a:lnTo>
                  <a:lnTo>
                    <a:pt x="6694563" y="410756"/>
                  </a:lnTo>
                  <a:lnTo>
                    <a:pt x="6690956" y="410756"/>
                  </a:lnTo>
                  <a:lnTo>
                    <a:pt x="68402" y="411111"/>
                  </a:lnTo>
                  <a:lnTo>
                    <a:pt x="64808" y="411111"/>
                  </a:lnTo>
                  <a:lnTo>
                    <a:pt x="61201" y="410756"/>
                  </a:lnTo>
                  <a:lnTo>
                    <a:pt x="43929" y="406438"/>
                  </a:lnTo>
                  <a:lnTo>
                    <a:pt x="40678" y="405358"/>
                  </a:lnTo>
                  <a:lnTo>
                    <a:pt x="37439" y="403555"/>
                  </a:lnTo>
                  <a:lnTo>
                    <a:pt x="34201" y="402120"/>
                  </a:lnTo>
                  <a:lnTo>
                    <a:pt x="31318" y="399948"/>
                  </a:lnTo>
                  <a:lnTo>
                    <a:pt x="28079" y="398157"/>
                  </a:lnTo>
                  <a:lnTo>
                    <a:pt x="25209" y="395998"/>
                  </a:lnTo>
                  <a:lnTo>
                    <a:pt x="22682" y="393471"/>
                  </a:lnTo>
                  <a:lnTo>
                    <a:pt x="20167" y="390956"/>
                  </a:lnTo>
                  <a:lnTo>
                    <a:pt x="17640" y="388429"/>
                  </a:lnTo>
                  <a:lnTo>
                    <a:pt x="15125" y="385914"/>
                  </a:lnTo>
                  <a:lnTo>
                    <a:pt x="12966" y="383031"/>
                  </a:lnTo>
                  <a:lnTo>
                    <a:pt x="11163" y="379793"/>
                  </a:lnTo>
                  <a:lnTo>
                    <a:pt x="9004" y="376910"/>
                  </a:lnTo>
                  <a:lnTo>
                    <a:pt x="7569" y="373672"/>
                  </a:lnTo>
                  <a:lnTo>
                    <a:pt x="5765" y="370433"/>
                  </a:lnTo>
                  <a:lnTo>
                    <a:pt x="4686" y="367195"/>
                  </a:lnTo>
                  <a:lnTo>
                    <a:pt x="368" y="349910"/>
                  </a:lnTo>
                  <a:lnTo>
                    <a:pt x="0" y="346316"/>
                  </a:lnTo>
                  <a:lnTo>
                    <a:pt x="0" y="342709"/>
                  </a:lnTo>
                  <a:lnTo>
                    <a:pt x="0" y="68389"/>
                  </a:lnTo>
                  <a:close/>
                </a:path>
              </a:pathLst>
            </a:custGeom>
            <a:ln w="25559">
              <a:solidFill>
                <a:srgbClr val="FFFFFF"/>
              </a:solidFill>
            </a:ln>
          </p:spPr>
          <p:txBody>
            <a:bodyPr wrap="square" lIns="0" tIns="0" rIns="0" bIns="0" rtlCol="0"/>
            <a:lstStyle/>
            <a:p>
              <a:endParaRPr/>
            </a:p>
          </p:txBody>
        </p:sp>
      </p:grpSp>
      <p:sp>
        <p:nvSpPr>
          <p:cNvPr id="26" name="object 26"/>
          <p:cNvSpPr txBox="1"/>
          <p:nvPr/>
        </p:nvSpPr>
        <p:spPr>
          <a:xfrm>
            <a:off x="2478557" y="4482371"/>
            <a:ext cx="382919" cy="179047"/>
          </a:xfrm>
          <a:prstGeom prst="rect">
            <a:avLst/>
          </a:prstGeom>
        </p:spPr>
        <p:txBody>
          <a:bodyPr vert="horz" wrap="square" lIns="0" tIns="11516" rIns="0" bIns="0" rtlCol="0">
            <a:spAutoFit/>
          </a:bodyPr>
          <a:lstStyle/>
          <a:p>
            <a:pPr marL="11516">
              <a:lnSpc>
                <a:spcPct val="100000"/>
              </a:lnSpc>
              <a:spcBef>
                <a:spcPts val="91"/>
              </a:spcBef>
            </a:pPr>
            <a:r>
              <a:rPr sz="1088" b="1" spc="-23" dirty="0">
                <a:solidFill>
                  <a:srgbClr val="FFFFFF"/>
                </a:solidFill>
                <a:latin typeface="Arial"/>
                <a:cs typeface="Arial"/>
              </a:rPr>
              <a:t>ANaH</a:t>
            </a:r>
            <a:endParaRPr sz="1088">
              <a:latin typeface="Arial"/>
              <a:cs typeface="Arial"/>
            </a:endParaRPr>
          </a:p>
        </p:txBody>
      </p:sp>
      <p:sp>
        <p:nvSpPr>
          <p:cNvPr id="27" name="object 27"/>
          <p:cNvSpPr txBox="1"/>
          <p:nvPr/>
        </p:nvSpPr>
        <p:spPr>
          <a:xfrm>
            <a:off x="10218964" y="413521"/>
            <a:ext cx="187717" cy="207067"/>
          </a:xfrm>
          <a:prstGeom prst="rect">
            <a:avLst/>
          </a:prstGeom>
        </p:spPr>
        <p:txBody>
          <a:bodyPr vert="horz" wrap="square" lIns="0" tIns="11516" rIns="0" bIns="0" rtlCol="0">
            <a:spAutoFit/>
          </a:bodyPr>
          <a:lstStyle/>
          <a:p>
            <a:pPr marL="11516">
              <a:lnSpc>
                <a:spcPct val="100000"/>
              </a:lnSpc>
              <a:spcBef>
                <a:spcPts val="91"/>
              </a:spcBef>
            </a:pPr>
            <a:r>
              <a:rPr sz="1270" b="1" spc="-32" dirty="0">
                <a:solidFill>
                  <a:srgbClr val="4A4543"/>
                </a:solidFill>
                <a:latin typeface="Arial"/>
                <a:cs typeface="Arial"/>
              </a:rPr>
              <a:t>10</a:t>
            </a:r>
            <a:endParaRPr sz="1270">
              <a:latin typeface="Arial"/>
              <a:cs typeface="Arial"/>
            </a:endParaRPr>
          </a:p>
        </p:txBody>
      </p:sp>
      <p:pic>
        <p:nvPicPr>
          <p:cNvPr id="28" name="object 28"/>
          <p:cNvPicPr/>
          <p:nvPr/>
        </p:nvPicPr>
        <p:blipFill>
          <a:blip r:embed="rId4" cstate="print"/>
          <a:stretch>
            <a:fillRect/>
          </a:stretch>
        </p:blipFill>
        <p:spPr>
          <a:xfrm>
            <a:off x="9076817" y="318615"/>
            <a:ext cx="1046918" cy="410673"/>
          </a:xfrm>
          <a:prstGeom prst="rect">
            <a:avLst/>
          </a:prstGeom>
        </p:spPr>
      </p:pic>
    </p:spTree>
    <p:extLst>
      <p:ext uri="{BB962C8B-B14F-4D97-AF65-F5344CB8AC3E}">
        <p14:creationId xmlns:p14="http://schemas.microsoft.com/office/powerpoint/2010/main" val="48775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C2683F56-6487-86D3-0CCC-48909450AAB4}"/>
              </a:ext>
            </a:extLst>
          </p:cNvPr>
          <p:cNvSpPr txBox="1"/>
          <p:nvPr/>
        </p:nvSpPr>
        <p:spPr>
          <a:xfrm>
            <a:off x="1806681" y="2228671"/>
            <a:ext cx="8578638" cy="2400657"/>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État des lieux du parc immobilier, bilan et perspectives du PLOM</a:t>
            </a:r>
          </a:p>
          <a:p>
            <a:pPr lvl="0"/>
            <a:r>
              <a:rPr lang="fr-FR" sz="2800" b="1" u="sng" dirty="0">
                <a:effectLst/>
                <a:latin typeface="Alwyn" pitchFamily="2" charset="0"/>
                <a:ea typeface="Times New Roman" panose="02020603050405020304" pitchFamily="18" charset="0"/>
              </a:rPr>
              <a:t> </a:t>
            </a:r>
          </a:p>
          <a:p>
            <a:r>
              <a:rPr lang="fr-FR" sz="2400" b="1" u="sng" dirty="0" err="1">
                <a:solidFill>
                  <a:srgbClr val="0070C0"/>
                </a:solidFill>
                <a:latin typeface="Alwyn" pitchFamily="2" charset="0"/>
                <a:ea typeface="Times New Roman" panose="02020603050405020304" pitchFamily="18" charset="0"/>
              </a:rPr>
              <a:t>Miguelle</a:t>
            </a:r>
            <a:r>
              <a:rPr lang="fr-FR" sz="2400" b="1" u="sng" dirty="0">
                <a:solidFill>
                  <a:srgbClr val="0070C0"/>
                </a:solidFill>
                <a:latin typeface="Alwyn" pitchFamily="2" charset="0"/>
                <a:ea typeface="Times New Roman" panose="02020603050405020304" pitchFamily="18" charset="0"/>
              </a:rPr>
              <a:t> MAMBERT</a:t>
            </a:r>
            <a:r>
              <a:rPr lang="fr-FR" sz="2400" b="1" dirty="0">
                <a:solidFill>
                  <a:srgbClr val="0070C0"/>
                </a:solidFill>
                <a:latin typeface="Alwyn" pitchFamily="2" charset="0"/>
                <a:ea typeface="Times New Roman" panose="02020603050405020304" pitchFamily="18" charset="0"/>
              </a:rPr>
              <a:t>, Responsable du service logement et ville durable (DEAL Martinique)</a:t>
            </a:r>
            <a:endParaRPr lang="fr-FR" sz="2400" b="1" dirty="0">
              <a:solidFill>
                <a:srgbClr val="0070C0"/>
              </a:solidFill>
              <a:effectLst/>
              <a:latin typeface="Alwyn" pitchFamily="2" charset="0"/>
              <a:ea typeface="Times New Roman" panose="02020603050405020304" pitchFamily="18" charset="0"/>
            </a:endParaRPr>
          </a:p>
          <a:p>
            <a:endParaRPr lang="fr-FR" dirty="0"/>
          </a:p>
        </p:txBody>
      </p:sp>
      <p:pic>
        <p:nvPicPr>
          <p:cNvPr id="4" name="Picture 2" descr="CERC BTP Martinique | Programme PACTE">
            <a:extLst>
              <a:ext uri="{FF2B5EF4-FFF2-40B4-BE49-F238E27FC236}">
                <a16:creationId xmlns:a16="http://schemas.microsoft.com/office/drawing/2014/main" id="{907C3ACF-F62C-199D-6713-45D5FD168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3549F25B-4C4F-B15E-8AF5-BCA574B9840C}"/>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2029102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5363" y="326458"/>
            <a:ext cx="9040928" cy="429560"/>
            <a:chOff x="361441" y="360010"/>
            <a:chExt cx="9970135" cy="473709"/>
          </a:xfrm>
        </p:grpSpPr>
        <p:pic>
          <p:nvPicPr>
            <p:cNvPr id="3" name="object 3"/>
            <p:cNvPicPr/>
            <p:nvPr/>
          </p:nvPicPr>
          <p:blipFill>
            <a:blip r:embed="rId2" cstate="print"/>
            <a:stretch>
              <a:fillRect/>
            </a:stretch>
          </p:blipFill>
          <p:spPr>
            <a:xfrm>
              <a:off x="933830" y="389524"/>
              <a:ext cx="1175753" cy="434517"/>
            </a:xfrm>
            <a:prstGeom prst="rect">
              <a:avLst/>
            </a:prstGeom>
          </p:spPr>
        </p:pic>
        <p:pic>
          <p:nvPicPr>
            <p:cNvPr id="4" name="object 4"/>
            <p:cNvPicPr/>
            <p:nvPr/>
          </p:nvPicPr>
          <p:blipFill>
            <a:blip r:embed="rId3" cstate="print"/>
            <a:stretch>
              <a:fillRect/>
            </a:stretch>
          </p:blipFill>
          <p:spPr>
            <a:xfrm>
              <a:off x="8679954" y="417604"/>
              <a:ext cx="717473" cy="356755"/>
            </a:xfrm>
            <a:prstGeom prst="rect">
              <a:avLst/>
            </a:prstGeom>
          </p:spPr>
        </p:pic>
      </p:grpSp>
      <p:sp>
        <p:nvSpPr>
          <p:cNvPr id="5" name="object 5"/>
          <p:cNvSpPr txBox="1">
            <a:spLocks noGrp="1"/>
          </p:cNvSpPr>
          <p:nvPr>
            <p:ph type="title"/>
          </p:nvPr>
        </p:nvSpPr>
        <p:spPr>
          <a:xfrm>
            <a:off x="1846550" y="1046841"/>
            <a:ext cx="7778734" cy="410559"/>
          </a:xfrm>
          <a:prstGeom prst="rect">
            <a:avLst/>
          </a:prstGeom>
        </p:spPr>
        <p:txBody>
          <a:bodyPr vert="horz" wrap="square" lIns="0" tIns="11516" rIns="0" bIns="0" rtlCol="0">
            <a:spAutoFit/>
          </a:bodyPr>
          <a:lstStyle/>
          <a:p>
            <a:pPr marL="11516">
              <a:lnSpc>
                <a:spcPct val="100000"/>
              </a:lnSpc>
              <a:spcBef>
                <a:spcPts val="91"/>
              </a:spcBef>
            </a:pPr>
            <a:r>
              <a:rPr sz="2539" spc="-18" dirty="0"/>
              <a:t>Des</a:t>
            </a:r>
            <a:r>
              <a:rPr sz="2539" spc="-127" dirty="0"/>
              <a:t> </a:t>
            </a:r>
            <a:r>
              <a:rPr sz="2539" spc="-36" dirty="0"/>
              <a:t>leviers</a:t>
            </a:r>
            <a:r>
              <a:rPr sz="2539" spc="-122" dirty="0"/>
              <a:t> </a:t>
            </a:r>
            <a:r>
              <a:rPr sz="2539" dirty="0"/>
              <a:t>de</a:t>
            </a:r>
            <a:r>
              <a:rPr sz="2539" spc="-131" dirty="0"/>
              <a:t> </a:t>
            </a:r>
            <a:r>
              <a:rPr sz="2539" spc="-50" dirty="0"/>
              <a:t>financement</a:t>
            </a:r>
            <a:r>
              <a:rPr sz="2539" spc="-122" dirty="0"/>
              <a:t> </a:t>
            </a:r>
            <a:r>
              <a:rPr sz="2539" spc="-54" dirty="0"/>
              <a:t>complémentaires</a:t>
            </a:r>
            <a:r>
              <a:rPr sz="2539" spc="-122" dirty="0"/>
              <a:t> </a:t>
            </a:r>
            <a:r>
              <a:rPr sz="2539" dirty="0"/>
              <a:t>ou</a:t>
            </a:r>
            <a:r>
              <a:rPr sz="2539" spc="-127" dirty="0"/>
              <a:t> </a:t>
            </a:r>
            <a:r>
              <a:rPr sz="2539" spc="-9" dirty="0"/>
              <a:t>récents</a:t>
            </a:r>
            <a:endParaRPr sz="2539"/>
          </a:p>
        </p:txBody>
      </p:sp>
      <p:sp>
        <p:nvSpPr>
          <p:cNvPr id="6" name="object 6"/>
          <p:cNvSpPr txBox="1"/>
          <p:nvPr/>
        </p:nvSpPr>
        <p:spPr>
          <a:xfrm>
            <a:off x="4686327" y="427226"/>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7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sp>
        <p:nvSpPr>
          <p:cNvPr id="7" name="object 7"/>
          <p:cNvSpPr/>
          <p:nvPr/>
        </p:nvSpPr>
        <p:spPr>
          <a:xfrm>
            <a:off x="1858390" y="2838144"/>
            <a:ext cx="8756474" cy="875244"/>
          </a:xfrm>
          <a:custGeom>
            <a:avLst/>
            <a:gdLst/>
            <a:ahLst/>
            <a:cxnLst/>
            <a:rect l="l" t="t" r="r" b="b"/>
            <a:pathLst>
              <a:path w="9656445" h="965200">
                <a:moveTo>
                  <a:pt x="4828324" y="964806"/>
                </a:moveTo>
                <a:lnTo>
                  <a:pt x="0" y="964806"/>
                </a:lnTo>
                <a:lnTo>
                  <a:pt x="0" y="0"/>
                </a:lnTo>
                <a:lnTo>
                  <a:pt x="9656279" y="0"/>
                </a:lnTo>
                <a:lnTo>
                  <a:pt x="9656279" y="964806"/>
                </a:lnTo>
                <a:lnTo>
                  <a:pt x="4828324" y="964806"/>
                </a:lnTo>
                <a:close/>
              </a:path>
            </a:pathLst>
          </a:custGeom>
          <a:ln w="25559">
            <a:solidFill>
              <a:srgbClr val="68ADC3"/>
            </a:solidFill>
          </a:ln>
        </p:spPr>
        <p:txBody>
          <a:bodyPr wrap="square" lIns="0" tIns="0" rIns="0" bIns="0" rtlCol="0"/>
          <a:lstStyle/>
          <a:p>
            <a:endParaRPr/>
          </a:p>
        </p:txBody>
      </p:sp>
      <p:sp>
        <p:nvSpPr>
          <p:cNvPr id="8" name="object 8"/>
          <p:cNvSpPr txBox="1"/>
          <p:nvPr/>
        </p:nvSpPr>
        <p:spPr>
          <a:xfrm>
            <a:off x="2523598" y="3091044"/>
            <a:ext cx="4306548" cy="358735"/>
          </a:xfrm>
          <a:prstGeom prst="rect">
            <a:avLst/>
          </a:prstGeom>
        </p:spPr>
        <p:txBody>
          <a:bodyPr vert="horz" wrap="square" lIns="0" tIns="11516" rIns="0" bIns="0" rtlCol="0">
            <a:spAutoFit/>
          </a:bodyPr>
          <a:lstStyle/>
          <a:p>
            <a:pPr marL="114012" indent="-102496">
              <a:lnSpc>
                <a:spcPct val="100000"/>
              </a:lnSpc>
              <a:spcBef>
                <a:spcPts val="91"/>
              </a:spcBef>
              <a:buChar char="•"/>
              <a:tabLst>
                <a:tab pos="114012" algn="l"/>
              </a:tabLst>
            </a:pPr>
            <a:r>
              <a:rPr sz="1088" dirty="0">
                <a:latin typeface="Arial MT"/>
                <a:cs typeface="Arial MT"/>
              </a:rPr>
              <a:t>Prise</a:t>
            </a:r>
            <a:r>
              <a:rPr sz="1088" spc="-9" dirty="0">
                <a:latin typeface="Arial MT"/>
                <a:cs typeface="Arial MT"/>
              </a:rPr>
              <a:t> </a:t>
            </a:r>
            <a:r>
              <a:rPr sz="1088" dirty="0">
                <a:latin typeface="Arial MT"/>
                <a:cs typeface="Arial MT"/>
              </a:rPr>
              <a:t>en</a:t>
            </a:r>
            <a:r>
              <a:rPr sz="1088" spc="-5" dirty="0">
                <a:latin typeface="Arial MT"/>
                <a:cs typeface="Arial MT"/>
              </a:rPr>
              <a:t> </a:t>
            </a:r>
            <a:r>
              <a:rPr sz="1088" dirty="0">
                <a:latin typeface="Arial MT"/>
                <a:cs typeface="Arial MT"/>
              </a:rPr>
              <a:t>charge</a:t>
            </a:r>
            <a:r>
              <a:rPr sz="1088" spc="-5" dirty="0">
                <a:latin typeface="Arial MT"/>
                <a:cs typeface="Arial MT"/>
              </a:rPr>
              <a:t> </a:t>
            </a:r>
            <a:r>
              <a:rPr sz="1088" dirty="0">
                <a:latin typeface="Arial MT"/>
                <a:cs typeface="Arial MT"/>
              </a:rPr>
              <a:t>des</a:t>
            </a:r>
            <a:r>
              <a:rPr sz="1088" spc="-9" dirty="0">
                <a:latin typeface="Arial MT"/>
                <a:cs typeface="Arial MT"/>
              </a:rPr>
              <a:t> </a:t>
            </a:r>
            <a:r>
              <a:rPr sz="1088" dirty="0">
                <a:latin typeface="Arial MT"/>
                <a:cs typeface="Arial MT"/>
              </a:rPr>
              <a:t>déficits</a:t>
            </a:r>
            <a:r>
              <a:rPr sz="1088" spc="-9" dirty="0">
                <a:latin typeface="Arial MT"/>
                <a:cs typeface="Arial MT"/>
              </a:rPr>
              <a:t> </a:t>
            </a:r>
            <a:r>
              <a:rPr sz="1088" dirty="0">
                <a:latin typeface="Arial MT"/>
                <a:cs typeface="Arial MT"/>
              </a:rPr>
              <a:t>liés</a:t>
            </a:r>
            <a:r>
              <a:rPr sz="1088" spc="-9" dirty="0">
                <a:latin typeface="Arial MT"/>
                <a:cs typeface="Arial MT"/>
              </a:rPr>
              <a:t> </a:t>
            </a:r>
            <a:r>
              <a:rPr sz="1088" dirty="0">
                <a:latin typeface="Arial MT"/>
                <a:cs typeface="Arial MT"/>
              </a:rPr>
              <a:t>aux</a:t>
            </a:r>
            <a:r>
              <a:rPr sz="1088" spc="-14" dirty="0">
                <a:latin typeface="Arial MT"/>
                <a:cs typeface="Arial MT"/>
              </a:rPr>
              <a:t> </a:t>
            </a:r>
            <a:r>
              <a:rPr sz="1088" dirty="0">
                <a:latin typeface="Arial MT"/>
                <a:cs typeface="Arial MT"/>
              </a:rPr>
              <a:t>recyclages</a:t>
            </a:r>
            <a:r>
              <a:rPr sz="1088" spc="-9" dirty="0">
                <a:latin typeface="Arial MT"/>
                <a:cs typeface="Arial MT"/>
              </a:rPr>
              <a:t> </a:t>
            </a:r>
            <a:r>
              <a:rPr sz="1088" dirty="0">
                <a:latin typeface="Arial MT"/>
                <a:cs typeface="Arial MT"/>
              </a:rPr>
              <a:t>foncier</a:t>
            </a:r>
            <a:r>
              <a:rPr sz="1088" spc="-14" dirty="0">
                <a:latin typeface="Arial MT"/>
                <a:cs typeface="Arial MT"/>
              </a:rPr>
              <a:t> </a:t>
            </a:r>
            <a:r>
              <a:rPr sz="1088" dirty="0">
                <a:latin typeface="Arial MT"/>
                <a:cs typeface="Arial MT"/>
              </a:rPr>
              <a:t>et</a:t>
            </a:r>
            <a:r>
              <a:rPr sz="1088" spc="-9" dirty="0">
                <a:latin typeface="Arial MT"/>
                <a:cs typeface="Arial MT"/>
              </a:rPr>
              <a:t> immobilier</a:t>
            </a:r>
            <a:endParaRPr sz="1088">
              <a:latin typeface="Arial MT"/>
              <a:cs typeface="Arial MT"/>
            </a:endParaRPr>
          </a:p>
          <a:p>
            <a:pPr marL="114012" indent="-102496">
              <a:lnSpc>
                <a:spcPct val="100000"/>
              </a:lnSpc>
              <a:spcBef>
                <a:spcPts val="27"/>
              </a:spcBef>
              <a:buChar char="•"/>
              <a:tabLst>
                <a:tab pos="114012" algn="l"/>
              </a:tabLst>
            </a:pPr>
            <a:r>
              <a:rPr sz="1088" dirty="0">
                <a:latin typeface="Arial MT"/>
                <a:cs typeface="Arial MT"/>
              </a:rPr>
              <a:t>3</a:t>
            </a:r>
            <a:r>
              <a:rPr sz="1088" spc="-14" dirty="0">
                <a:latin typeface="Arial MT"/>
                <a:cs typeface="Arial MT"/>
              </a:rPr>
              <a:t> </a:t>
            </a:r>
            <a:r>
              <a:rPr sz="1088" dirty="0">
                <a:latin typeface="Arial MT"/>
                <a:cs typeface="Arial MT"/>
              </a:rPr>
              <a:t>éditions</a:t>
            </a:r>
            <a:r>
              <a:rPr sz="1088" spc="-23" dirty="0">
                <a:latin typeface="Arial MT"/>
                <a:cs typeface="Arial MT"/>
              </a:rPr>
              <a:t> </a:t>
            </a:r>
            <a:r>
              <a:rPr sz="1088" dirty="0">
                <a:latin typeface="Arial MT"/>
                <a:cs typeface="Arial MT"/>
              </a:rPr>
              <a:t>-</a:t>
            </a:r>
            <a:r>
              <a:rPr sz="1088" spc="-23" dirty="0">
                <a:latin typeface="Arial MT"/>
                <a:cs typeface="Arial MT"/>
              </a:rPr>
              <a:t> </a:t>
            </a:r>
            <a:r>
              <a:rPr sz="1088" spc="-9" dirty="0">
                <a:latin typeface="Arial MT"/>
                <a:cs typeface="Arial MT"/>
              </a:rPr>
              <a:t>11</a:t>
            </a:r>
            <a:r>
              <a:rPr sz="1088" spc="-14" dirty="0">
                <a:latin typeface="Arial MT"/>
                <a:cs typeface="Arial MT"/>
              </a:rPr>
              <a:t> </a:t>
            </a:r>
            <a:r>
              <a:rPr sz="1088" dirty="0">
                <a:latin typeface="Arial MT"/>
                <a:cs typeface="Arial MT"/>
              </a:rPr>
              <a:t>projets</a:t>
            </a:r>
            <a:r>
              <a:rPr sz="1088" spc="-14" dirty="0">
                <a:latin typeface="Arial MT"/>
                <a:cs typeface="Arial MT"/>
              </a:rPr>
              <a:t> </a:t>
            </a:r>
            <a:r>
              <a:rPr sz="1088" spc="-9" dirty="0">
                <a:latin typeface="Arial MT"/>
                <a:cs typeface="Arial MT"/>
              </a:rPr>
              <a:t>lauréats</a:t>
            </a:r>
            <a:endParaRPr sz="1088">
              <a:latin typeface="Arial MT"/>
              <a:cs typeface="Arial MT"/>
            </a:endParaRPr>
          </a:p>
        </p:txBody>
      </p:sp>
      <p:grpSp>
        <p:nvGrpSpPr>
          <p:cNvPr id="9" name="object 9"/>
          <p:cNvGrpSpPr/>
          <p:nvPr/>
        </p:nvGrpSpPr>
        <p:grpSpPr>
          <a:xfrm>
            <a:off x="2284573" y="2593475"/>
            <a:ext cx="6152622" cy="423227"/>
            <a:chOff x="1143542" y="2860026"/>
            <a:chExt cx="6784975" cy="466725"/>
          </a:xfrm>
        </p:grpSpPr>
        <p:sp>
          <p:nvSpPr>
            <p:cNvPr id="10" name="object 10"/>
            <p:cNvSpPr/>
            <p:nvPr/>
          </p:nvSpPr>
          <p:spPr>
            <a:xfrm>
              <a:off x="1156322" y="2872806"/>
              <a:ext cx="6759575" cy="440690"/>
            </a:xfrm>
            <a:custGeom>
              <a:avLst/>
              <a:gdLst/>
              <a:ahLst/>
              <a:cxnLst/>
              <a:rect l="l" t="t" r="r" b="b"/>
              <a:pathLst>
                <a:path w="6759575" h="440689">
                  <a:moveTo>
                    <a:pt x="6689521" y="0"/>
                  </a:moveTo>
                  <a:lnTo>
                    <a:pt x="69481" y="0"/>
                  </a:lnTo>
                  <a:lnTo>
                    <a:pt x="65874" y="355"/>
                  </a:lnTo>
                  <a:lnTo>
                    <a:pt x="61912" y="1079"/>
                  </a:lnTo>
                  <a:lnTo>
                    <a:pt x="58318" y="1435"/>
                  </a:lnTo>
                  <a:lnTo>
                    <a:pt x="24117" y="18719"/>
                  </a:lnTo>
                  <a:lnTo>
                    <a:pt x="21602" y="21602"/>
                  </a:lnTo>
                  <a:lnTo>
                    <a:pt x="18719" y="24117"/>
                  </a:lnTo>
                  <a:lnTo>
                    <a:pt x="1435" y="58318"/>
                  </a:lnTo>
                  <a:lnTo>
                    <a:pt x="1079" y="61912"/>
                  </a:lnTo>
                  <a:lnTo>
                    <a:pt x="355" y="65874"/>
                  </a:lnTo>
                  <a:lnTo>
                    <a:pt x="0" y="69481"/>
                  </a:lnTo>
                  <a:lnTo>
                    <a:pt x="0" y="371157"/>
                  </a:lnTo>
                  <a:lnTo>
                    <a:pt x="355" y="374751"/>
                  </a:lnTo>
                  <a:lnTo>
                    <a:pt x="1079" y="378713"/>
                  </a:lnTo>
                  <a:lnTo>
                    <a:pt x="1435" y="382320"/>
                  </a:lnTo>
                  <a:lnTo>
                    <a:pt x="18719" y="416521"/>
                  </a:lnTo>
                  <a:lnTo>
                    <a:pt x="21602" y="419036"/>
                  </a:lnTo>
                  <a:lnTo>
                    <a:pt x="24117" y="421919"/>
                  </a:lnTo>
                  <a:lnTo>
                    <a:pt x="58318" y="439191"/>
                  </a:lnTo>
                  <a:lnTo>
                    <a:pt x="61912" y="439559"/>
                  </a:lnTo>
                  <a:lnTo>
                    <a:pt x="65874" y="440270"/>
                  </a:lnTo>
                  <a:lnTo>
                    <a:pt x="69481" y="440639"/>
                  </a:lnTo>
                  <a:lnTo>
                    <a:pt x="6689877" y="440270"/>
                  </a:lnTo>
                  <a:lnTo>
                    <a:pt x="6693471" y="439915"/>
                  </a:lnTo>
                  <a:lnTo>
                    <a:pt x="6697433" y="439191"/>
                  </a:lnTo>
                  <a:lnTo>
                    <a:pt x="6701040" y="438835"/>
                  </a:lnTo>
                  <a:lnTo>
                    <a:pt x="6735241" y="421551"/>
                  </a:lnTo>
                  <a:lnTo>
                    <a:pt x="6737756" y="418680"/>
                  </a:lnTo>
                  <a:lnTo>
                    <a:pt x="6740639" y="416153"/>
                  </a:lnTo>
                  <a:lnTo>
                    <a:pt x="6757924" y="381952"/>
                  </a:lnTo>
                  <a:lnTo>
                    <a:pt x="6758279" y="378358"/>
                  </a:lnTo>
                  <a:lnTo>
                    <a:pt x="6759003" y="374395"/>
                  </a:lnTo>
                  <a:lnTo>
                    <a:pt x="6759323" y="371157"/>
                  </a:lnTo>
                  <a:lnTo>
                    <a:pt x="6759359" y="366839"/>
                  </a:lnTo>
                  <a:lnTo>
                    <a:pt x="6759003" y="69481"/>
                  </a:lnTo>
                  <a:lnTo>
                    <a:pt x="6758635" y="65874"/>
                  </a:lnTo>
                  <a:lnTo>
                    <a:pt x="6757924" y="61912"/>
                  </a:lnTo>
                  <a:lnTo>
                    <a:pt x="6757555" y="58318"/>
                  </a:lnTo>
                  <a:lnTo>
                    <a:pt x="6740283" y="24117"/>
                  </a:lnTo>
                  <a:lnTo>
                    <a:pt x="6737400" y="21602"/>
                  </a:lnTo>
                  <a:lnTo>
                    <a:pt x="6734873" y="18719"/>
                  </a:lnTo>
                  <a:lnTo>
                    <a:pt x="6700672" y="1435"/>
                  </a:lnTo>
                  <a:lnTo>
                    <a:pt x="6697078" y="1079"/>
                  </a:lnTo>
                  <a:lnTo>
                    <a:pt x="6693115" y="355"/>
                  </a:lnTo>
                  <a:lnTo>
                    <a:pt x="6689521" y="0"/>
                  </a:lnTo>
                  <a:close/>
                </a:path>
              </a:pathLst>
            </a:custGeom>
            <a:solidFill>
              <a:srgbClr val="68ADC3"/>
            </a:solidFill>
          </p:spPr>
          <p:txBody>
            <a:bodyPr wrap="square" lIns="0" tIns="0" rIns="0" bIns="0" rtlCol="0"/>
            <a:lstStyle/>
            <a:p>
              <a:endParaRPr/>
            </a:p>
          </p:txBody>
        </p:sp>
        <p:sp>
          <p:nvSpPr>
            <p:cNvPr id="11" name="object 11"/>
            <p:cNvSpPr/>
            <p:nvPr/>
          </p:nvSpPr>
          <p:spPr>
            <a:xfrm>
              <a:off x="1156322" y="2872806"/>
              <a:ext cx="6759575" cy="440690"/>
            </a:xfrm>
            <a:custGeom>
              <a:avLst/>
              <a:gdLst/>
              <a:ahLst/>
              <a:cxnLst/>
              <a:rect l="l" t="t" r="r" b="b"/>
              <a:pathLst>
                <a:path w="6759575" h="440689">
                  <a:moveTo>
                    <a:pt x="0" y="73431"/>
                  </a:moveTo>
                  <a:lnTo>
                    <a:pt x="0" y="69481"/>
                  </a:lnTo>
                  <a:lnTo>
                    <a:pt x="355" y="65874"/>
                  </a:lnTo>
                  <a:lnTo>
                    <a:pt x="1079" y="61912"/>
                  </a:lnTo>
                  <a:lnTo>
                    <a:pt x="1435" y="58318"/>
                  </a:lnTo>
                  <a:lnTo>
                    <a:pt x="2514" y="54355"/>
                  </a:lnTo>
                  <a:lnTo>
                    <a:pt x="3594" y="50761"/>
                  </a:lnTo>
                  <a:lnTo>
                    <a:pt x="5041" y="47155"/>
                  </a:lnTo>
                  <a:lnTo>
                    <a:pt x="6476" y="43560"/>
                  </a:lnTo>
                  <a:lnTo>
                    <a:pt x="7912" y="39954"/>
                  </a:lnTo>
                  <a:lnTo>
                    <a:pt x="9715" y="36715"/>
                  </a:lnTo>
                  <a:lnTo>
                    <a:pt x="11874" y="33477"/>
                  </a:lnTo>
                  <a:lnTo>
                    <a:pt x="14033" y="30238"/>
                  </a:lnTo>
                  <a:lnTo>
                    <a:pt x="16192" y="27355"/>
                  </a:lnTo>
                  <a:lnTo>
                    <a:pt x="18719" y="24117"/>
                  </a:lnTo>
                  <a:lnTo>
                    <a:pt x="21602" y="21602"/>
                  </a:lnTo>
                  <a:lnTo>
                    <a:pt x="24117" y="18719"/>
                  </a:lnTo>
                  <a:lnTo>
                    <a:pt x="43560" y="6476"/>
                  </a:lnTo>
                  <a:lnTo>
                    <a:pt x="47155" y="5041"/>
                  </a:lnTo>
                  <a:lnTo>
                    <a:pt x="50761" y="3594"/>
                  </a:lnTo>
                  <a:lnTo>
                    <a:pt x="54355" y="2514"/>
                  </a:lnTo>
                  <a:lnTo>
                    <a:pt x="58318" y="1435"/>
                  </a:lnTo>
                  <a:lnTo>
                    <a:pt x="61912" y="1079"/>
                  </a:lnTo>
                  <a:lnTo>
                    <a:pt x="65874" y="355"/>
                  </a:lnTo>
                  <a:lnTo>
                    <a:pt x="69481" y="0"/>
                  </a:lnTo>
                  <a:lnTo>
                    <a:pt x="73431" y="0"/>
                  </a:lnTo>
                  <a:lnTo>
                    <a:pt x="6685559" y="0"/>
                  </a:lnTo>
                  <a:lnTo>
                    <a:pt x="6689521" y="0"/>
                  </a:lnTo>
                  <a:lnTo>
                    <a:pt x="6693115" y="355"/>
                  </a:lnTo>
                  <a:lnTo>
                    <a:pt x="6697078" y="1079"/>
                  </a:lnTo>
                  <a:lnTo>
                    <a:pt x="6700672" y="1435"/>
                  </a:lnTo>
                  <a:lnTo>
                    <a:pt x="6704634" y="2514"/>
                  </a:lnTo>
                  <a:lnTo>
                    <a:pt x="6708241" y="3594"/>
                  </a:lnTo>
                  <a:lnTo>
                    <a:pt x="6711835" y="5041"/>
                  </a:lnTo>
                  <a:lnTo>
                    <a:pt x="6715442" y="6476"/>
                  </a:lnTo>
                  <a:lnTo>
                    <a:pt x="6737400" y="21602"/>
                  </a:lnTo>
                  <a:lnTo>
                    <a:pt x="6740283" y="24117"/>
                  </a:lnTo>
                  <a:lnTo>
                    <a:pt x="6742798" y="27355"/>
                  </a:lnTo>
                  <a:lnTo>
                    <a:pt x="6744957" y="30238"/>
                  </a:lnTo>
                  <a:lnTo>
                    <a:pt x="6747116" y="33477"/>
                  </a:lnTo>
                  <a:lnTo>
                    <a:pt x="6749275" y="36715"/>
                  </a:lnTo>
                  <a:lnTo>
                    <a:pt x="6751078" y="39954"/>
                  </a:lnTo>
                  <a:lnTo>
                    <a:pt x="6752513" y="43560"/>
                  </a:lnTo>
                  <a:lnTo>
                    <a:pt x="6753961" y="47155"/>
                  </a:lnTo>
                  <a:lnTo>
                    <a:pt x="6755396" y="50761"/>
                  </a:lnTo>
                  <a:lnTo>
                    <a:pt x="6756476" y="54355"/>
                  </a:lnTo>
                  <a:lnTo>
                    <a:pt x="6757555" y="58318"/>
                  </a:lnTo>
                  <a:lnTo>
                    <a:pt x="6757924" y="61912"/>
                  </a:lnTo>
                  <a:lnTo>
                    <a:pt x="6758635" y="65874"/>
                  </a:lnTo>
                  <a:lnTo>
                    <a:pt x="6759003" y="69481"/>
                  </a:lnTo>
                  <a:lnTo>
                    <a:pt x="6759003" y="73431"/>
                  </a:lnTo>
                  <a:lnTo>
                    <a:pt x="6759359" y="366839"/>
                  </a:lnTo>
                  <a:lnTo>
                    <a:pt x="6759359" y="370801"/>
                  </a:lnTo>
                  <a:lnTo>
                    <a:pt x="6759003" y="374395"/>
                  </a:lnTo>
                  <a:lnTo>
                    <a:pt x="6758279" y="378358"/>
                  </a:lnTo>
                  <a:lnTo>
                    <a:pt x="6757924" y="381952"/>
                  </a:lnTo>
                  <a:lnTo>
                    <a:pt x="6756831" y="385914"/>
                  </a:lnTo>
                  <a:lnTo>
                    <a:pt x="6755752" y="389521"/>
                  </a:lnTo>
                  <a:lnTo>
                    <a:pt x="6754317" y="393115"/>
                  </a:lnTo>
                  <a:lnTo>
                    <a:pt x="6752882" y="396722"/>
                  </a:lnTo>
                  <a:lnTo>
                    <a:pt x="6751434" y="400316"/>
                  </a:lnTo>
                  <a:lnTo>
                    <a:pt x="6749643" y="403555"/>
                  </a:lnTo>
                  <a:lnTo>
                    <a:pt x="6747471" y="406793"/>
                  </a:lnTo>
                  <a:lnTo>
                    <a:pt x="6745312" y="410032"/>
                  </a:lnTo>
                  <a:lnTo>
                    <a:pt x="6743153" y="412915"/>
                  </a:lnTo>
                  <a:lnTo>
                    <a:pt x="6740639" y="416153"/>
                  </a:lnTo>
                  <a:lnTo>
                    <a:pt x="6737756" y="418680"/>
                  </a:lnTo>
                  <a:lnTo>
                    <a:pt x="6735241" y="421551"/>
                  </a:lnTo>
                  <a:lnTo>
                    <a:pt x="6732003" y="424078"/>
                  </a:lnTo>
                  <a:lnTo>
                    <a:pt x="6729120" y="426237"/>
                  </a:lnTo>
                  <a:lnTo>
                    <a:pt x="6725881" y="428396"/>
                  </a:lnTo>
                  <a:lnTo>
                    <a:pt x="6722643" y="430555"/>
                  </a:lnTo>
                  <a:lnTo>
                    <a:pt x="6719392" y="432358"/>
                  </a:lnTo>
                  <a:lnTo>
                    <a:pt x="6715798" y="433793"/>
                  </a:lnTo>
                  <a:lnTo>
                    <a:pt x="6712204" y="435241"/>
                  </a:lnTo>
                  <a:lnTo>
                    <a:pt x="6708597" y="436676"/>
                  </a:lnTo>
                  <a:lnTo>
                    <a:pt x="6705003" y="437756"/>
                  </a:lnTo>
                  <a:lnTo>
                    <a:pt x="6701040" y="438835"/>
                  </a:lnTo>
                  <a:lnTo>
                    <a:pt x="6697433" y="439191"/>
                  </a:lnTo>
                  <a:lnTo>
                    <a:pt x="6693471" y="439915"/>
                  </a:lnTo>
                  <a:lnTo>
                    <a:pt x="6689877" y="440270"/>
                  </a:lnTo>
                  <a:lnTo>
                    <a:pt x="6685915" y="440270"/>
                  </a:lnTo>
                  <a:lnTo>
                    <a:pt x="73431" y="440639"/>
                  </a:lnTo>
                  <a:lnTo>
                    <a:pt x="69481" y="440639"/>
                  </a:lnTo>
                  <a:lnTo>
                    <a:pt x="65874" y="440270"/>
                  </a:lnTo>
                  <a:lnTo>
                    <a:pt x="61912" y="439559"/>
                  </a:lnTo>
                  <a:lnTo>
                    <a:pt x="58318" y="439191"/>
                  </a:lnTo>
                  <a:lnTo>
                    <a:pt x="54355" y="438111"/>
                  </a:lnTo>
                  <a:lnTo>
                    <a:pt x="21602" y="419036"/>
                  </a:lnTo>
                  <a:lnTo>
                    <a:pt x="18719" y="416521"/>
                  </a:lnTo>
                  <a:lnTo>
                    <a:pt x="5041" y="393471"/>
                  </a:lnTo>
                  <a:lnTo>
                    <a:pt x="3594" y="389877"/>
                  </a:lnTo>
                  <a:lnTo>
                    <a:pt x="2514" y="386270"/>
                  </a:lnTo>
                  <a:lnTo>
                    <a:pt x="1435" y="382320"/>
                  </a:lnTo>
                  <a:lnTo>
                    <a:pt x="1079" y="378713"/>
                  </a:lnTo>
                  <a:lnTo>
                    <a:pt x="355" y="374751"/>
                  </a:lnTo>
                  <a:lnTo>
                    <a:pt x="0" y="371157"/>
                  </a:lnTo>
                  <a:lnTo>
                    <a:pt x="0" y="367195"/>
                  </a:lnTo>
                  <a:lnTo>
                    <a:pt x="0" y="73431"/>
                  </a:lnTo>
                  <a:close/>
                </a:path>
              </a:pathLst>
            </a:custGeom>
            <a:ln w="25559">
              <a:solidFill>
                <a:srgbClr val="FFFFFF"/>
              </a:solidFill>
            </a:ln>
          </p:spPr>
          <p:txBody>
            <a:bodyPr wrap="square" lIns="0" tIns="0" rIns="0" bIns="0" rtlCol="0"/>
            <a:lstStyle/>
            <a:p>
              <a:endParaRPr/>
            </a:p>
          </p:txBody>
        </p:sp>
      </p:grpSp>
      <p:sp>
        <p:nvSpPr>
          <p:cNvPr id="12" name="object 12"/>
          <p:cNvSpPr txBox="1"/>
          <p:nvPr/>
        </p:nvSpPr>
        <p:spPr>
          <a:xfrm>
            <a:off x="2553633" y="2699637"/>
            <a:ext cx="968527" cy="179047"/>
          </a:xfrm>
          <a:prstGeom prst="rect">
            <a:avLst/>
          </a:prstGeom>
        </p:spPr>
        <p:txBody>
          <a:bodyPr vert="horz" wrap="square" lIns="0" tIns="11516" rIns="0" bIns="0" rtlCol="0">
            <a:spAutoFit/>
          </a:bodyPr>
          <a:lstStyle/>
          <a:p>
            <a:pPr marL="11516">
              <a:lnSpc>
                <a:spcPct val="100000"/>
              </a:lnSpc>
              <a:spcBef>
                <a:spcPts val="91"/>
              </a:spcBef>
            </a:pPr>
            <a:r>
              <a:rPr sz="1088" b="1" dirty="0">
                <a:solidFill>
                  <a:srgbClr val="FFFFFF"/>
                </a:solidFill>
                <a:latin typeface="Arial"/>
                <a:cs typeface="Arial"/>
              </a:rPr>
              <a:t>Fonds</a:t>
            </a:r>
            <a:r>
              <a:rPr sz="1088" b="1" spc="-27" dirty="0">
                <a:solidFill>
                  <a:srgbClr val="FFFFFF"/>
                </a:solidFill>
                <a:latin typeface="Arial"/>
                <a:cs typeface="Arial"/>
              </a:rPr>
              <a:t> </a:t>
            </a:r>
            <a:r>
              <a:rPr sz="1088" b="1" spc="-9" dirty="0">
                <a:solidFill>
                  <a:srgbClr val="FFFFFF"/>
                </a:solidFill>
                <a:latin typeface="Arial"/>
                <a:cs typeface="Arial"/>
              </a:rPr>
              <a:t>Friches</a:t>
            </a:r>
            <a:endParaRPr sz="1088">
              <a:latin typeface="Arial"/>
              <a:cs typeface="Arial"/>
            </a:endParaRPr>
          </a:p>
        </p:txBody>
      </p:sp>
      <p:sp>
        <p:nvSpPr>
          <p:cNvPr id="13" name="object 13"/>
          <p:cNvSpPr/>
          <p:nvPr/>
        </p:nvSpPr>
        <p:spPr>
          <a:xfrm>
            <a:off x="1858390" y="4183107"/>
            <a:ext cx="8756474" cy="671980"/>
          </a:xfrm>
          <a:custGeom>
            <a:avLst/>
            <a:gdLst/>
            <a:ahLst/>
            <a:cxnLst/>
            <a:rect l="l" t="t" r="r" b="b"/>
            <a:pathLst>
              <a:path w="9656445" h="741045">
                <a:moveTo>
                  <a:pt x="4828324" y="740892"/>
                </a:moveTo>
                <a:lnTo>
                  <a:pt x="0" y="740892"/>
                </a:lnTo>
                <a:lnTo>
                  <a:pt x="0" y="0"/>
                </a:lnTo>
                <a:lnTo>
                  <a:pt x="9656279" y="0"/>
                </a:lnTo>
                <a:lnTo>
                  <a:pt x="9656279" y="740892"/>
                </a:lnTo>
                <a:lnTo>
                  <a:pt x="4828324" y="740892"/>
                </a:lnTo>
                <a:close/>
              </a:path>
            </a:pathLst>
          </a:custGeom>
          <a:ln w="25559">
            <a:solidFill>
              <a:srgbClr val="68ADC3"/>
            </a:solidFill>
          </a:ln>
        </p:spPr>
        <p:txBody>
          <a:bodyPr wrap="square" lIns="0" tIns="0" rIns="0" bIns="0" rtlCol="0"/>
          <a:lstStyle/>
          <a:p>
            <a:endParaRPr/>
          </a:p>
        </p:txBody>
      </p:sp>
      <p:sp>
        <p:nvSpPr>
          <p:cNvPr id="14" name="object 14"/>
          <p:cNvSpPr txBox="1"/>
          <p:nvPr/>
        </p:nvSpPr>
        <p:spPr>
          <a:xfrm>
            <a:off x="2523598" y="4436340"/>
            <a:ext cx="5287743" cy="179047"/>
          </a:xfrm>
          <a:prstGeom prst="rect">
            <a:avLst/>
          </a:prstGeom>
        </p:spPr>
        <p:txBody>
          <a:bodyPr vert="horz" wrap="square" lIns="0" tIns="11516" rIns="0" bIns="0" rtlCol="0">
            <a:spAutoFit/>
          </a:bodyPr>
          <a:lstStyle/>
          <a:p>
            <a:pPr marL="114012" indent="-102496">
              <a:lnSpc>
                <a:spcPct val="100000"/>
              </a:lnSpc>
              <a:spcBef>
                <a:spcPts val="91"/>
              </a:spcBef>
              <a:buChar char="•"/>
              <a:tabLst>
                <a:tab pos="114012" algn="l"/>
              </a:tabLst>
            </a:pPr>
            <a:r>
              <a:rPr sz="1088" dirty="0">
                <a:latin typeface="Arial MT"/>
                <a:cs typeface="Arial MT"/>
              </a:rPr>
              <a:t>Bouclage</a:t>
            </a:r>
            <a:r>
              <a:rPr sz="1088" spc="-5" dirty="0">
                <a:latin typeface="Arial MT"/>
                <a:cs typeface="Arial MT"/>
              </a:rPr>
              <a:t> </a:t>
            </a:r>
            <a:r>
              <a:rPr sz="1088" dirty="0">
                <a:latin typeface="Arial MT"/>
                <a:cs typeface="Arial MT"/>
              </a:rPr>
              <a:t>du financement</a:t>
            </a:r>
            <a:r>
              <a:rPr sz="1088" spc="-5" dirty="0">
                <a:latin typeface="Arial MT"/>
                <a:cs typeface="Arial MT"/>
              </a:rPr>
              <a:t> </a:t>
            </a:r>
            <a:r>
              <a:rPr sz="1088" dirty="0">
                <a:latin typeface="Arial MT"/>
                <a:cs typeface="Arial MT"/>
              </a:rPr>
              <a:t>du Quartier</a:t>
            </a:r>
            <a:r>
              <a:rPr sz="1088" spc="-14" dirty="0">
                <a:latin typeface="Arial MT"/>
                <a:cs typeface="Arial MT"/>
              </a:rPr>
              <a:t> </a:t>
            </a:r>
            <a:r>
              <a:rPr sz="1088" dirty="0">
                <a:latin typeface="Arial MT"/>
                <a:cs typeface="Arial MT"/>
              </a:rPr>
              <a:t>Bon</a:t>
            </a:r>
            <a:r>
              <a:rPr sz="1088" spc="-73" dirty="0">
                <a:latin typeface="Arial MT"/>
                <a:cs typeface="Arial MT"/>
              </a:rPr>
              <a:t> </a:t>
            </a:r>
            <a:r>
              <a:rPr sz="1088" dirty="0">
                <a:latin typeface="Arial MT"/>
                <a:cs typeface="Arial MT"/>
              </a:rPr>
              <a:t>Air</a:t>
            </a:r>
            <a:r>
              <a:rPr sz="1088" spc="-9" dirty="0">
                <a:latin typeface="Arial MT"/>
                <a:cs typeface="Arial MT"/>
              </a:rPr>
              <a:t> </a:t>
            </a:r>
            <a:r>
              <a:rPr sz="1088" dirty="0">
                <a:latin typeface="Arial MT"/>
                <a:cs typeface="Arial MT"/>
              </a:rPr>
              <a:t>au</a:t>
            </a:r>
            <a:r>
              <a:rPr sz="1088" spc="-9" dirty="0">
                <a:latin typeface="Arial MT"/>
                <a:cs typeface="Arial MT"/>
              </a:rPr>
              <a:t> </a:t>
            </a:r>
            <a:r>
              <a:rPr sz="1088" dirty="0">
                <a:latin typeface="Arial MT"/>
                <a:cs typeface="Arial MT"/>
              </a:rPr>
              <a:t>titre de</a:t>
            </a:r>
            <a:r>
              <a:rPr sz="1088" spc="-14" dirty="0">
                <a:latin typeface="Arial MT"/>
                <a:cs typeface="Arial MT"/>
              </a:rPr>
              <a:t> </a:t>
            </a:r>
            <a:r>
              <a:rPr sz="1088" dirty="0">
                <a:latin typeface="Arial MT"/>
                <a:cs typeface="Arial MT"/>
              </a:rPr>
              <a:t>la</a:t>
            </a:r>
            <a:r>
              <a:rPr sz="1088" spc="-9" dirty="0">
                <a:latin typeface="Arial MT"/>
                <a:cs typeface="Arial MT"/>
              </a:rPr>
              <a:t> </a:t>
            </a:r>
            <a:r>
              <a:rPr sz="1088" dirty="0">
                <a:latin typeface="Arial MT"/>
                <a:cs typeface="Arial MT"/>
              </a:rPr>
              <a:t>mesure recyclage</a:t>
            </a:r>
            <a:r>
              <a:rPr sz="1088" spc="-9" dirty="0">
                <a:latin typeface="Arial MT"/>
                <a:cs typeface="Arial MT"/>
              </a:rPr>
              <a:t> foncier</a:t>
            </a:r>
            <a:endParaRPr sz="1088">
              <a:latin typeface="Arial MT"/>
              <a:cs typeface="Arial MT"/>
            </a:endParaRPr>
          </a:p>
        </p:txBody>
      </p:sp>
      <p:grpSp>
        <p:nvGrpSpPr>
          <p:cNvPr id="15" name="object 15"/>
          <p:cNvGrpSpPr/>
          <p:nvPr/>
        </p:nvGrpSpPr>
        <p:grpSpPr>
          <a:xfrm>
            <a:off x="2284895" y="3919182"/>
            <a:ext cx="6152622" cy="423227"/>
            <a:chOff x="1143898" y="4321987"/>
            <a:chExt cx="6784975" cy="466725"/>
          </a:xfrm>
        </p:grpSpPr>
        <p:sp>
          <p:nvSpPr>
            <p:cNvPr id="16" name="object 16"/>
            <p:cNvSpPr/>
            <p:nvPr/>
          </p:nvSpPr>
          <p:spPr>
            <a:xfrm>
              <a:off x="1156677" y="4334767"/>
              <a:ext cx="6759575" cy="440690"/>
            </a:xfrm>
            <a:custGeom>
              <a:avLst/>
              <a:gdLst/>
              <a:ahLst/>
              <a:cxnLst/>
              <a:rect l="l" t="t" r="r" b="b"/>
              <a:pathLst>
                <a:path w="6759575" h="440689">
                  <a:moveTo>
                    <a:pt x="6689521" y="0"/>
                  </a:moveTo>
                  <a:lnTo>
                    <a:pt x="69481" y="0"/>
                  </a:lnTo>
                  <a:lnTo>
                    <a:pt x="65887" y="355"/>
                  </a:lnTo>
                  <a:lnTo>
                    <a:pt x="61925" y="1079"/>
                  </a:lnTo>
                  <a:lnTo>
                    <a:pt x="58318" y="1435"/>
                  </a:lnTo>
                  <a:lnTo>
                    <a:pt x="24117" y="18719"/>
                  </a:lnTo>
                  <a:lnTo>
                    <a:pt x="21602" y="21590"/>
                  </a:lnTo>
                  <a:lnTo>
                    <a:pt x="18719" y="24117"/>
                  </a:lnTo>
                  <a:lnTo>
                    <a:pt x="1447" y="58318"/>
                  </a:lnTo>
                  <a:lnTo>
                    <a:pt x="1079" y="61912"/>
                  </a:lnTo>
                  <a:lnTo>
                    <a:pt x="368" y="65874"/>
                  </a:lnTo>
                  <a:lnTo>
                    <a:pt x="0" y="69481"/>
                  </a:lnTo>
                  <a:lnTo>
                    <a:pt x="0" y="371157"/>
                  </a:lnTo>
                  <a:lnTo>
                    <a:pt x="368" y="374751"/>
                  </a:lnTo>
                  <a:lnTo>
                    <a:pt x="1079" y="378714"/>
                  </a:lnTo>
                  <a:lnTo>
                    <a:pt x="1447" y="382320"/>
                  </a:lnTo>
                  <a:lnTo>
                    <a:pt x="18719" y="416521"/>
                  </a:lnTo>
                  <a:lnTo>
                    <a:pt x="21602" y="419036"/>
                  </a:lnTo>
                  <a:lnTo>
                    <a:pt x="24117" y="421919"/>
                  </a:lnTo>
                  <a:lnTo>
                    <a:pt x="58318" y="439191"/>
                  </a:lnTo>
                  <a:lnTo>
                    <a:pt x="61925" y="439559"/>
                  </a:lnTo>
                  <a:lnTo>
                    <a:pt x="65887" y="440270"/>
                  </a:lnTo>
                  <a:lnTo>
                    <a:pt x="69481" y="440639"/>
                  </a:lnTo>
                  <a:lnTo>
                    <a:pt x="6689877" y="440270"/>
                  </a:lnTo>
                  <a:lnTo>
                    <a:pt x="6693484" y="439915"/>
                  </a:lnTo>
                  <a:lnTo>
                    <a:pt x="6697446" y="439191"/>
                  </a:lnTo>
                  <a:lnTo>
                    <a:pt x="6701040" y="438835"/>
                  </a:lnTo>
                  <a:lnTo>
                    <a:pt x="6735241" y="421551"/>
                  </a:lnTo>
                  <a:lnTo>
                    <a:pt x="6737756" y="418680"/>
                  </a:lnTo>
                  <a:lnTo>
                    <a:pt x="6740639" y="416153"/>
                  </a:lnTo>
                  <a:lnTo>
                    <a:pt x="6757924" y="381952"/>
                  </a:lnTo>
                  <a:lnTo>
                    <a:pt x="6758279" y="378358"/>
                  </a:lnTo>
                  <a:lnTo>
                    <a:pt x="6759003" y="374396"/>
                  </a:lnTo>
                  <a:lnTo>
                    <a:pt x="6759323" y="371157"/>
                  </a:lnTo>
                  <a:lnTo>
                    <a:pt x="6759359" y="366839"/>
                  </a:lnTo>
                  <a:lnTo>
                    <a:pt x="6759003" y="69481"/>
                  </a:lnTo>
                  <a:lnTo>
                    <a:pt x="6758647" y="65874"/>
                  </a:lnTo>
                  <a:lnTo>
                    <a:pt x="6757924" y="61912"/>
                  </a:lnTo>
                  <a:lnTo>
                    <a:pt x="6757568" y="58318"/>
                  </a:lnTo>
                  <a:lnTo>
                    <a:pt x="6740283" y="24117"/>
                  </a:lnTo>
                  <a:lnTo>
                    <a:pt x="6737400" y="21590"/>
                  </a:lnTo>
                  <a:lnTo>
                    <a:pt x="6734886" y="18719"/>
                  </a:lnTo>
                  <a:lnTo>
                    <a:pt x="6700685" y="1435"/>
                  </a:lnTo>
                  <a:lnTo>
                    <a:pt x="6697078" y="1079"/>
                  </a:lnTo>
                  <a:lnTo>
                    <a:pt x="6693115" y="355"/>
                  </a:lnTo>
                  <a:lnTo>
                    <a:pt x="6689521" y="0"/>
                  </a:lnTo>
                  <a:close/>
                </a:path>
              </a:pathLst>
            </a:custGeom>
            <a:solidFill>
              <a:srgbClr val="68ADC3"/>
            </a:solidFill>
          </p:spPr>
          <p:txBody>
            <a:bodyPr wrap="square" lIns="0" tIns="0" rIns="0" bIns="0" rtlCol="0"/>
            <a:lstStyle/>
            <a:p>
              <a:endParaRPr/>
            </a:p>
          </p:txBody>
        </p:sp>
        <p:sp>
          <p:nvSpPr>
            <p:cNvPr id="17" name="object 17"/>
            <p:cNvSpPr/>
            <p:nvPr/>
          </p:nvSpPr>
          <p:spPr>
            <a:xfrm>
              <a:off x="1156677" y="4334767"/>
              <a:ext cx="6759575" cy="440690"/>
            </a:xfrm>
            <a:custGeom>
              <a:avLst/>
              <a:gdLst/>
              <a:ahLst/>
              <a:cxnLst/>
              <a:rect l="l" t="t" r="r" b="b"/>
              <a:pathLst>
                <a:path w="6759575" h="440689">
                  <a:moveTo>
                    <a:pt x="0" y="73431"/>
                  </a:moveTo>
                  <a:lnTo>
                    <a:pt x="0" y="69481"/>
                  </a:lnTo>
                  <a:lnTo>
                    <a:pt x="368" y="65874"/>
                  </a:lnTo>
                  <a:lnTo>
                    <a:pt x="1079" y="61912"/>
                  </a:lnTo>
                  <a:lnTo>
                    <a:pt x="1447" y="58318"/>
                  </a:lnTo>
                  <a:lnTo>
                    <a:pt x="2527" y="54356"/>
                  </a:lnTo>
                  <a:lnTo>
                    <a:pt x="11887" y="33477"/>
                  </a:lnTo>
                  <a:lnTo>
                    <a:pt x="14046" y="30238"/>
                  </a:lnTo>
                  <a:lnTo>
                    <a:pt x="16205" y="27355"/>
                  </a:lnTo>
                  <a:lnTo>
                    <a:pt x="18719" y="24117"/>
                  </a:lnTo>
                  <a:lnTo>
                    <a:pt x="21602" y="21590"/>
                  </a:lnTo>
                  <a:lnTo>
                    <a:pt x="24117" y="18719"/>
                  </a:lnTo>
                  <a:lnTo>
                    <a:pt x="47167" y="5041"/>
                  </a:lnTo>
                  <a:lnTo>
                    <a:pt x="50761" y="3594"/>
                  </a:lnTo>
                  <a:lnTo>
                    <a:pt x="54356" y="2514"/>
                  </a:lnTo>
                  <a:lnTo>
                    <a:pt x="58318" y="1435"/>
                  </a:lnTo>
                  <a:lnTo>
                    <a:pt x="61925" y="1079"/>
                  </a:lnTo>
                  <a:lnTo>
                    <a:pt x="65887" y="355"/>
                  </a:lnTo>
                  <a:lnTo>
                    <a:pt x="69481" y="0"/>
                  </a:lnTo>
                  <a:lnTo>
                    <a:pt x="73444" y="0"/>
                  </a:lnTo>
                  <a:lnTo>
                    <a:pt x="6685559" y="0"/>
                  </a:lnTo>
                  <a:lnTo>
                    <a:pt x="6689521" y="0"/>
                  </a:lnTo>
                  <a:lnTo>
                    <a:pt x="6693115" y="355"/>
                  </a:lnTo>
                  <a:lnTo>
                    <a:pt x="6697078" y="1079"/>
                  </a:lnTo>
                  <a:lnTo>
                    <a:pt x="6700685" y="1435"/>
                  </a:lnTo>
                  <a:lnTo>
                    <a:pt x="6704647" y="2514"/>
                  </a:lnTo>
                  <a:lnTo>
                    <a:pt x="6708241" y="3594"/>
                  </a:lnTo>
                  <a:lnTo>
                    <a:pt x="6711848" y="5041"/>
                  </a:lnTo>
                  <a:lnTo>
                    <a:pt x="6715442" y="6477"/>
                  </a:lnTo>
                  <a:lnTo>
                    <a:pt x="6719036" y="7912"/>
                  </a:lnTo>
                  <a:lnTo>
                    <a:pt x="6722287" y="9715"/>
                  </a:lnTo>
                  <a:lnTo>
                    <a:pt x="6725526" y="11874"/>
                  </a:lnTo>
                  <a:lnTo>
                    <a:pt x="6728764" y="14033"/>
                  </a:lnTo>
                  <a:lnTo>
                    <a:pt x="6731647" y="16192"/>
                  </a:lnTo>
                  <a:lnTo>
                    <a:pt x="6734886" y="18719"/>
                  </a:lnTo>
                  <a:lnTo>
                    <a:pt x="6737400" y="21590"/>
                  </a:lnTo>
                  <a:lnTo>
                    <a:pt x="6740283" y="24117"/>
                  </a:lnTo>
                  <a:lnTo>
                    <a:pt x="6742798" y="27355"/>
                  </a:lnTo>
                  <a:lnTo>
                    <a:pt x="6744957" y="30238"/>
                  </a:lnTo>
                  <a:lnTo>
                    <a:pt x="6747116" y="33477"/>
                  </a:lnTo>
                  <a:lnTo>
                    <a:pt x="6749288" y="36715"/>
                  </a:lnTo>
                  <a:lnTo>
                    <a:pt x="6757924" y="61912"/>
                  </a:lnTo>
                  <a:lnTo>
                    <a:pt x="6758647" y="65874"/>
                  </a:lnTo>
                  <a:lnTo>
                    <a:pt x="6759003" y="69481"/>
                  </a:lnTo>
                  <a:lnTo>
                    <a:pt x="6759003" y="73431"/>
                  </a:lnTo>
                  <a:lnTo>
                    <a:pt x="6759359" y="366839"/>
                  </a:lnTo>
                  <a:lnTo>
                    <a:pt x="6759359" y="370801"/>
                  </a:lnTo>
                  <a:lnTo>
                    <a:pt x="6759003" y="374396"/>
                  </a:lnTo>
                  <a:lnTo>
                    <a:pt x="6758279" y="378358"/>
                  </a:lnTo>
                  <a:lnTo>
                    <a:pt x="6757924" y="381952"/>
                  </a:lnTo>
                  <a:lnTo>
                    <a:pt x="6756844" y="385914"/>
                  </a:lnTo>
                  <a:lnTo>
                    <a:pt x="6755765" y="389521"/>
                  </a:lnTo>
                  <a:lnTo>
                    <a:pt x="6754317" y="393115"/>
                  </a:lnTo>
                  <a:lnTo>
                    <a:pt x="6752882" y="396709"/>
                  </a:lnTo>
                  <a:lnTo>
                    <a:pt x="6737756" y="418680"/>
                  </a:lnTo>
                  <a:lnTo>
                    <a:pt x="6735241" y="421551"/>
                  </a:lnTo>
                  <a:lnTo>
                    <a:pt x="6715798" y="433793"/>
                  </a:lnTo>
                  <a:lnTo>
                    <a:pt x="6712204" y="435241"/>
                  </a:lnTo>
                  <a:lnTo>
                    <a:pt x="6708597" y="436676"/>
                  </a:lnTo>
                  <a:lnTo>
                    <a:pt x="6705003" y="437756"/>
                  </a:lnTo>
                  <a:lnTo>
                    <a:pt x="6701040" y="438835"/>
                  </a:lnTo>
                  <a:lnTo>
                    <a:pt x="6697446" y="439191"/>
                  </a:lnTo>
                  <a:lnTo>
                    <a:pt x="6693484" y="439915"/>
                  </a:lnTo>
                  <a:lnTo>
                    <a:pt x="6689877" y="440270"/>
                  </a:lnTo>
                  <a:lnTo>
                    <a:pt x="6685927" y="440270"/>
                  </a:lnTo>
                  <a:lnTo>
                    <a:pt x="73444" y="440639"/>
                  </a:lnTo>
                  <a:lnTo>
                    <a:pt x="69481" y="440639"/>
                  </a:lnTo>
                  <a:lnTo>
                    <a:pt x="65887" y="440270"/>
                  </a:lnTo>
                  <a:lnTo>
                    <a:pt x="61925" y="439559"/>
                  </a:lnTo>
                  <a:lnTo>
                    <a:pt x="58318" y="439191"/>
                  </a:lnTo>
                  <a:lnTo>
                    <a:pt x="54356" y="438111"/>
                  </a:lnTo>
                  <a:lnTo>
                    <a:pt x="50761" y="437032"/>
                  </a:lnTo>
                  <a:lnTo>
                    <a:pt x="47167" y="435597"/>
                  </a:lnTo>
                  <a:lnTo>
                    <a:pt x="43561" y="434162"/>
                  </a:lnTo>
                  <a:lnTo>
                    <a:pt x="21602" y="419036"/>
                  </a:lnTo>
                  <a:lnTo>
                    <a:pt x="18719" y="416521"/>
                  </a:lnTo>
                  <a:lnTo>
                    <a:pt x="5041" y="393471"/>
                  </a:lnTo>
                  <a:lnTo>
                    <a:pt x="3606" y="389877"/>
                  </a:lnTo>
                  <a:lnTo>
                    <a:pt x="2527" y="386270"/>
                  </a:lnTo>
                  <a:lnTo>
                    <a:pt x="1447" y="382320"/>
                  </a:lnTo>
                  <a:lnTo>
                    <a:pt x="1079" y="378714"/>
                  </a:lnTo>
                  <a:lnTo>
                    <a:pt x="368" y="374751"/>
                  </a:lnTo>
                  <a:lnTo>
                    <a:pt x="0" y="371157"/>
                  </a:lnTo>
                  <a:lnTo>
                    <a:pt x="0" y="367195"/>
                  </a:lnTo>
                  <a:lnTo>
                    <a:pt x="0" y="73431"/>
                  </a:lnTo>
                  <a:close/>
                </a:path>
              </a:pathLst>
            </a:custGeom>
            <a:ln w="25559">
              <a:solidFill>
                <a:srgbClr val="FFFFFF"/>
              </a:solidFill>
            </a:ln>
          </p:spPr>
          <p:txBody>
            <a:bodyPr wrap="square" lIns="0" tIns="0" rIns="0" bIns="0" rtlCol="0"/>
            <a:lstStyle/>
            <a:p>
              <a:endParaRPr/>
            </a:p>
          </p:txBody>
        </p:sp>
      </p:grpSp>
      <p:sp>
        <p:nvSpPr>
          <p:cNvPr id="18" name="object 18"/>
          <p:cNvSpPr txBox="1"/>
          <p:nvPr/>
        </p:nvSpPr>
        <p:spPr>
          <a:xfrm>
            <a:off x="2553633" y="4025010"/>
            <a:ext cx="730714" cy="179047"/>
          </a:xfrm>
          <a:prstGeom prst="rect">
            <a:avLst/>
          </a:prstGeom>
        </p:spPr>
        <p:txBody>
          <a:bodyPr vert="horz" wrap="square" lIns="0" tIns="11516" rIns="0" bIns="0" rtlCol="0">
            <a:spAutoFit/>
          </a:bodyPr>
          <a:lstStyle/>
          <a:p>
            <a:pPr marL="11516">
              <a:lnSpc>
                <a:spcPct val="100000"/>
              </a:lnSpc>
              <a:spcBef>
                <a:spcPts val="91"/>
              </a:spcBef>
            </a:pPr>
            <a:r>
              <a:rPr sz="1088" b="1" dirty="0">
                <a:solidFill>
                  <a:srgbClr val="FFFFFF"/>
                </a:solidFill>
                <a:latin typeface="Arial"/>
                <a:cs typeface="Arial"/>
              </a:rPr>
              <a:t>Fonds</a:t>
            </a:r>
            <a:r>
              <a:rPr sz="1088" b="1" spc="-27" dirty="0">
                <a:solidFill>
                  <a:srgbClr val="FFFFFF"/>
                </a:solidFill>
                <a:latin typeface="Arial"/>
                <a:cs typeface="Arial"/>
              </a:rPr>
              <a:t> </a:t>
            </a:r>
            <a:r>
              <a:rPr sz="1088" b="1" spc="-18" dirty="0">
                <a:solidFill>
                  <a:srgbClr val="FFFFFF"/>
                </a:solidFill>
                <a:latin typeface="Arial"/>
                <a:cs typeface="Arial"/>
              </a:rPr>
              <a:t>vert</a:t>
            </a:r>
            <a:endParaRPr sz="1088">
              <a:latin typeface="Arial"/>
              <a:cs typeface="Arial"/>
            </a:endParaRPr>
          </a:p>
        </p:txBody>
      </p:sp>
      <p:sp>
        <p:nvSpPr>
          <p:cNvPr id="19" name="object 19"/>
          <p:cNvSpPr txBox="1"/>
          <p:nvPr/>
        </p:nvSpPr>
        <p:spPr>
          <a:xfrm>
            <a:off x="10223537" y="413521"/>
            <a:ext cx="179655" cy="207067"/>
          </a:xfrm>
          <a:prstGeom prst="rect">
            <a:avLst/>
          </a:prstGeom>
        </p:spPr>
        <p:txBody>
          <a:bodyPr vert="horz" wrap="square" lIns="0" tIns="11516" rIns="0" bIns="0" rtlCol="0">
            <a:spAutoFit/>
          </a:bodyPr>
          <a:lstStyle/>
          <a:p>
            <a:pPr marL="11516">
              <a:lnSpc>
                <a:spcPct val="100000"/>
              </a:lnSpc>
              <a:spcBef>
                <a:spcPts val="91"/>
              </a:spcBef>
            </a:pPr>
            <a:r>
              <a:rPr sz="1270" b="1" spc="-63" dirty="0">
                <a:solidFill>
                  <a:srgbClr val="4A4543"/>
                </a:solidFill>
                <a:latin typeface="Arial"/>
                <a:cs typeface="Arial"/>
              </a:rPr>
              <a:t>11</a:t>
            </a:r>
            <a:endParaRPr sz="1270">
              <a:latin typeface="Arial"/>
              <a:cs typeface="Arial"/>
            </a:endParaRPr>
          </a:p>
        </p:txBody>
      </p:sp>
      <p:sp>
        <p:nvSpPr>
          <p:cNvPr id="20" name="object 20"/>
          <p:cNvSpPr/>
          <p:nvPr/>
        </p:nvSpPr>
        <p:spPr>
          <a:xfrm>
            <a:off x="1902140" y="1846722"/>
            <a:ext cx="8756474" cy="497507"/>
          </a:xfrm>
          <a:custGeom>
            <a:avLst/>
            <a:gdLst/>
            <a:ahLst/>
            <a:cxnLst/>
            <a:rect l="l" t="t" r="r" b="b"/>
            <a:pathLst>
              <a:path w="9656445" h="548639">
                <a:moveTo>
                  <a:pt x="4828311" y="548284"/>
                </a:moveTo>
                <a:lnTo>
                  <a:pt x="0" y="548284"/>
                </a:lnTo>
                <a:lnTo>
                  <a:pt x="0" y="0"/>
                </a:lnTo>
                <a:lnTo>
                  <a:pt x="9656279" y="0"/>
                </a:lnTo>
                <a:lnTo>
                  <a:pt x="9656279" y="548284"/>
                </a:lnTo>
                <a:lnTo>
                  <a:pt x="4828311" y="548284"/>
                </a:lnTo>
                <a:close/>
              </a:path>
            </a:pathLst>
          </a:custGeom>
          <a:ln w="25559">
            <a:solidFill>
              <a:srgbClr val="68ADC3"/>
            </a:solidFill>
          </a:ln>
        </p:spPr>
        <p:txBody>
          <a:bodyPr wrap="square" lIns="0" tIns="0" rIns="0" bIns="0" rtlCol="0"/>
          <a:lstStyle/>
          <a:p>
            <a:endParaRPr/>
          </a:p>
        </p:txBody>
      </p:sp>
      <p:sp>
        <p:nvSpPr>
          <p:cNvPr id="21" name="object 21"/>
          <p:cNvSpPr txBox="1"/>
          <p:nvPr/>
        </p:nvSpPr>
        <p:spPr>
          <a:xfrm>
            <a:off x="2567349" y="2082325"/>
            <a:ext cx="5187550" cy="179047"/>
          </a:xfrm>
          <a:prstGeom prst="rect">
            <a:avLst/>
          </a:prstGeom>
        </p:spPr>
        <p:txBody>
          <a:bodyPr vert="horz" wrap="square" lIns="0" tIns="11516" rIns="0" bIns="0" rtlCol="0">
            <a:spAutoFit/>
          </a:bodyPr>
          <a:lstStyle/>
          <a:p>
            <a:pPr marL="113436" indent="-101920">
              <a:lnSpc>
                <a:spcPct val="100000"/>
              </a:lnSpc>
              <a:spcBef>
                <a:spcPts val="91"/>
              </a:spcBef>
              <a:buFont typeface="Symbol"/>
              <a:buChar char=""/>
              <a:tabLst>
                <a:tab pos="113436" algn="l"/>
              </a:tabLst>
            </a:pPr>
            <a:r>
              <a:rPr sz="1088" spc="-50" dirty="0">
                <a:latin typeface="Arial MT"/>
                <a:cs typeface="Arial MT"/>
              </a:rPr>
              <a:t>Financement</a:t>
            </a:r>
            <a:r>
              <a:rPr sz="1088" spc="-45" dirty="0">
                <a:latin typeface="Arial MT"/>
                <a:cs typeface="Arial MT"/>
              </a:rPr>
              <a:t> </a:t>
            </a:r>
            <a:r>
              <a:rPr sz="1088" spc="-36" dirty="0">
                <a:latin typeface="Arial MT"/>
                <a:cs typeface="Arial MT"/>
              </a:rPr>
              <a:t>des</a:t>
            </a:r>
            <a:r>
              <a:rPr sz="1088" spc="-50" dirty="0">
                <a:latin typeface="Arial MT"/>
                <a:cs typeface="Arial MT"/>
              </a:rPr>
              <a:t> </a:t>
            </a:r>
            <a:r>
              <a:rPr sz="1088" spc="-45" dirty="0">
                <a:latin typeface="Arial MT"/>
                <a:cs typeface="Arial MT"/>
              </a:rPr>
              <a:t>travaux</a:t>
            </a:r>
            <a:r>
              <a:rPr sz="1088" spc="-50" dirty="0">
                <a:latin typeface="Arial MT"/>
                <a:cs typeface="Arial MT"/>
              </a:rPr>
              <a:t> </a:t>
            </a:r>
            <a:r>
              <a:rPr sz="1088" spc="-18" dirty="0">
                <a:latin typeface="Arial MT"/>
                <a:cs typeface="Arial MT"/>
              </a:rPr>
              <a:t>de</a:t>
            </a:r>
            <a:r>
              <a:rPr sz="1088" spc="-50" dirty="0">
                <a:latin typeface="Arial MT"/>
                <a:cs typeface="Arial MT"/>
              </a:rPr>
              <a:t> performance </a:t>
            </a:r>
            <a:r>
              <a:rPr sz="1088" spc="-45" dirty="0">
                <a:latin typeface="Arial MT"/>
                <a:cs typeface="Arial MT"/>
              </a:rPr>
              <a:t>énergétique</a:t>
            </a:r>
            <a:r>
              <a:rPr sz="1088" spc="-50" dirty="0">
                <a:latin typeface="Arial MT"/>
                <a:cs typeface="Arial MT"/>
              </a:rPr>
              <a:t> </a:t>
            </a:r>
            <a:r>
              <a:rPr sz="1088" spc="-32" dirty="0">
                <a:latin typeface="Arial MT"/>
                <a:cs typeface="Arial MT"/>
              </a:rPr>
              <a:t>et</a:t>
            </a:r>
            <a:r>
              <a:rPr sz="1088" spc="-41" dirty="0">
                <a:latin typeface="Arial MT"/>
                <a:cs typeface="Arial MT"/>
              </a:rPr>
              <a:t> </a:t>
            </a:r>
            <a:r>
              <a:rPr sz="1088" spc="-45" dirty="0">
                <a:latin typeface="Arial MT"/>
                <a:cs typeface="Arial MT"/>
              </a:rPr>
              <a:t>mise</a:t>
            </a:r>
            <a:r>
              <a:rPr sz="1088" spc="-50" dirty="0">
                <a:latin typeface="Arial MT"/>
                <a:cs typeface="Arial MT"/>
              </a:rPr>
              <a:t> </a:t>
            </a:r>
            <a:r>
              <a:rPr sz="1088" spc="-27" dirty="0">
                <a:latin typeface="Arial MT"/>
                <a:cs typeface="Arial MT"/>
              </a:rPr>
              <a:t>aux</a:t>
            </a:r>
            <a:r>
              <a:rPr sz="1088" spc="-50" dirty="0">
                <a:latin typeface="Arial MT"/>
                <a:cs typeface="Arial MT"/>
              </a:rPr>
              <a:t> </a:t>
            </a:r>
            <a:r>
              <a:rPr sz="1088" spc="-45" dirty="0">
                <a:latin typeface="Arial MT"/>
                <a:cs typeface="Arial MT"/>
              </a:rPr>
              <a:t>normes</a:t>
            </a:r>
            <a:r>
              <a:rPr sz="1088" spc="-50" dirty="0">
                <a:latin typeface="Arial MT"/>
                <a:cs typeface="Arial MT"/>
              </a:rPr>
              <a:t> </a:t>
            </a:r>
            <a:r>
              <a:rPr sz="1088" spc="-18" dirty="0">
                <a:latin typeface="Arial MT"/>
                <a:cs typeface="Arial MT"/>
              </a:rPr>
              <a:t>parasismiques</a:t>
            </a:r>
            <a:endParaRPr sz="1088">
              <a:latin typeface="Arial MT"/>
              <a:cs typeface="Arial MT"/>
            </a:endParaRPr>
          </a:p>
        </p:txBody>
      </p:sp>
      <p:grpSp>
        <p:nvGrpSpPr>
          <p:cNvPr id="22" name="object 22"/>
          <p:cNvGrpSpPr/>
          <p:nvPr/>
        </p:nvGrpSpPr>
        <p:grpSpPr>
          <a:xfrm>
            <a:off x="2328312" y="1561239"/>
            <a:ext cx="6152622" cy="396163"/>
            <a:chOff x="1191777" y="1721700"/>
            <a:chExt cx="6784975" cy="436880"/>
          </a:xfrm>
        </p:grpSpPr>
        <p:sp>
          <p:nvSpPr>
            <p:cNvPr id="23" name="object 23"/>
            <p:cNvSpPr/>
            <p:nvPr/>
          </p:nvSpPr>
          <p:spPr>
            <a:xfrm>
              <a:off x="1204556" y="1734480"/>
              <a:ext cx="6759575" cy="411480"/>
            </a:xfrm>
            <a:custGeom>
              <a:avLst/>
              <a:gdLst/>
              <a:ahLst/>
              <a:cxnLst/>
              <a:rect l="l" t="t" r="r" b="b"/>
              <a:pathLst>
                <a:path w="6759575" h="411480">
                  <a:moveTo>
                    <a:pt x="6694208" y="0"/>
                  </a:moveTo>
                  <a:lnTo>
                    <a:pt x="64808" y="0"/>
                  </a:lnTo>
                  <a:lnTo>
                    <a:pt x="57607" y="723"/>
                  </a:lnTo>
                  <a:lnTo>
                    <a:pt x="54000" y="1447"/>
                  </a:lnTo>
                  <a:lnTo>
                    <a:pt x="50761" y="2158"/>
                  </a:lnTo>
                  <a:lnTo>
                    <a:pt x="47167" y="3238"/>
                  </a:lnTo>
                  <a:lnTo>
                    <a:pt x="43929" y="4686"/>
                  </a:lnTo>
                  <a:lnTo>
                    <a:pt x="40678" y="5765"/>
                  </a:lnTo>
                  <a:lnTo>
                    <a:pt x="37439" y="7569"/>
                  </a:lnTo>
                  <a:lnTo>
                    <a:pt x="34201" y="9004"/>
                  </a:lnTo>
                  <a:lnTo>
                    <a:pt x="31318" y="11163"/>
                  </a:lnTo>
                  <a:lnTo>
                    <a:pt x="11163" y="31318"/>
                  </a:lnTo>
                  <a:lnTo>
                    <a:pt x="9004" y="34201"/>
                  </a:lnTo>
                  <a:lnTo>
                    <a:pt x="7569" y="37439"/>
                  </a:lnTo>
                  <a:lnTo>
                    <a:pt x="5765" y="40678"/>
                  </a:lnTo>
                  <a:lnTo>
                    <a:pt x="4686" y="43916"/>
                  </a:lnTo>
                  <a:lnTo>
                    <a:pt x="0" y="64808"/>
                  </a:lnTo>
                  <a:lnTo>
                    <a:pt x="0" y="346328"/>
                  </a:lnTo>
                  <a:lnTo>
                    <a:pt x="4686" y="367207"/>
                  </a:lnTo>
                  <a:lnTo>
                    <a:pt x="5765" y="370446"/>
                  </a:lnTo>
                  <a:lnTo>
                    <a:pt x="7569" y="373684"/>
                  </a:lnTo>
                  <a:lnTo>
                    <a:pt x="9004" y="376923"/>
                  </a:lnTo>
                  <a:lnTo>
                    <a:pt x="11163" y="379806"/>
                  </a:lnTo>
                  <a:lnTo>
                    <a:pt x="31318" y="399961"/>
                  </a:lnTo>
                  <a:lnTo>
                    <a:pt x="34201" y="402120"/>
                  </a:lnTo>
                  <a:lnTo>
                    <a:pt x="37439" y="403567"/>
                  </a:lnTo>
                  <a:lnTo>
                    <a:pt x="40678" y="405358"/>
                  </a:lnTo>
                  <a:lnTo>
                    <a:pt x="43929" y="406438"/>
                  </a:lnTo>
                  <a:lnTo>
                    <a:pt x="64808" y="411124"/>
                  </a:lnTo>
                  <a:lnTo>
                    <a:pt x="6694563" y="410768"/>
                  </a:lnTo>
                  <a:lnTo>
                    <a:pt x="6715442" y="406082"/>
                  </a:lnTo>
                  <a:lnTo>
                    <a:pt x="6718681" y="405002"/>
                  </a:lnTo>
                  <a:lnTo>
                    <a:pt x="6721919" y="403199"/>
                  </a:lnTo>
                  <a:lnTo>
                    <a:pt x="6725158" y="401764"/>
                  </a:lnTo>
                  <a:lnTo>
                    <a:pt x="6728040" y="399605"/>
                  </a:lnTo>
                  <a:lnTo>
                    <a:pt x="6748208" y="379437"/>
                  </a:lnTo>
                  <a:lnTo>
                    <a:pt x="6750367" y="376567"/>
                  </a:lnTo>
                  <a:lnTo>
                    <a:pt x="6751802" y="373329"/>
                  </a:lnTo>
                  <a:lnTo>
                    <a:pt x="6753606" y="370077"/>
                  </a:lnTo>
                  <a:lnTo>
                    <a:pt x="6754685" y="366839"/>
                  </a:lnTo>
                  <a:lnTo>
                    <a:pt x="6759359" y="342366"/>
                  </a:lnTo>
                  <a:lnTo>
                    <a:pt x="6759003" y="64808"/>
                  </a:lnTo>
                  <a:lnTo>
                    <a:pt x="6754317" y="43916"/>
                  </a:lnTo>
                  <a:lnTo>
                    <a:pt x="6753237" y="40678"/>
                  </a:lnTo>
                  <a:lnTo>
                    <a:pt x="6751447" y="37439"/>
                  </a:lnTo>
                  <a:lnTo>
                    <a:pt x="6749999" y="34201"/>
                  </a:lnTo>
                  <a:lnTo>
                    <a:pt x="6747840" y="31318"/>
                  </a:lnTo>
                  <a:lnTo>
                    <a:pt x="6727685" y="11163"/>
                  </a:lnTo>
                  <a:lnTo>
                    <a:pt x="6724802" y="9004"/>
                  </a:lnTo>
                  <a:lnTo>
                    <a:pt x="6721563" y="7569"/>
                  </a:lnTo>
                  <a:lnTo>
                    <a:pt x="6718325" y="5765"/>
                  </a:lnTo>
                  <a:lnTo>
                    <a:pt x="6715086" y="4686"/>
                  </a:lnTo>
                  <a:lnTo>
                    <a:pt x="6711848" y="3238"/>
                  </a:lnTo>
                  <a:lnTo>
                    <a:pt x="6708241" y="2158"/>
                  </a:lnTo>
                  <a:lnTo>
                    <a:pt x="6705003" y="1447"/>
                  </a:lnTo>
                  <a:lnTo>
                    <a:pt x="6701409" y="723"/>
                  </a:lnTo>
                  <a:lnTo>
                    <a:pt x="6694208" y="0"/>
                  </a:lnTo>
                  <a:close/>
                </a:path>
              </a:pathLst>
            </a:custGeom>
            <a:solidFill>
              <a:srgbClr val="68ADC3"/>
            </a:solidFill>
          </p:spPr>
          <p:txBody>
            <a:bodyPr wrap="square" lIns="0" tIns="0" rIns="0" bIns="0" rtlCol="0"/>
            <a:lstStyle/>
            <a:p>
              <a:endParaRPr/>
            </a:p>
          </p:txBody>
        </p:sp>
        <p:sp>
          <p:nvSpPr>
            <p:cNvPr id="24" name="object 24"/>
            <p:cNvSpPr/>
            <p:nvPr/>
          </p:nvSpPr>
          <p:spPr>
            <a:xfrm>
              <a:off x="1204556" y="1734480"/>
              <a:ext cx="6759575" cy="411480"/>
            </a:xfrm>
            <a:custGeom>
              <a:avLst/>
              <a:gdLst/>
              <a:ahLst/>
              <a:cxnLst/>
              <a:rect l="l" t="t" r="r" b="b"/>
              <a:pathLst>
                <a:path w="6759575" h="411480">
                  <a:moveTo>
                    <a:pt x="0" y="68402"/>
                  </a:moveTo>
                  <a:lnTo>
                    <a:pt x="0" y="64808"/>
                  </a:lnTo>
                  <a:lnTo>
                    <a:pt x="368" y="61201"/>
                  </a:lnTo>
                  <a:lnTo>
                    <a:pt x="4686" y="43916"/>
                  </a:lnTo>
                  <a:lnTo>
                    <a:pt x="5765" y="40678"/>
                  </a:lnTo>
                  <a:lnTo>
                    <a:pt x="7569" y="37439"/>
                  </a:lnTo>
                  <a:lnTo>
                    <a:pt x="9004" y="34201"/>
                  </a:lnTo>
                  <a:lnTo>
                    <a:pt x="11163" y="31318"/>
                  </a:lnTo>
                  <a:lnTo>
                    <a:pt x="12966" y="28079"/>
                  </a:lnTo>
                  <a:lnTo>
                    <a:pt x="15125" y="25196"/>
                  </a:lnTo>
                  <a:lnTo>
                    <a:pt x="17640" y="22682"/>
                  </a:lnTo>
                  <a:lnTo>
                    <a:pt x="20167" y="20167"/>
                  </a:lnTo>
                  <a:lnTo>
                    <a:pt x="22682" y="17640"/>
                  </a:lnTo>
                  <a:lnTo>
                    <a:pt x="25196" y="15125"/>
                  </a:lnTo>
                  <a:lnTo>
                    <a:pt x="28079" y="12966"/>
                  </a:lnTo>
                  <a:lnTo>
                    <a:pt x="31318" y="11163"/>
                  </a:lnTo>
                  <a:lnTo>
                    <a:pt x="34201" y="9004"/>
                  </a:lnTo>
                  <a:lnTo>
                    <a:pt x="37439" y="7569"/>
                  </a:lnTo>
                  <a:lnTo>
                    <a:pt x="40678" y="5765"/>
                  </a:lnTo>
                  <a:lnTo>
                    <a:pt x="43929" y="4686"/>
                  </a:lnTo>
                  <a:lnTo>
                    <a:pt x="61201" y="368"/>
                  </a:lnTo>
                  <a:lnTo>
                    <a:pt x="64808" y="0"/>
                  </a:lnTo>
                  <a:lnTo>
                    <a:pt x="68402" y="0"/>
                  </a:lnTo>
                  <a:lnTo>
                    <a:pt x="6690601" y="0"/>
                  </a:lnTo>
                  <a:lnTo>
                    <a:pt x="6694208" y="0"/>
                  </a:lnTo>
                  <a:lnTo>
                    <a:pt x="6697802" y="368"/>
                  </a:lnTo>
                  <a:lnTo>
                    <a:pt x="6715086" y="4686"/>
                  </a:lnTo>
                  <a:lnTo>
                    <a:pt x="6718325" y="5765"/>
                  </a:lnTo>
                  <a:lnTo>
                    <a:pt x="6721563" y="7569"/>
                  </a:lnTo>
                  <a:lnTo>
                    <a:pt x="6724802" y="9004"/>
                  </a:lnTo>
                  <a:lnTo>
                    <a:pt x="6727685" y="11163"/>
                  </a:lnTo>
                  <a:lnTo>
                    <a:pt x="6730923" y="12966"/>
                  </a:lnTo>
                  <a:lnTo>
                    <a:pt x="6733806" y="15125"/>
                  </a:lnTo>
                  <a:lnTo>
                    <a:pt x="6736321" y="17640"/>
                  </a:lnTo>
                  <a:lnTo>
                    <a:pt x="6738848" y="20167"/>
                  </a:lnTo>
                  <a:lnTo>
                    <a:pt x="6741363" y="22682"/>
                  </a:lnTo>
                  <a:lnTo>
                    <a:pt x="6743877" y="25196"/>
                  </a:lnTo>
                  <a:lnTo>
                    <a:pt x="6746036" y="28079"/>
                  </a:lnTo>
                  <a:lnTo>
                    <a:pt x="6747840" y="31318"/>
                  </a:lnTo>
                  <a:lnTo>
                    <a:pt x="6749999" y="34201"/>
                  </a:lnTo>
                  <a:lnTo>
                    <a:pt x="6751447" y="37439"/>
                  </a:lnTo>
                  <a:lnTo>
                    <a:pt x="6753237" y="40678"/>
                  </a:lnTo>
                  <a:lnTo>
                    <a:pt x="6754317" y="43916"/>
                  </a:lnTo>
                  <a:lnTo>
                    <a:pt x="6755765" y="47167"/>
                  </a:lnTo>
                  <a:lnTo>
                    <a:pt x="6759003" y="64808"/>
                  </a:lnTo>
                  <a:lnTo>
                    <a:pt x="6759003" y="68402"/>
                  </a:lnTo>
                  <a:lnTo>
                    <a:pt x="6759359" y="342366"/>
                  </a:lnTo>
                  <a:lnTo>
                    <a:pt x="6759359" y="345960"/>
                  </a:lnTo>
                  <a:lnTo>
                    <a:pt x="6759003" y="349567"/>
                  </a:lnTo>
                  <a:lnTo>
                    <a:pt x="6754685" y="366839"/>
                  </a:lnTo>
                  <a:lnTo>
                    <a:pt x="6753606" y="370077"/>
                  </a:lnTo>
                  <a:lnTo>
                    <a:pt x="6751802" y="373329"/>
                  </a:lnTo>
                  <a:lnTo>
                    <a:pt x="6750367" y="376567"/>
                  </a:lnTo>
                  <a:lnTo>
                    <a:pt x="6748208" y="379437"/>
                  </a:lnTo>
                  <a:lnTo>
                    <a:pt x="6736676" y="393128"/>
                  </a:lnTo>
                  <a:lnTo>
                    <a:pt x="6734162" y="395643"/>
                  </a:lnTo>
                  <a:lnTo>
                    <a:pt x="6731279" y="397802"/>
                  </a:lnTo>
                  <a:lnTo>
                    <a:pt x="6728040" y="399605"/>
                  </a:lnTo>
                  <a:lnTo>
                    <a:pt x="6725158" y="401764"/>
                  </a:lnTo>
                  <a:lnTo>
                    <a:pt x="6721919" y="403199"/>
                  </a:lnTo>
                  <a:lnTo>
                    <a:pt x="6718681" y="405002"/>
                  </a:lnTo>
                  <a:lnTo>
                    <a:pt x="6715442" y="406082"/>
                  </a:lnTo>
                  <a:lnTo>
                    <a:pt x="6698157" y="410400"/>
                  </a:lnTo>
                  <a:lnTo>
                    <a:pt x="6694563" y="410768"/>
                  </a:lnTo>
                  <a:lnTo>
                    <a:pt x="6690956" y="410768"/>
                  </a:lnTo>
                  <a:lnTo>
                    <a:pt x="68402" y="411124"/>
                  </a:lnTo>
                  <a:lnTo>
                    <a:pt x="64808" y="411124"/>
                  </a:lnTo>
                  <a:lnTo>
                    <a:pt x="61201" y="410768"/>
                  </a:lnTo>
                  <a:lnTo>
                    <a:pt x="43929" y="406438"/>
                  </a:lnTo>
                  <a:lnTo>
                    <a:pt x="40678" y="405358"/>
                  </a:lnTo>
                  <a:lnTo>
                    <a:pt x="37439" y="403567"/>
                  </a:lnTo>
                  <a:lnTo>
                    <a:pt x="34201" y="402120"/>
                  </a:lnTo>
                  <a:lnTo>
                    <a:pt x="31318" y="399961"/>
                  </a:lnTo>
                  <a:lnTo>
                    <a:pt x="28079" y="398157"/>
                  </a:lnTo>
                  <a:lnTo>
                    <a:pt x="25196" y="395998"/>
                  </a:lnTo>
                  <a:lnTo>
                    <a:pt x="22682" y="393484"/>
                  </a:lnTo>
                  <a:lnTo>
                    <a:pt x="20167" y="390956"/>
                  </a:lnTo>
                  <a:lnTo>
                    <a:pt x="17640" y="388442"/>
                  </a:lnTo>
                  <a:lnTo>
                    <a:pt x="15125" y="385927"/>
                  </a:lnTo>
                  <a:lnTo>
                    <a:pt x="12966" y="383044"/>
                  </a:lnTo>
                  <a:lnTo>
                    <a:pt x="11163" y="379806"/>
                  </a:lnTo>
                  <a:lnTo>
                    <a:pt x="9004" y="376923"/>
                  </a:lnTo>
                  <a:lnTo>
                    <a:pt x="7569" y="373684"/>
                  </a:lnTo>
                  <a:lnTo>
                    <a:pt x="5765" y="370446"/>
                  </a:lnTo>
                  <a:lnTo>
                    <a:pt x="4686" y="367207"/>
                  </a:lnTo>
                  <a:lnTo>
                    <a:pt x="368" y="349923"/>
                  </a:lnTo>
                  <a:lnTo>
                    <a:pt x="0" y="346328"/>
                  </a:lnTo>
                  <a:lnTo>
                    <a:pt x="0" y="342722"/>
                  </a:lnTo>
                  <a:lnTo>
                    <a:pt x="0" y="68402"/>
                  </a:lnTo>
                  <a:close/>
                </a:path>
              </a:pathLst>
            </a:custGeom>
            <a:ln w="25559">
              <a:solidFill>
                <a:srgbClr val="FFFFFF"/>
              </a:solidFill>
            </a:ln>
          </p:spPr>
          <p:txBody>
            <a:bodyPr wrap="square" lIns="0" tIns="0" rIns="0" bIns="0" rtlCol="0"/>
            <a:lstStyle/>
            <a:p>
              <a:endParaRPr/>
            </a:p>
          </p:txBody>
        </p:sp>
      </p:grpSp>
      <p:sp>
        <p:nvSpPr>
          <p:cNvPr id="25" name="object 25"/>
          <p:cNvSpPr txBox="1"/>
          <p:nvPr/>
        </p:nvSpPr>
        <p:spPr>
          <a:xfrm>
            <a:off x="2595092" y="1654019"/>
            <a:ext cx="963345" cy="179047"/>
          </a:xfrm>
          <a:prstGeom prst="rect">
            <a:avLst/>
          </a:prstGeom>
        </p:spPr>
        <p:txBody>
          <a:bodyPr vert="horz" wrap="square" lIns="0" tIns="11516" rIns="0" bIns="0" rtlCol="0">
            <a:spAutoFit/>
          </a:bodyPr>
          <a:lstStyle/>
          <a:p>
            <a:pPr marL="11516">
              <a:lnSpc>
                <a:spcPct val="100000"/>
              </a:lnSpc>
              <a:spcBef>
                <a:spcPts val="91"/>
              </a:spcBef>
            </a:pPr>
            <a:r>
              <a:rPr sz="1088" b="1" spc="-45" dirty="0">
                <a:solidFill>
                  <a:srgbClr val="FFFFFF"/>
                </a:solidFill>
                <a:latin typeface="Arial"/>
                <a:cs typeface="Arial"/>
              </a:rPr>
              <a:t>Plan</a:t>
            </a:r>
            <a:r>
              <a:rPr sz="1088" b="1" spc="-59" dirty="0">
                <a:solidFill>
                  <a:srgbClr val="FFFFFF"/>
                </a:solidFill>
                <a:latin typeface="Arial"/>
                <a:cs typeface="Arial"/>
              </a:rPr>
              <a:t> </a:t>
            </a:r>
            <a:r>
              <a:rPr sz="1088" b="1" spc="-36" dirty="0">
                <a:solidFill>
                  <a:srgbClr val="FFFFFF"/>
                </a:solidFill>
                <a:latin typeface="Arial"/>
                <a:cs typeface="Arial"/>
              </a:rPr>
              <a:t>de</a:t>
            </a:r>
            <a:r>
              <a:rPr sz="1088" b="1" spc="-59" dirty="0">
                <a:solidFill>
                  <a:srgbClr val="FFFFFF"/>
                </a:solidFill>
                <a:latin typeface="Arial"/>
                <a:cs typeface="Arial"/>
              </a:rPr>
              <a:t> </a:t>
            </a:r>
            <a:r>
              <a:rPr sz="1088" b="1" spc="-32" dirty="0">
                <a:solidFill>
                  <a:srgbClr val="FFFFFF"/>
                </a:solidFill>
                <a:latin typeface="Arial"/>
                <a:cs typeface="Arial"/>
              </a:rPr>
              <a:t>relance</a:t>
            </a:r>
            <a:endParaRPr sz="1088">
              <a:latin typeface="Arial"/>
              <a:cs typeface="Arial"/>
            </a:endParaRPr>
          </a:p>
        </p:txBody>
      </p:sp>
      <p:pic>
        <p:nvPicPr>
          <p:cNvPr id="26" name="object 26"/>
          <p:cNvPicPr/>
          <p:nvPr/>
        </p:nvPicPr>
        <p:blipFill>
          <a:blip r:embed="rId4" cstate="print"/>
          <a:stretch>
            <a:fillRect/>
          </a:stretch>
        </p:blipFill>
        <p:spPr>
          <a:xfrm>
            <a:off x="9076817" y="318615"/>
            <a:ext cx="1046918" cy="410673"/>
          </a:xfrm>
          <a:prstGeom prst="rect">
            <a:avLst/>
          </a:prstGeom>
        </p:spPr>
      </p:pic>
    </p:spTree>
    <p:extLst>
      <p:ext uri="{BB962C8B-B14F-4D97-AF65-F5344CB8AC3E}">
        <p14:creationId xmlns:p14="http://schemas.microsoft.com/office/powerpoint/2010/main" val="101344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18964" y="413521"/>
            <a:ext cx="187717" cy="207067"/>
          </a:xfrm>
          <a:prstGeom prst="rect">
            <a:avLst/>
          </a:prstGeom>
        </p:spPr>
        <p:txBody>
          <a:bodyPr vert="horz" wrap="square" lIns="0" tIns="11516" rIns="0" bIns="0" rtlCol="0">
            <a:spAutoFit/>
          </a:bodyPr>
          <a:lstStyle/>
          <a:p>
            <a:pPr marL="11516">
              <a:lnSpc>
                <a:spcPct val="100000"/>
              </a:lnSpc>
              <a:spcBef>
                <a:spcPts val="91"/>
              </a:spcBef>
            </a:pPr>
            <a:r>
              <a:rPr sz="1270" b="1" spc="-32" dirty="0">
                <a:solidFill>
                  <a:srgbClr val="4A4543"/>
                </a:solidFill>
                <a:latin typeface="Arial"/>
                <a:cs typeface="Arial"/>
              </a:rPr>
              <a:t>12</a:t>
            </a:r>
            <a:endParaRPr sz="1270">
              <a:latin typeface="Arial"/>
              <a:cs typeface="Arial"/>
            </a:endParaRPr>
          </a:p>
        </p:txBody>
      </p:sp>
      <p:sp>
        <p:nvSpPr>
          <p:cNvPr id="3" name="object 3"/>
          <p:cNvSpPr txBox="1"/>
          <p:nvPr/>
        </p:nvSpPr>
        <p:spPr>
          <a:xfrm>
            <a:off x="1892582" y="911029"/>
            <a:ext cx="7260497" cy="410559"/>
          </a:xfrm>
          <a:prstGeom prst="rect">
            <a:avLst/>
          </a:prstGeom>
        </p:spPr>
        <p:txBody>
          <a:bodyPr vert="horz" wrap="square" lIns="0" tIns="11516" rIns="0" bIns="0" rtlCol="0">
            <a:spAutoFit/>
          </a:bodyPr>
          <a:lstStyle/>
          <a:p>
            <a:pPr marL="11516">
              <a:lnSpc>
                <a:spcPct val="100000"/>
              </a:lnSpc>
              <a:spcBef>
                <a:spcPts val="91"/>
              </a:spcBef>
            </a:pPr>
            <a:r>
              <a:rPr sz="2539" spc="-45" dirty="0">
                <a:solidFill>
                  <a:srgbClr val="3F89A1"/>
                </a:solidFill>
                <a:latin typeface="Arial MT"/>
                <a:cs typeface="Arial MT"/>
              </a:rPr>
              <a:t>OBJECTIF</a:t>
            </a:r>
            <a:r>
              <a:rPr sz="2539" spc="-131" dirty="0">
                <a:solidFill>
                  <a:srgbClr val="3F89A1"/>
                </a:solidFill>
                <a:latin typeface="Arial MT"/>
                <a:cs typeface="Arial MT"/>
              </a:rPr>
              <a:t> </a:t>
            </a:r>
            <a:r>
              <a:rPr sz="2539" spc="-54" dirty="0">
                <a:solidFill>
                  <a:srgbClr val="3F89A1"/>
                </a:solidFill>
                <a:latin typeface="Arial MT"/>
                <a:cs typeface="Arial MT"/>
              </a:rPr>
              <a:t>LOGEMENT</a:t>
            </a:r>
            <a:r>
              <a:rPr sz="2539" spc="-141" dirty="0">
                <a:solidFill>
                  <a:srgbClr val="3F89A1"/>
                </a:solidFill>
                <a:latin typeface="Arial MT"/>
                <a:cs typeface="Arial MT"/>
              </a:rPr>
              <a:t> </a:t>
            </a:r>
            <a:r>
              <a:rPr sz="2539" dirty="0">
                <a:solidFill>
                  <a:srgbClr val="3F89A1"/>
                </a:solidFill>
                <a:latin typeface="Arial MT"/>
                <a:cs typeface="Arial MT"/>
              </a:rPr>
              <a:t>:</a:t>
            </a:r>
            <a:r>
              <a:rPr sz="2539" spc="-122" dirty="0">
                <a:solidFill>
                  <a:srgbClr val="3F89A1"/>
                </a:solidFill>
                <a:latin typeface="Arial MT"/>
                <a:cs typeface="Arial MT"/>
              </a:rPr>
              <a:t> </a:t>
            </a:r>
            <a:r>
              <a:rPr sz="2539" spc="-9" dirty="0">
                <a:solidFill>
                  <a:srgbClr val="3F89A1"/>
                </a:solidFill>
                <a:latin typeface="Arial MT"/>
                <a:cs typeface="Arial MT"/>
              </a:rPr>
              <a:t>les</a:t>
            </a:r>
            <a:r>
              <a:rPr sz="2539" spc="-103" dirty="0">
                <a:solidFill>
                  <a:srgbClr val="3F89A1"/>
                </a:solidFill>
                <a:latin typeface="Arial MT"/>
                <a:cs typeface="Arial MT"/>
              </a:rPr>
              <a:t> </a:t>
            </a:r>
            <a:r>
              <a:rPr sz="2539" spc="-45" dirty="0">
                <a:solidFill>
                  <a:srgbClr val="3F89A1"/>
                </a:solidFill>
                <a:latin typeface="Arial MT"/>
                <a:cs typeface="Arial MT"/>
              </a:rPr>
              <a:t>entreprises</a:t>
            </a:r>
            <a:r>
              <a:rPr sz="2539" spc="-118" dirty="0">
                <a:solidFill>
                  <a:srgbClr val="3F89A1"/>
                </a:solidFill>
                <a:latin typeface="Arial MT"/>
                <a:cs typeface="Arial MT"/>
              </a:rPr>
              <a:t> </a:t>
            </a:r>
            <a:r>
              <a:rPr sz="2539" spc="-9" dirty="0">
                <a:solidFill>
                  <a:srgbClr val="3F89A1"/>
                </a:solidFill>
                <a:latin typeface="Arial MT"/>
                <a:cs typeface="Arial MT"/>
              </a:rPr>
              <a:t>s’engagent</a:t>
            </a:r>
            <a:endParaRPr sz="2539">
              <a:latin typeface="Arial MT"/>
              <a:cs typeface="Arial MT"/>
            </a:endParaRPr>
          </a:p>
        </p:txBody>
      </p:sp>
      <p:pic>
        <p:nvPicPr>
          <p:cNvPr id="4" name="object 4"/>
          <p:cNvPicPr/>
          <p:nvPr/>
        </p:nvPicPr>
        <p:blipFill>
          <a:blip r:embed="rId2" cstate="print"/>
          <a:stretch>
            <a:fillRect/>
          </a:stretch>
        </p:blipFill>
        <p:spPr>
          <a:xfrm>
            <a:off x="2267427" y="1475550"/>
            <a:ext cx="3364370" cy="4885302"/>
          </a:xfrm>
          <a:prstGeom prst="rect">
            <a:avLst/>
          </a:prstGeom>
        </p:spPr>
      </p:pic>
      <p:pic>
        <p:nvPicPr>
          <p:cNvPr id="5" name="object 5"/>
          <p:cNvPicPr/>
          <p:nvPr/>
        </p:nvPicPr>
        <p:blipFill>
          <a:blip r:embed="rId3" cstate="print"/>
          <a:stretch>
            <a:fillRect/>
          </a:stretch>
        </p:blipFill>
        <p:spPr>
          <a:xfrm>
            <a:off x="8938402" y="344723"/>
            <a:ext cx="1047575" cy="411329"/>
          </a:xfrm>
          <a:prstGeom prst="rect">
            <a:avLst/>
          </a:prstGeom>
        </p:spPr>
      </p:pic>
      <p:sp>
        <p:nvSpPr>
          <p:cNvPr id="6" name="object 6"/>
          <p:cNvSpPr txBox="1"/>
          <p:nvPr/>
        </p:nvSpPr>
        <p:spPr>
          <a:xfrm>
            <a:off x="5823015" y="3358085"/>
            <a:ext cx="4811541" cy="520540"/>
          </a:xfrm>
          <a:prstGeom prst="rect">
            <a:avLst/>
          </a:prstGeom>
        </p:spPr>
        <p:txBody>
          <a:bodyPr vert="horz" wrap="square" lIns="0" tIns="11516" rIns="0" bIns="0" rtlCol="0">
            <a:spAutoFit/>
          </a:bodyPr>
          <a:lstStyle/>
          <a:p>
            <a:pPr marL="11516">
              <a:lnSpc>
                <a:spcPct val="100000"/>
              </a:lnSpc>
              <a:spcBef>
                <a:spcPts val="91"/>
              </a:spcBef>
            </a:pPr>
            <a:r>
              <a:rPr sz="3264" b="1" i="1" spc="-23" dirty="0">
                <a:solidFill>
                  <a:srgbClr val="3F89A1"/>
                </a:solidFill>
                <a:latin typeface="Arial"/>
                <a:cs typeface="Arial"/>
              </a:rPr>
              <a:t>Merci</a:t>
            </a:r>
            <a:r>
              <a:rPr sz="3264" b="1" i="1" spc="-181" dirty="0">
                <a:solidFill>
                  <a:srgbClr val="3F89A1"/>
                </a:solidFill>
                <a:latin typeface="Arial"/>
                <a:cs typeface="Arial"/>
              </a:rPr>
              <a:t> </a:t>
            </a:r>
            <a:r>
              <a:rPr sz="3264" b="1" i="1" dirty="0">
                <a:solidFill>
                  <a:srgbClr val="3F89A1"/>
                </a:solidFill>
                <a:latin typeface="Arial"/>
                <a:cs typeface="Arial"/>
              </a:rPr>
              <a:t>de</a:t>
            </a:r>
            <a:r>
              <a:rPr sz="3264" b="1" i="1" spc="-177" dirty="0">
                <a:solidFill>
                  <a:srgbClr val="3F89A1"/>
                </a:solidFill>
                <a:latin typeface="Arial"/>
                <a:cs typeface="Arial"/>
              </a:rPr>
              <a:t> </a:t>
            </a:r>
            <a:r>
              <a:rPr sz="3264" b="1" i="1" spc="-23" dirty="0">
                <a:solidFill>
                  <a:srgbClr val="3F89A1"/>
                </a:solidFill>
                <a:latin typeface="Arial"/>
                <a:cs typeface="Arial"/>
              </a:rPr>
              <a:t>votre</a:t>
            </a:r>
            <a:r>
              <a:rPr sz="3264" b="1" i="1" spc="-172" dirty="0">
                <a:solidFill>
                  <a:srgbClr val="3F89A1"/>
                </a:solidFill>
                <a:latin typeface="Arial"/>
                <a:cs typeface="Arial"/>
              </a:rPr>
              <a:t> </a:t>
            </a:r>
            <a:r>
              <a:rPr sz="3264" b="1" i="1" spc="-45" dirty="0">
                <a:solidFill>
                  <a:srgbClr val="3F89A1"/>
                </a:solidFill>
                <a:latin typeface="Arial"/>
                <a:cs typeface="Arial"/>
              </a:rPr>
              <a:t>attention</a:t>
            </a:r>
            <a:r>
              <a:rPr sz="3264" b="1" i="1" spc="-172" dirty="0">
                <a:solidFill>
                  <a:srgbClr val="3F89A1"/>
                </a:solidFill>
                <a:latin typeface="Arial"/>
                <a:cs typeface="Arial"/>
              </a:rPr>
              <a:t> </a:t>
            </a:r>
            <a:r>
              <a:rPr sz="3264" b="1" i="1" spc="-45" dirty="0">
                <a:solidFill>
                  <a:srgbClr val="3F89A1"/>
                </a:solidFill>
                <a:latin typeface="Arial"/>
                <a:cs typeface="Arial"/>
              </a:rPr>
              <a:t>!</a:t>
            </a:r>
            <a:endParaRPr sz="3264">
              <a:latin typeface="Arial"/>
              <a:cs typeface="Arial"/>
            </a:endParaRPr>
          </a:p>
        </p:txBody>
      </p:sp>
      <p:sp>
        <p:nvSpPr>
          <p:cNvPr id="7" name="object 7"/>
          <p:cNvSpPr txBox="1"/>
          <p:nvPr/>
        </p:nvSpPr>
        <p:spPr>
          <a:xfrm>
            <a:off x="5061738" y="550623"/>
            <a:ext cx="1320352" cy="179047"/>
          </a:xfrm>
          <a:prstGeom prst="rect">
            <a:avLst/>
          </a:prstGeom>
        </p:spPr>
        <p:txBody>
          <a:bodyPr vert="horz" wrap="square" lIns="0" tIns="11516" rIns="0" bIns="0" rtlCol="0">
            <a:spAutoFit/>
          </a:bodyPr>
          <a:lstStyle/>
          <a:p>
            <a:pPr marL="11516">
              <a:lnSpc>
                <a:spcPct val="100000"/>
              </a:lnSpc>
              <a:spcBef>
                <a:spcPts val="91"/>
              </a:spcBef>
            </a:pPr>
            <a:r>
              <a:rPr sz="1088" spc="-50" dirty="0">
                <a:solidFill>
                  <a:srgbClr val="DBD9D8"/>
                </a:solidFill>
                <a:latin typeface="Arial MT"/>
                <a:cs typeface="Arial MT"/>
              </a:rPr>
              <a:t>FEDOM</a:t>
            </a:r>
            <a:r>
              <a:rPr sz="1088" spc="-77" dirty="0">
                <a:solidFill>
                  <a:srgbClr val="DBD9D8"/>
                </a:solidFill>
                <a:latin typeface="Arial MT"/>
                <a:cs typeface="Arial MT"/>
              </a:rPr>
              <a:t> </a:t>
            </a:r>
            <a:r>
              <a:rPr sz="1088" dirty="0">
                <a:solidFill>
                  <a:srgbClr val="DBD9D8"/>
                </a:solidFill>
                <a:latin typeface="Arial MT"/>
                <a:cs typeface="Arial MT"/>
              </a:rPr>
              <a:t>–</a:t>
            </a:r>
            <a:r>
              <a:rPr sz="1088" spc="-63" dirty="0">
                <a:solidFill>
                  <a:srgbClr val="DBD9D8"/>
                </a:solidFill>
                <a:latin typeface="Arial MT"/>
                <a:cs typeface="Arial MT"/>
              </a:rPr>
              <a:t> </a:t>
            </a:r>
            <a:r>
              <a:rPr sz="1088" spc="-45" dirty="0">
                <a:solidFill>
                  <a:srgbClr val="DBD9D8"/>
                </a:solidFill>
                <a:latin typeface="Arial MT"/>
                <a:cs typeface="Arial MT"/>
              </a:rPr>
              <a:t>janvier</a:t>
            </a:r>
            <a:r>
              <a:rPr sz="1088" spc="-77" dirty="0">
                <a:solidFill>
                  <a:srgbClr val="DBD9D8"/>
                </a:solidFill>
                <a:latin typeface="Arial MT"/>
                <a:cs typeface="Arial MT"/>
              </a:rPr>
              <a:t> </a:t>
            </a:r>
            <a:r>
              <a:rPr sz="1088" spc="-18" dirty="0">
                <a:solidFill>
                  <a:srgbClr val="DBD9D8"/>
                </a:solidFill>
                <a:latin typeface="Arial MT"/>
                <a:cs typeface="Arial MT"/>
              </a:rPr>
              <a:t>2023</a:t>
            </a:r>
            <a:endParaRPr sz="1088">
              <a:latin typeface="Arial MT"/>
              <a:cs typeface="Arial MT"/>
            </a:endParaRPr>
          </a:p>
        </p:txBody>
      </p:sp>
    </p:spTree>
    <p:extLst>
      <p:ext uri="{BB962C8B-B14F-4D97-AF65-F5344CB8AC3E}">
        <p14:creationId xmlns:p14="http://schemas.microsoft.com/office/powerpoint/2010/main" val="2671679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2007541" y="2105561"/>
            <a:ext cx="8176918" cy="1538883"/>
          </a:xfrm>
          <a:prstGeom prst="rect">
            <a:avLst/>
          </a:prstGeom>
          <a:noFill/>
        </p:spPr>
        <p:txBody>
          <a:bodyPr wrap="none" rtlCol="0">
            <a:spAutoFit/>
          </a:bodyPr>
          <a:lstStyle/>
          <a:p>
            <a:pPr lvl="0" algn="ctr"/>
            <a:r>
              <a:rPr lang="fr-FR" sz="2800" b="1" dirty="0">
                <a:effectLst/>
                <a:latin typeface="Alwyn" pitchFamily="2" charset="0"/>
                <a:ea typeface="Times New Roman" panose="02020603050405020304" pitchFamily="18" charset="0"/>
              </a:rPr>
              <a:t>Soutenir la construction et la rénovation </a:t>
            </a:r>
          </a:p>
          <a:p>
            <a:pPr lvl="0"/>
            <a:endParaRPr lang="fr-FR" sz="1800" b="1" dirty="0">
              <a:effectLst/>
              <a:latin typeface="Alwyn" pitchFamily="2" charset="0"/>
              <a:ea typeface="Times New Roman" panose="02020603050405020304" pitchFamily="18" charset="0"/>
            </a:endParaRPr>
          </a:p>
          <a:p>
            <a:pPr lvl="0"/>
            <a:r>
              <a:rPr lang="fr-FR" sz="2400" b="1" u="sng" dirty="0">
                <a:solidFill>
                  <a:srgbClr val="0070C0"/>
                </a:solidFill>
                <a:latin typeface="Alwyn" pitchFamily="2" charset="0"/>
                <a:ea typeface="Times New Roman" panose="02020603050405020304" pitchFamily="18" charset="0"/>
              </a:rPr>
              <a:t>Antoine ROFFIAEN</a:t>
            </a:r>
            <a:r>
              <a:rPr lang="fr-FR" sz="2400" b="1" dirty="0">
                <a:solidFill>
                  <a:srgbClr val="0070C0"/>
                </a:solidFill>
                <a:latin typeface="Alwyn" pitchFamily="2" charset="0"/>
                <a:ea typeface="Times New Roman" panose="02020603050405020304" pitchFamily="18" charset="0"/>
              </a:rPr>
              <a:t>, Directeur général OZANAM;</a:t>
            </a:r>
          </a:p>
          <a:p>
            <a:pPr lvl="0"/>
            <a:endParaRPr lang="fr-FR" sz="2400" b="1" dirty="0">
              <a:solidFill>
                <a:srgbClr val="0070C0"/>
              </a:solidFill>
              <a:latin typeface="Alwyn" pitchFamily="2"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E8BBF342-545A-CDE6-0EA8-2DC3C91E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734039E3-DA7A-F079-71A1-3824BFC7D9D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733713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2724884" y="2105561"/>
            <a:ext cx="6742230" cy="1569660"/>
          </a:xfrm>
          <a:prstGeom prst="rect">
            <a:avLst/>
          </a:prstGeom>
          <a:noFill/>
        </p:spPr>
        <p:txBody>
          <a:bodyPr wrap="none" rtlCol="0">
            <a:spAutoFit/>
          </a:bodyPr>
          <a:lstStyle/>
          <a:p>
            <a:pPr lvl="0" algn="ctr"/>
            <a:r>
              <a:rPr lang="fr-FR" sz="2800" b="1" dirty="0">
                <a:effectLst/>
                <a:latin typeface="Alwyn" pitchFamily="2" charset="0"/>
                <a:ea typeface="Times New Roman" panose="02020603050405020304" pitchFamily="18" charset="0"/>
              </a:rPr>
              <a:t>Soutenir la construction et la rénovation </a:t>
            </a:r>
          </a:p>
          <a:p>
            <a:pPr lvl="0"/>
            <a:endParaRPr lang="fr-FR" b="1" dirty="0">
              <a:solidFill>
                <a:srgbClr val="0070C0"/>
              </a:solidFill>
              <a:latin typeface="Alwyn" pitchFamily="2" charset="0"/>
              <a:ea typeface="Times New Roman" panose="02020603050405020304" pitchFamily="18" charset="0"/>
            </a:endParaRPr>
          </a:p>
          <a:p>
            <a:pPr lvl="0"/>
            <a:r>
              <a:rPr lang="fr-FR" sz="2400" b="1" u="sng" dirty="0">
                <a:solidFill>
                  <a:srgbClr val="0070C0"/>
                </a:solidFill>
                <a:effectLst/>
                <a:latin typeface="Alwyn" pitchFamily="2" charset="0"/>
                <a:ea typeface="Times New Roman" panose="02020603050405020304" pitchFamily="18" charset="0"/>
              </a:rPr>
              <a:t>Bruno RIBAC</a:t>
            </a:r>
            <a:r>
              <a:rPr lang="fr-FR" sz="2400" b="1" dirty="0">
                <a:solidFill>
                  <a:srgbClr val="0070C0"/>
                </a:solidFill>
                <a:latin typeface="Alwyn" pitchFamily="2" charset="0"/>
                <a:ea typeface="Times New Roman" panose="02020603050405020304" pitchFamily="18" charset="0"/>
              </a:rPr>
              <a:t>, </a:t>
            </a:r>
            <a:r>
              <a:rPr lang="fr-FR" sz="2400" b="1" dirty="0">
                <a:solidFill>
                  <a:srgbClr val="0070C0"/>
                </a:solidFill>
                <a:effectLst/>
                <a:latin typeface="Alwyn" pitchFamily="2" charset="0"/>
                <a:ea typeface="Times New Roman" panose="02020603050405020304" pitchFamily="18" charset="0"/>
              </a:rPr>
              <a:t>Directe</a:t>
            </a:r>
            <a:r>
              <a:rPr lang="fr-FR" sz="2400" b="1" dirty="0">
                <a:solidFill>
                  <a:srgbClr val="0070C0"/>
                </a:solidFill>
                <a:latin typeface="Alwyn" pitchFamily="2" charset="0"/>
                <a:ea typeface="Times New Roman" panose="02020603050405020304" pitchFamily="18" charset="0"/>
              </a:rPr>
              <a:t>ur général SIMAR;</a:t>
            </a:r>
          </a:p>
          <a:p>
            <a:pPr lvl="0"/>
            <a:endParaRPr lang="fr-FR" sz="2400" b="1" dirty="0">
              <a:solidFill>
                <a:srgbClr val="0070C0"/>
              </a:solidFill>
              <a:latin typeface="Alwyn" pitchFamily="2"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E8BBF342-545A-CDE6-0EA8-2DC3C91E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734039E3-DA7A-F079-71A1-3824BFC7D9D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565834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42C4C367-6E70-4C01-ACCC-7B499DBF2290}"/>
              </a:ext>
            </a:extLst>
          </p:cNvPr>
          <p:cNvSpPr>
            <a:spLocks noGrp="1"/>
          </p:cNvSpPr>
          <p:nvPr>
            <p:ph type="title"/>
          </p:nvPr>
        </p:nvSpPr>
        <p:spPr>
          <a:xfrm>
            <a:off x="4432300" y="279402"/>
            <a:ext cx="7759700" cy="4442910"/>
          </a:xfrm>
        </p:spPr>
        <p:txBody>
          <a:bodyPr/>
          <a:lstStyle/>
          <a:p>
            <a:r>
              <a:rPr lang="fr-FR" b="1" dirty="0">
                <a:solidFill>
                  <a:srgbClr val="EF1928"/>
                </a:solidFill>
                <a:sym typeface="Helvetica Neue"/>
              </a:rPr>
              <a:t>Séminaire FEDOM – CERC</a:t>
            </a:r>
            <a:br>
              <a:rPr lang="fr-FR" b="1" dirty="0">
                <a:solidFill>
                  <a:srgbClr val="EF1928"/>
                </a:solidFill>
                <a:sym typeface="Helvetica Neue"/>
              </a:rPr>
            </a:br>
            <a:r>
              <a:rPr lang="fr-FR" b="1" dirty="0">
                <a:solidFill>
                  <a:srgbClr val="EF1928"/>
                </a:solidFill>
                <a:sym typeface="Helvetica Neue"/>
              </a:rPr>
              <a:t> </a:t>
            </a:r>
            <a:br>
              <a:rPr lang="fr-FR" b="1" dirty="0">
                <a:solidFill>
                  <a:srgbClr val="EF1928"/>
                </a:solidFill>
                <a:sym typeface="Helvetica Neue"/>
              </a:rPr>
            </a:br>
            <a:r>
              <a:rPr lang="fr-FR" dirty="0">
                <a:latin typeface="Arial"/>
                <a:cs typeface="Arial"/>
              </a:rPr>
              <a:t>Financer le logement, les défis d’un modèle à renouveler</a:t>
            </a:r>
            <a:br>
              <a:rPr lang="fr-FR" dirty="0">
                <a:latin typeface="Arial"/>
                <a:cs typeface="Arial"/>
              </a:rPr>
            </a:br>
            <a:r>
              <a:rPr lang="fr-FR" dirty="0">
                <a:latin typeface="Arial"/>
                <a:cs typeface="Arial"/>
              </a:rPr>
              <a:t>- </a:t>
            </a:r>
            <a:r>
              <a:rPr lang="fr-FR" sz="4000" dirty="0">
                <a:latin typeface="Arial"/>
                <a:cs typeface="Arial"/>
              </a:rPr>
              <a:t>Soutenir la construction et la rénovation</a:t>
            </a:r>
            <a:endParaRPr lang="fr-FR" dirty="0"/>
          </a:p>
        </p:txBody>
      </p:sp>
      <p:sp>
        <p:nvSpPr>
          <p:cNvPr id="4" name="Espace réservé du pied de page 3">
            <a:extLst>
              <a:ext uri="{FF2B5EF4-FFF2-40B4-BE49-F238E27FC236}">
                <a16:creationId xmlns:a16="http://schemas.microsoft.com/office/drawing/2014/main" id="{A8EE749A-CF4C-41AE-9FFE-F76EC46E9446}"/>
              </a:ext>
            </a:extLst>
          </p:cNvPr>
          <p:cNvSpPr>
            <a:spLocks noGrp="1"/>
          </p:cNvSpPr>
          <p:nvPr>
            <p:ph type="ftr" sz="quarter" idx="10"/>
          </p:nvPr>
        </p:nvSpPr>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CDC Habitat - Projet de Territoires Martinique</a:t>
            </a:r>
          </a:p>
        </p:txBody>
      </p:sp>
      <p:sp>
        <p:nvSpPr>
          <p:cNvPr id="5" name="Espace réservé du numéro de diapositive 4">
            <a:extLst>
              <a:ext uri="{FF2B5EF4-FFF2-40B4-BE49-F238E27FC236}">
                <a16:creationId xmlns:a16="http://schemas.microsoft.com/office/drawing/2014/main" id="{085927D3-1F36-4CDE-A618-34854BD9E0F5}"/>
              </a:ext>
            </a:extLst>
          </p:cNvPr>
          <p:cNvSpPr>
            <a:spLocks noGrp="1"/>
          </p:cNvSpPr>
          <p:nvPr>
            <p:ph type="sldNum" sz="quarter" idx="11"/>
          </p:nvPr>
        </p:nvSpPr>
        <p:spPr/>
        <p:txBody>
          <a:bodyPr/>
          <a:lstStyle/>
          <a:p>
            <a:pPr marL="0" marR="0" lvl="0" indent="0" algn="ctr" defTabSz="914445"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45" rtl="0" eaLnBrk="1" fontAlgn="auto" latinLnBrk="0" hangingPunct="1">
                <a:lnSpc>
                  <a:spcPct val="100000"/>
                </a:lnSpc>
                <a:spcBef>
                  <a:spcPts val="0"/>
                </a:spcBef>
                <a:spcAft>
                  <a:spcPts val="0"/>
                </a:spcAft>
                <a:buClrTx/>
                <a:buSzTx/>
                <a:buFontTx/>
                <a:buNone/>
                <a:tabLst/>
                <a:defRPr/>
              </a:pPr>
              <a:t>54</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348717" cy="6858000"/>
          </a:xfrm>
          <a:prstGeom prst="rect">
            <a:avLst/>
          </a:prstGeom>
        </p:spPr>
      </p:pic>
      <p:graphicFrame>
        <p:nvGraphicFramePr>
          <p:cNvPr id="6" name="Objet 5">
            <a:extLst>
              <a:ext uri="{FF2B5EF4-FFF2-40B4-BE49-F238E27FC236}">
                <a16:creationId xmlns:a16="http://schemas.microsoft.com/office/drawing/2014/main" id="{EA4C872F-C4CE-4CFD-A297-32920577B40E}"/>
              </a:ext>
            </a:extLst>
          </p:cNvPr>
          <p:cNvGraphicFramePr>
            <a:graphicFrameLocks noChangeAspect="1"/>
          </p:cNvGraphicFramePr>
          <p:nvPr/>
        </p:nvGraphicFramePr>
        <p:xfrm>
          <a:off x="0" y="62288"/>
          <a:ext cx="2459421" cy="1205338"/>
        </p:xfrm>
        <a:graphic>
          <a:graphicData uri="http://schemas.openxmlformats.org/presentationml/2006/ole">
            <mc:AlternateContent xmlns:mc="http://schemas.openxmlformats.org/markup-compatibility/2006">
              <mc:Choice xmlns:v="urn:schemas-microsoft-com:vml" Requires="v">
                <p:oleObj name="Image bitmap" r:id="rId4" imgW="5286240" imgH="2590920" progId="Paint.Picture">
                  <p:embed/>
                </p:oleObj>
              </mc:Choice>
              <mc:Fallback>
                <p:oleObj name="Image bitmap" r:id="rId4" imgW="5286240" imgH="2590920" progId="Paint.Picture">
                  <p:embed/>
                  <p:pic>
                    <p:nvPicPr>
                      <p:cNvPr id="6" name="Objet 5">
                        <a:extLst>
                          <a:ext uri="{FF2B5EF4-FFF2-40B4-BE49-F238E27FC236}">
                            <a16:creationId xmlns:a16="http://schemas.microsoft.com/office/drawing/2014/main" id="{EA4C872F-C4CE-4CFD-A297-32920577B40E}"/>
                          </a:ext>
                        </a:extLst>
                      </p:cNvPr>
                      <p:cNvPicPr/>
                      <p:nvPr/>
                    </p:nvPicPr>
                    <p:blipFill>
                      <a:blip r:embed="rId5"/>
                      <a:stretch>
                        <a:fillRect/>
                      </a:stretch>
                    </p:blipFill>
                    <p:spPr>
                      <a:xfrm>
                        <a:off x="0" y="62288"/>
                        <a:ext cx="2459421" cy="1205338"/>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D114D266-58A7-40D8-9A25-A7F34D79EC4E}"/>
              </a:ext>
            </a:extLst>
          </p:cNvPr>
          <p:cNvGraphicFramePr>
            <a:graphicFrameLocks noChangeAspect="1"/>
          </p:cNvGraphicFramePr>
          <p:nvPr/>
        </p:nvGraphicFramePr>
        <p:xfrm>
          <a:off x="8851757" y="6135719"/>
          <a:ext cx="3340243" cy="750350"/>
        </p:xfrm>
        <a:graphic>
          <a:graphicData uri="http://schemas.openxmlformats.org/presentationml/2006/ole">
            <mc:AlternateContent xmlns:mc="http://schemas.openxmlformats.org/markup-compatibility/2006">
              <mc:Choice xmlns:v="urn:schemas-microsoft-com:vml" Requires="v">
                <p:oleObj name="Image bitmap" r:id="rId6" imgW="6610320" imgH="1428840" progId="Paint.Picture">
                  <p:embed/>
                </p:oleObj>
              </mc:Choice>
              <mc:Fallback>
                <p:oleObj name="Image bitmap" r:id="rId6" imgW="6610320" imgH="1428840" progId="Paint.Picture">
                  <p:embed/>
                  <p:pic>
                    <p:nvPicPr>
                      <p:cNvPr id="7" name="Objet 6">
                        <a:extLst>
                          <a:ext uri="{FF2B5EF4-FFF2-40B4-BE49-F238E27FC236}">
                            <a16:creationId xmlns:a16="http://schemas.microsoft.com/office/drawing/2014/main" id="{D114D266-58A7-40D8-9A25-A7F34D79EC4E}"/>
                          </a:ext>
                        </a:extLst>
                      </p:cNvPr>
                      <p:cNvPicPr/>
                      <p:nvPr/>
                    </p:nvPicPr>
                    <p:blipFill>
                      <a:blip r:embed="rId7"/>
                      <a:stretch>
                        <a:fillRect/>
                      </a:stretch>
                    </p:blipFill>
                    <p:spPr>
                      <a:xfrm>
                        <a:off x="8851757" y="6135719"/>
                        <a:ext cx="3340243" cy="750350"/>
                      </a:xfrm>
                      <a:prstGeom prst="rect">
                        <a:avLst/>
                      </a:prstGeom>
                    </p:spPr>
                  </p:pic>
                </p:oleObj>
              </mc:Fallback>
            </mc:AlternateContent>
          </a:graphicData>
        </a:graphic>
      </p:graphicFrame>
    </p:spTree>
    <p:extLst>
      <p:ext uri="{BB962C8B-B14F-4D97-AF65-F5344CB8AC3E}">
        <p14:creationId xmlns:p14="http://schemas.microsoft.com/office/powerpoint/2010/main" val="3468955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D9E75B6-AF9D-2DA9-D76D-A3C51ACA7FE7}"/>
              </a:ext>
            </a:extLst>
          </p:cNvPr>
          <p:cNvSpPr>
            <a:spLocks noGrp="1"/>
          </p:cNvSpPr>
          <p:nvPr>
            <p:ph type="title"/>
          </p:nvPr>
        </p:nvSpPr>
        <p:spPr>
          <a:xfrm>
            <a:off x="2317314" y="200750"/>
            <a:ext cx="9493085" cy="664725"/>
          </a:xfrm>
        </p:spPr>
        <p:txBody>
          <a:bodyPr>
            <a:normAutofit/>
          </a:bodyPr>
          <a:lstStyle/>
          <a:p>
            <a:pPr algn="ctr"/>
            <a:r>
              <a:rPr lang="fr-FR" sz="3200" b="1" dirty="0">
                <a:solidFill>
                  <a:schemeClr val="tx1">
                    <a:lumMod val="60000"/>
                    <a:lumOff val="40000"/>
                  </a:schemeClr>
                </a:solidFill>
              </a:rPr>
              <a:t>Les chiffres clés sur le territoire</a:t>
            </a:r>
          </a:p>
        </p:txBody>
      </p:sp>
      <p:sp>
        <p:nvSpPr>
          <p:cNvPr id="9" name="Espace réservé du contenu 2">
            <a:extLst>
              <a:ext uri="{FF2B5EF4-FFF2-40B4-BE49-F238E27FC236}">
                <a16:creationId xmlns:a16="http://schemas.microsoft.com/office/drawing/2014/main" id="{2878C54D-414F-C80B-1E72-462236395BF5}"/>
              </a:ext>
            </a:extLst>
          </p:cNvPr>
          <p:cNvSpPr>
            <a:spLocks noGrp="1"/>
          </p:cNvSpPr>
          <p:nvPr>
            <p:ph sz="half" idx="1"/>
          </p:nvPr>
        </p:nvSpPr>
        <p:spPr>
          <a:xfrm>
            <a:off x="5376040" y="1039203"/>
            <a:ext cx="6486435" cy="5305820"/>
          </a:xfrm>
        </p:spPr>
        <p:txBody>
          <a:bodyPr vert="horz" wrap="square" lIns="0" tIns="0" rIns="0" bIns="0" rtlCol="0" anchor="t">
            <a:normAutofit fontScale="85000" lnSpcReduction="20000"/>
          </a:bodyPr>
          <a:lstStyle/>
          <a:p>
            <a:pPr lvl="1">
              <a:lnSpc>
                <a:spcPct val="150000"/>
              </a:lnSpc>
              <a:buFont typeface="Wingdings" panose="05000000000000000000" pitchFamily="2" charset="2"/>
              <a:buChar char="v"/>
            </a:pPr>
            <a:r>
              <a:rPr lang="fr-FR" sz="1900" b="1" dirty="0">
                <a:solidFill>
                  <a:schemeClr val="tx1">
                    <a:lumMod val="60000"/>
                    <a:lumOff val="40000"/>
                  </a:schemeClr>
                </a:solidFill>
                <a:latin typeface="Arial"/>
                <a:cs typeface="Arial"/>
              </a:rPr>
              <a:t>56% sur la CACEM (Communauté d’agglo du centre)</a:t>
            </a:r>
          </a:p>
          <a:p>
            <a:pPr lvl="1">
              <a:lnSpc>
                <a:spcPct val="150000"/>
              </a:lnSpc>
              <a:buFont typeface="Wingdings" panose="05000000000000000000" pitchFamily="2" charset="2"/>
              <a:buChar char="v"/>
            </a:pPr>
            <a:r>
              <a:rPr lang="fr-FR" sz="1900" b="1" dirty="0">
                <a:solidFill>
                  <a:schemeClr val="tx1">
                    <a:lumMod val="60000"/>
                    <a:lumOff val="40000"/>
                  </a:schemeClr>
                </a:solidFill>
                <a:latin typeface="Arial"/>
                <a:cs typeface="Arial"/>
              </a:rPr>
              <a:t>19% sur  Cap Nord (Communauté d’agglomération du Nord)</a:t>
            </a:r>
          </a:p>
          <a:p>
            <a:pPr lvl="1">
              <a:lnSpc>
                <a:spcPct val="150000"/>
              </a:lnSpc>
              <a:buFont typeface="Wingdings" panose="05000000000000000000" pitchFamily="2" charset="2"/>
              <a:buChar char="v"/>
            </a:pPr>
            <a:r>
              <a:rPr lang="fr-FR" sz="1900" b="1" dirty="0">
                <a:solidFill>
                  <a:schemeClr val="tx1">
                    <a:lumMod val="60000"/>
                    <a:lumOff val="40000"/>
                  </a:schemeClr>
                </a:solidFill>
                <a:latin typeface="Arial"/>
                <a:cs typeface="Arial"/>
              </a:rPr>
              <a:t>25% sur la CAESM (Communauté d’agglomération du Sud)</a:t>
            </a:r>
          </a:p>
          <a:p>
            <a:pPr lvl="1">
              <a:lnSpc>
                <a:spcPct val="150000"/>
              </a:lnSpc>
              <a:buFont typeface="Wingdings" panose="05000000000000000000" pitchFamily="2" charset="2"/>
              <a:buChar char="v"/>
            </a:pPr>
            <a:r>
              <a:rPr lang="fr-FR" sz="1900" b="1" dirty="0">
                <a:solidFill>
                  <a:schemeClr val="tx1">
                    <a:lumMod val="60000"/>
                    <a:lumOff val="40000"/>
                  </a:schemeClr>
                </a:solidFill>
                <a:latin typeface="Arial"/>
                <a:cs typeface="Arial"/>
              </a:rPr>
              <a:t>12% de 18 à 24 ans, 29% de 25 à 49 ans, 31 % de 50 ans et + occupent le parc</a:t>
            </a:r>
          </a:p>
          <a:p>
            <a:pPr lvl="1">
              <a:lnSpc>
                <a:spcPct val="150000"/>
              </a:lnSpc>
              <a:buFont typeface="Wingdings" panose="05000000000000000000" pitchFamily="2" charset="2"/>
              <a:buChar char="v"/>
            </a:pPr>
            <a:r>
              <a:rPr lang="fr-FR" sz="1900" b="1" dirty="0">
                <a:solidFill>
                  <a:schemeClr val="tx1">
                    <a:lumMod val="60000"/>
                    <a:lumOff val="40000"/>
                  </a:schemeClr>
                </a:solidFill>
              </a:rPr>
              <a:t>40 % des familles sont  monoparentales majoritairement  composées d’une personne </a:t>
            </a:r>
          </a:p>
          <a:p>
            <a:pPr lvl="1">
              <a:lnSpc>
                <a:spcPct val="150000"/>
              </a:lnSpc>
              <a:buFont typeface="Wingdings" panose="05000000000000000000" pitchFamily="2" charset="2"/>
              <a:buChar char="v"/>
            </a:pPr>
            <a:r>
              <a:rPr lang="fr-FR" sz="1900" b="1" dirty="0">
                <a:solidFill>
                  <a:schemeClr val="tx1">
                    <a:lumMod val="60000"/>
                    <a:lumOff val="40000"/>
                  </a:schemeClr>
                </a:solidFill>
              </a:rPr>
              <a:t>60% des locataires bénéficient de l’allocation logement</a:t>
            </a:r>
          </a:p>
          <a:p>
            <a:pPr lvl="1">
              <a:lnSpc>
                <a:spcPct val="150000"/>
              </a:lnSpc>
              <a:buFont typeface="Wingdings" panose="05000000000000000000" pitchFamily="2" charset="2"/>
              <a:buChar char="v"/>
            </a:pPr>
            <a:r>
              <a:rPr lang="fr-FR" sz="1900" b="1" dirty="0">
                <a:solidFill>
                  <a:schemeClr val="tx1">
                    <a:lumMod val="60000"/>
                    <a:lumOff val="40000"/>
                  </a:schemeClr>
                </a:solidFill>
              </a:rPr>
              <a:t>55 M€ d’investissements en 2022</a:t>
            </a:r>
          </a:p>
          <a:p>
            <a:pPr lvl="1">
              <a:lnSpc>
                <a:spcPct val="150000"/>
              </a:lnSpc>
              <a:buFont typeface="Wingdings" panose="05000000000000000000" pitchFamily="2" charset="2"/>
              <a:buChar char="v"/>
            </a:pPr>
            <a:r>
              <a:rPr lang="fr-FR" sz="1900" b="1" dirty="0">
                <a:solidFill>
                  <a:schemeClr val="tx1">
                    <a:lumMod val="60000"/>
                    <a:lumOff val="40000"/>
                  </a:schemeClr>
                </a:solidFill>
              </a:rPr>
              <a:t>1/3 du parc sécurisé au risque sismique, le reste aux normes PSP 92 (pas d’obligation)</a:t>
            </a:r>
          </a:p>
          <a:p>
            <a:pPr lvl="1">
              <a:lnSpc>
                <a:spcPct val="150000"/>
              </a:lnSpc>
              <a:buFont typeface="Wingdings" panose="05000000000000000000" pitchFamily="2" charset="2"/>
              <a:buChar char="v"/>
            </a:pPr>
            <a:r>
              <a:rPr lang="fr-FR" sz="1900" b="1" dirty="0">
                <a:solidFill>
                  <a:schemeClr val="tx1">
                    <a:lumMod val="60000"/>
                    <a:lumOff val="40000"/>
                  </a:schemeClr>
                </a:solidFill>
              </a:rPr>
              <a:t>Nombre demandeurs :13.000 </a:t>
            </a:r>
          </a:p>
          <a:p>
            <a:pPr lvl="1">
              <a:buFont typeface="Wingdings" panose="05000000000000000000" pitchFamily="2" charset="2"/>
              <a:buChar char="v"/>
            </a:pPr>
            <a:endParaRPr lang="fr-FR" dirty="0">
              <a:solidFill>
                <a:schemeClr val="tx1">
                  <a:lumMod val="60000"/>
                  <a:lumOff val="40000"/>
                </a:schemeClr>
              </a:solidFill>
            </a:endParaRPr>
          </a:p>
          <a:p>
            <a:pPr lvl="1">
              <a:buFont typeface="Wingdings" panose="05000000000000000000" pitchFamily="2" charset="2"/>
              <a:buChar char="v"/>
            </a:pPr>
            <a:endParaRPr lang="fr-FR" sz="1602" b="1" dirty="0">
              <a:solidFill>
                <a:schemeClr val="tx1">
                  <a:lumMod val="60000"/>
                  <a:lumOff val="40000"/>
                </a:schemeClr>
              </a:solidFill>
              <a:latin typeface="Arial"/>
              <a:cs typeface="Arial"/>
            </a:endParaRPr>
          </a:p>
          <a:p>
            <a:pPr lvl="1">
              <a:buFont typeface="Wingdings" panose="05000000000000000000" pitchFamily="2" charset="2"/>
              <a:buChar char="v"/>
            </a:pPr>
            <a:endParaRPr lang="fr-FR" sz="1602" b="1" dirty="0">
              <a:solidFill>
                <a:schemeClr val="tx1">
                  <a:lumMod val="60000"/>
                  <a:lumOff val="40000"/>
                </a:schemeClr>
              </a:solidFill>
              <a:latin typeface="Arial"/>
              <a:cs typeface="Arial"/>
            </a:endParaRPr>
          </a:p>
          <a:p>
            <a:pPr algn="ctr"/>
            <a:endParaRPr lang="fr-FR" sz="1801" b="1" dirty="0">
              <a:solidFill>
                <a:srgbClr val="0070C0"/>
              </a:solidFill>
              <a:latin typeface="Arial"/>
              <a:cs typeface="Arial"/>
            </a:endParaRPr>
          </a:p>
          <a:p>
            <a:pPr lvl="0" algn="ctr">
              <a:buFont typeface="Arial" panose="020B0604020202020204" pitchFamily="34" charset="0"/>
              <a:buChar char="•"/>
            </a:pPr>
            <a:endParaRPr lang="fr-FR" sz="1200" b="1" dirty="0">
              <a:solidFill>
                <a:srgbClr val="4B4B4B"/>
              </a:solidFill>
              <a:latin typeface="Arial"/>
              <a:cs typeface="Arial"/>
            </a:endParaRPr>
          </a:p>
          <a:p>
            <a:pPr algn="ctr"/>
            <a:endParaRPr lang="fr-FR" sz="1401" dirty="0">
              <a:latin typeface="Arial"/>
              <a:cs typeface="Arial"/>
            </a:endParaRPr>
          </a:p>
          <a:p>
            <a:pPr>
              <a:buFont typeface="Arial" panose="020B0604020202020204" pitchFamily="34" charset="0"/>
              <a:buChar char="•"/>
            </a:pPr>
            <a:endParaRPr lang="fr-FR" sz="1801" dirty="0">
              <a:solidFill>
                <a:srgbClr val="EF1928"/>
              </a:solidFill>
              <a:latin typeface="Arial"/>
              <a:cs typeface="Arial"/>
            </a:endParaRPr>
          </a:p>
          <a:p>
            <a:endParaRPr lang="fr-FR" sz="1801" dirty="0">
              <a:latin typeface="Arial"/>
              <a:cs typeface="Arial"/>
            </a:endParaRPr>
          </a:p>
        </p:txBody>
      </p:sp>
      <p:sp>
        <p:nvSpPr>
          <p:cNvPr id="5" name="Espace réservé du pied de page 4">
            <a:extLst>
              <a:ext uri="{FF2B5EF4-FFF2-40B4-BE49-F238E27FC236}">
                <a16:creationId xmlns:a16="http://schemas.microsoft.com/office/drawing/2014/main" id="{16CB3991-D5AD-903F-4401-003DA87F6A0B}"/>
              </a:ext>
            </a:extLst>
          </p:cNvPr>
          <p:cNvSpPr>
            <a:spLocks noGrp="1"/>
          </p:cNvSpPr>
          <p:nvPr>
            <p:ph type="ftr" sz="quarter"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A8FE515-5D6B-585E-0A60-FCE361CADED3}"/>
              </a:ext>
            </a:extLst>
          </p:cNvPr>
          <p:cNvSpPr>
            <a:spLocks noGrp="1"/>
          </p:cNvSpPr>
          <p:nvPr>
            <p:ph type="sldNum" sz="quarter" idx="11"/>
          </p:nvPr>
        </p:nvSpPr>
        <p:spPr/>
        <p:txBody>
          <a:bodyPr/>
          <a:lstStyle/>
          <a:p>
            <a:fld id="{E4074C58-32D7-471B-8E65-879FBC7E4FD8}" type="slidenum">
              <a:rPr lang="fr-FR" smtClean="0"/>
              <a:pPr/>
              <a:t>55</a:t>
            </a:fld>
            <a:endParaRPr lang="fr-FR" dirty="0"/>
          </a:p>
        </p:txBody>
      </p:sp>
      <p:pic>
        <p:nvPicPr>
          <p:cNvPr id="8" name="Image 7">
            <a:extLst>
              <a:ext uri="{FF2B5EF4-FFF2-40B4-BE49-F238E27FC236}">
                <a16:creationId xmlns:a16="http://schemas.microsoft.com/office/drawing/2014/main" id="{81491E7E-62AF-B333-6B2F-E325F2EF0250}"/>
              </a:ext>
            </a:extLst>
          </p:cNvPr>
          <p:cNvPicPr/>
          <p:nvPr/>
        </p:nvPicPr>
        <p:blipFill rotWithShape="1">
          <a:blip r:embed="rId2" cstate="print">
            <a:extLst>
              <a:ext uri="{28A0092B-C50C-407E-A947-70E740481C1C}">
                <a14:useLocalDpi xmlns:a14="http://schemas.microsoft.com/office/drawing/2010/main" val="0"/>
              </a:ext>
            </a:extLst>
          </a:blip>
          <a:srcRect t="12940" b="20309"/>
          <a:stretch/>
        </p:blipFill>
        <p:spPr>
          <a:xfrm>
            <a:off x="329524" y="1058942"/>
            <a:ext cx="5478011" cy="5305819"/>
          </a:xfrm>
          <a:prstGeom prst="rect">
            <a:avLst/>
          </a:prstGeom>
        </p:spPr>
      </p:pic>
      <p:sp>
        <p:nvSpPr>
          <p:cNvPr id="10" name="ZoneTexte 9"/>
          <p:cNvSpPr txBox="1"/>
          <p:nvPr/>
        </p:nvSpPr>
        <p:spPr>
          <a:xfrm>
            <a:off x="11000935" y="253218"/>
            <a:ext cx="703385" cy="369332"/>
          </a:xfrm>
          <a:prstGeom prst="rect">
            <a:avLst/>
          </a:prstGeom>
          <a:noFill/>
        </p:spPr>
        <p:txBody>
          <a:bodyPr wrap="square" rtlCol="0">
            <a:spAutoFit/>
          </a:bodyPr>
          <a:lstStyle/>
          <a:p>
            <a:r>
              <a:rPr lang="fr-FR" dirty="0">
                <a:solidFill>
                  <a:schemeClr val="bg1">
                    <a:lumMod val="85000"/>
                  </a:schemeClr>
                </a:solidFill>
              </a:rPr>
              <a:t>JLG</a:t>
            </a:r>
          </a:p>
        </p:txBody>
      </p:sp>
      <p:graphicFrame>
        <p:nvGraphicFramePr>
          <p:cNvPr id="11" name="Objet 10">
            <a:extLst>
              <a:ext uri="{FF2B5EF4-FFF2-40B4-BE49-F238E27FC236}">
                <a16:creationId xmlns:a16="http://schemas.microsoft.com/office/drawing/2014/main" id="{C12AF664-2A5C-41D7-BA35-95EBB2EE483F}"/>
              </a:ext>
            </a:extLst>
          </p:cNvPr>
          <p:cNvGraphicFramePr>
            <a:graphicFrameLocks noChangeAspect="1"/>
          </p:cNvGraphicFramePr>
          <p:nvPr/>
        </p:nvGraphicFramePr>
        <p:xfrm>
          <a:off x="1" y="62288"/>
          <a:ext cx="1628384" cy="798055"/>
        </p:xfrm>
        <a:graphic>
          <a:graphicData uri="http://schemas.openxmlformats.org/presentationml/2006/ole">
            <mc:AlternateContent xmlns:mc="http://schemas.openxmlformats.org/markup-compatibility/2006">
              <mc:Choice xmlns:v="urn:schemas-microsoft-com:vml" Requires="v">
                <p:oleObj name="Image bitmap" r:id="rId3" imgW="5286240" imgH="2590920" progId="Paint.Picture">
                  <p:embed/>
                </p:oleObj>
              </mc:Choice>
              <mc:Fallback>
                <p:oleObj name="Image bitmap" r:id="rId3" imgW="5286240" imgH="2590920" progId="Paint.Picture">
                  <p:embed/>
                  <p:pic>
                    <p:nvPicPr>
                      <p:cNvPr id="11" name="Objet 10">
                        <a:extLst>
                          <a:ext uri="{FF2B5EF4-FFF2-40B4-BE49-F238E27FC236}">
                            <a16:creationId xmlns:a16="http://schemas.microsoft.com/office/drawing/2014/main" id="{C12AF664-2A5C-41D7-BA35-95EBB2EE483F}"/>
                          </a:ext>
                        </a:extLst>
                      </p:cNvPr>
                      <p:cNvPicPr/>
                      <p:nvPr/>
                    </p:nvPicPr>
                    <p:blipFill>
                      <a:blip r:embed="rId4"/>
                      <a:stretch>
                        <a:fillRect/>
                      </a:stretch>
                    </p:blipFill>
                    <p:spPr>
                      <a:xfrm>
                        <a:off x="1" y="62288"/>
                        <a:ext cx="1628384" cy="798055"/>
                      </a:xfrm>
                      <a:prstGeom prst="rect">
                        <a:avLst/>
                      </a:prstGeom>
                    </p:spPr>
                  </p:pic>
                </p:oleObj>
              </mc:Fallback>
            </mc:AlternateContent>
          </a:graphicData>
        </a:graphic>
      </p:graphicFrame>
    </p:spTree>
    <p:extLst>
      <p:ext uri="{BB962C8B-B14F-4D97-AF65-F5344CB8AC3E}">
        <p14:creationId xmlns:p14="http://schemas.microsoft.com/office/powerpoint/2010/main" val="4230491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457BB-2D72-4766-991E-A4573FBF5065}"/>
              </a:ext>
            </a:extLst>
          </p:cNvPr>
          <p:cNvSpPr>
            <a:spLocks noGrp="1"/>
          </p:cNvSpPr>
          <p:nvPr>
            <p:ph type="title"/>
          </p:nvPr>
        </p:nvSpPr>
        <p:spPr>
          <a:xfrm>
            <a:off x="474053" y="330202"/>
            <a:ext cx="11480878" cy="664725"/>
          </a:xfrm>
        </p:spPr>
        <p:txBody>
          <a:bodyPr>
            <a:normAutofit/>
          </a:bodyPr>
          <a:lstStyle/>
          <a:p>
            <a:pPr algn="ctr"/>
            <a:r>
              <a:rPr lang="fr-FR" sz="3200" b="1" dirty="0">
                <a:solidFill>
                  <a:schemeClr val="tx1">
                    <a:lumMod val="60000"/>
                    <a:lumOff val="40000"/>
                  </a:schemeClr>
                </a:solidFill>
              </a:rPr>
              <a:t>Les chiffres clés du territoire</a:t>
            </a:r>
          </a:p>
        </p:txBody>
      </p:sp>
      <p:sp>
        <p:nvSpPr>
          <p:cNvPr id="5" name="Espace réservé du pied de page 4">
            <a:extLst>
              <a:ext uri="{FF2B5EF4-FFF2-40B4-BE49-F238E27FC236}">
                <a16:creationId xmlns:a16="http://schemas.microsoft.com/office/drawing/2014/main" id="{6BEA1918-13B4-4AF4-844A-EC751D84A0A0}"/>
              </a:ext>
            </a:extLst>
          </p:cNvPr>
          <p:cNvSpPr>
            <a:spLocks noGrp="1"/>
          </p:cNvSpPr>
          <p:nvPr>
            <p:ph type="ftr" sz="quarter" idx="10"/>
          </p:nvPr>
        </p:nvSpPr>
        <p:spPr/>
        <p:txBody>
          <a:bodyPr/>
          <a:lstStyle/>
          <a:p>
            <a:pPr defTabSz="914445">
              <a:defRPr/>
            </a:pPr>
            <a:r>
              <a:rPr lang="fr-FR" dirty="0">
                <a:solidFill>
                  <a:prstClr val="white">
                    <a:lumMod val="50000"/>
                  </a:prstClr>
                </a:solidFill>
              </a:rPr>
              <a:t>CDC Habitat - Projet de Territoires Martinique</a:t>
            </a:r>
          </a:p>
        </p:txBody>
      </p:sp>
      <p:sp>
        <p:nvSpPr>
          <p:cNvPr id="6" name="Espace réservé du numéro de diapositive 5">
            <a:extLst>
              <a:ext uri="{FF2B5EF4-FFF2-40B4-BE49-F238E27FC236}">
                <a16:creationId xmlns:a16="http://schemas.microsoft.com/office/drawing/2014/main" id="{77AB5426-CA96-44A7-AFB6-56B10558789B}"/>
              </a:ext>
            </a:extLst>
          </p:cNvPr>
          <p:cNvSpPr>
            <a:spLocks noGrp="1"/>
          </p:cNvSpPr>
          <p:nvPr>
            <p:ph type="sldNum" sz="quarter" idx="11"/>
          </p:nvPr>
        </p:nvSpPr>
        <p:spPr/>
        <p:txBody>
          <a:bodyPr/>
          <a:lstStyle/>
          <a:p>
            <a:pPr defTabSz="914445">
              <a:defRPr/>
            </a:pPr>
            <a:fld id="{E4074C58-32D7-471B-8E65-879FBC7E4FD8}" type="slidenum">
              <a:rPr lang="fr-FR">
                <a:solidFill>
                  <a:prstClr val="white"/>
                </a:solidFill>
              </a:rPr>
              <a:pPr defTabSz="914445">
                <a:defRPr/>
              </a:pPr>
              <a:t>56</a:t>
            </a:fld>
            <a:endParaRPr lang="fr-FR" dirty="0">
              <a:solidFill>
                <a:prstClr val="white"/>
              </a:solidFill>
            </a:endParaRPr>
          </a:p>
        </p:txBody>
      </p:sp>
      <p:pic>
        <p:nvPicPr>
          <p:cNvPr id="4" name="Image 3"/>
          <p:cNvPicPr>
            <a:picLocks noChangeAspect="1"/>
          </p:cNvPicPr>
          <p:nvPr/>
        </p:nvPicPr>
        <p:blipFill>
          <a:blip r:embed="rId3"/>
          <a:stretch>
            <a:fillRect/>
          </a:stretch>
        </p:blipFill>
        <p:spPr>
          <a:xfrm>
            <a:off x="457203" y="1151853"/>
            <a:ext cx="4758690" cy="4497765"/>
          </a:xfrm>
          <a:prstGeom prst="rect">
            <a:avLst/>
          </a:prstGeom>
        </p:spPr>
      </p:pic>
      <p:pic>
        <p:nvPicPr>
          <p:cNvPr id="8" name="Image 7"/>
          <p:cNvPicPr>
            <a:picLocks noChangeAspect="1"/>
          </p:cNvPicPr>
          <p:nvPr/>
        </p:nvPicPr>
        <p:blipFill>
          <a:blip r:embed="rId4"/>
          <a:stretch>
            <a:fillRect/>
          </a:stretch>
        </p:blipFill>
        <p:spPr>
          <a:xfrm>
            <a:off x="5496923" y="1037277"/>
            <a:ext cx="6458009" cy="4491070"/>
          </a:xfrm>
          <a:prstGeom prst="rect">
            <a:avLst/>
          </a:prstGeom>
        </p:spPr>
      </p:pic>
      <p:sp>
        <p:nvSpPr>
          <p:cNvPr id="7" name="ZoneTexte 6"/>
          <p:cNvSpPr txBox="1"/>
          <p:nvPr/>
        </p:nvSpPr>
        <p:spPr>
          <a:xfrm>
            <a:off x="11000935" y="253218"/>
            <a:ext cx="703385" cy="369332"/>
          </a:xfrm>
          <a:prstGeom prst="rect">
            <a:avLst/>
          </a:prstGeom>
          <a:noFill/>
        </p:spPr>
        <p:txBody>
          <a:bodyPr wrap="square" rtlCol="0">
            <a:spAutoFit/>
          </a:bodyPr>
          <a:lstStyle/>
          <a:p>
            <a:r>
              <a:rPr lang="fr-FR" dirty="0">
                <a:solidFill>
                  <a:schemeClr val="bg1">
                    <a:lumMod val="85000"/>
                  </a:schemeClr>
                </a:solidFill>
              </a:rPr>
              <a:t>JLG</a:t>
            </a:r>
          </a:p>
        </p:txBody>
      </p:sp>
      <p:graphicFrame>
        <p:nvGraphicFramePr>
          <p:cNvPr id="9" name="Objet 8">
            <a:extLst>
              <a:ext uri="{FF2B5EF4-FFF2-40B4-BE49-F238E27FC236}">
                <a16:creationId xmlns:a16="http://schemas.microsoft.com/office/drawing/2014/main" id="{F780BFC5-3961-4086-A78C-A64EE3CCD1F4}"/>
              </a:ext>
            </a:extLst>
          </p:cNvPr>
          <p:cNvGraphicFramePr>
            <a:graphicFrameLocks noChangeAspect="1"/>
          </p:cNvGraphicFramePr>
          <p:nvPr/>
        </p:nvGraphicFramePr>
        <p:xfrm>
          <a:off x="1" y="62288"/>
          <a:ext cx="1628384" cy="798055"/>
        </p:xfrm>
        <a:graphic>
          <a:graphicData uri="http://schemas.openxmlformats.org/presentationml/2006/ole">
            <mc:AlternateContent xmlns:mc="http://schemas.openxmlformats.org/markup-compatibility/2006">
              <mc:Choice xmlns:v="urn:schemas-microsoft-com:vml" Requires="v">
                <p:oleObj name="Image bitmap" r:id="rId5" imgW="5286240" imgH="2590920" progId="Paint.Picture">
                  <p:embed/>
                </p:oleObj>
              </mc:Choice>
              <mc:Fallback>
                <p:oleObj name="Image bitmap" r:id="rId5" imgW="5286240" imgH="2590920" progId="Paint.Picture">
                  <p:embed/>
                  <p:pic>
                    <p:nvPicPr>
                      <p:cNvPr id="9" name="Objet 8">
                        <a:extLst>
                          <a:ext uri="{FF2B5EF4-FFF2-40B4-BE49-F238E27FC236}">
                            <a16:creationId xmlns:a16="http://schemas.microsoft.com/office/drawing/2014/main" id="{F780BFC5-3961-4086-A78C-A64EE3CCD1F4}"/>
                          </a:ext>
                        </a:extLst>
                      </p:cNvPr>
                      <p:cNvPicPr/>
                      <p:nvPr/>
                    </p:nvPicPr>
                    <p:blipFill>
                      <a:blip r:embed="rId6"/>
                      <a:stretch>
                        <a:fillRect/>
                      </a:stretch>
                    </p:blipFill>
                    <p:spPr>
                      <a:xfrm>
                        <a:off x="1" y="62288"/>
                        <a:ext cx="1628384" cy="798055"/>
                      </a:xfrm>
                      <a:prstGeom prst="rect">
                        <a:avLst/>
                      </a:prstGeom>
                    </p:spPr>
                  </p:pic>
                </p:oleObj>
              </mc:Fallback>
            </mc:AlternateContent>
          </a:graphicData>
        </a:graphic>
      </p:graphicFrame>
    </p:spTree>
    <p:extLst>
      <p:ext uri="{BB962C8B-B14F-4D97-AF65-F5344CB8AC3E}">
        <p14:creationId xmlns:p14="http://schemas.microsoft.com/office/powerpoint/2010/main" val="1271452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42C4C367-6E70-4C01-ACCC-7B499DBF2290}"/>
              </a:ext>
            </a:extLst>
          </p:cNvPr>
          <p:cNvSpPr>
            <a:spLocks noGrp="1"/>
          </p:cNvSpPr>
          <p:nvPr>
            <p:ph type="title"/>
          </p:nvPr>
        </p:nvSpPr>
        <p:spPr>
          <a:xfrm>
            <a:off x="5433237" y="279402"/>
            <a:ext cx="6288864" cy="3284903"/>
          </a:xfrm>
        </p:spPr>
        <p:txBody>
          <a:bodyPr/>
          <a:lstStyle/>
          <a:p>
            <a:r>
              <a:rPr lang="fr-FR" sz="5401" dirty="0">
                <a:solidFill>
                  <a:srgbClr val="EF1928"/>
                </a:solidFill>
                <a:latin typeface="Arial"/>
                <a:cs typeface="Arial"/>
                <a:sym typeface="Helvetica Neue"/>
              </a:rPr>
              <a:t>02. </a:t>
            </a:r>
            <a:r>
              <a:rPr lang="fr-FR" dirty="0">
                <a:latin typeface="Arial"/>
                <a:cs typeface="Arial"/>
              </a:rPr>
              <a:t>Orientations stratégiques et objectifs de la SIMAR </a:t>
            </a:r>
            <a:endParaRPr lang="fr-FR" dirty="0"/>
          </a:p>
        </p:txBody>
      </p:sp>
      <p:sp>
        <p:nvSpPr>
          <p:cNvPr id="5" name="Espace réservé du numéro de diapositive 4">
            <a:extLst>
              <a:ext uri="{FF2B5EF4-FFF2-40B4-BE49-F238E27FC236}">
                <a16:creationId xmlns:a16="http://schemas.microsoft.com/office/drawing/2014/main" id="{085927D3-1F36-4CDE-A618-34854BD9E0F5}"/>
              </a:ext>
            </a:extLst>
          </p:cNvPr>
          <p:cNvSpPr>
            <a:spLocks noGrp="1"/>
          </p:cNvSpPr>
          <p:nvPr>
            <p:ph type="sldNum" sz="quarter" idx="11"/>
          </p:nvPr>
        </p:nvSpPr>
        <p:spPr/>
        <p:txBody>
          <a:bodyPr/>
          <a:lstStyle/>
          <a:p>
            <a:pPr defTabSz="914445">
              <a:defRPr/>
            </a:pPr>
            <a:fld id="{E4074C58-32D7-471B-8E65-879FBC7E4FD8}" type="slidenum">
              <a:rPr lang="fr-FR">
                <a:solidFill>
                  <a:prstClr val="white"/>
                </a:solidFill>
              </a:rPr>
              <a:pPr defTabSz="914445">
                <a:defRPr/>
              </a:pPr>
              <a:t>57</a:t>
            </a:fld>
            <a:endParaRPr lang="fr-FR" dirty="0">
              <a:solidFill>
                <a:prstClr val="white"/>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34152" cy="6858000"/>
          </a:xfrm>
          <a:prstGeom prst="rect">
            <a:avLst/>
          </a:prstGeom>
        </p:spPr>
      </p:pic>
      <p:sp>
        <p:nvSpPr>
          <p:cNvPr id="2" name="Espace réservé du pied de page 1"/>
          <p:cNvSpPr>
            <a:spLocks noGrp="1"/>
          </p:cNvSpPr>
          <p:nvPr>
            <p:ph type="ftr" sz="quarter" idx="10"/>
          </p:nvPr>
        </p:nvSpPr>
        <p:spPr/>
        <p:txBody>
          <a:bodyPr/>
          <a:lstStyle/>
          <a:p>
            <a:r>
              <a:rPr lang="fr-FR" dirty="0">
                <a:solidFill>
                  <a:prstClr val="white">
                    <a:lumMod val="50000"/>
                  </a:prstClr>
                </a:solidFill>
              </a:rPr>
              <a:t>CDC Habitat - Projet de Territoires Martinique</a:t>
            </a:r>
          </a:p>
        </p:txBody>
      </p:sp>
      <p:graphicFrame>
        <p:nvGraphicFramePr>
          <p:cNvPr id="6" name="Objet 5">
            <a:extLst>
              <a:ext uri="{FF2B5EF4-FFF2-40B4-BE49-F238E27FC236}">
                <a16:creationId xmlns:a16="http://schemas.microsoft.com/office/drawing/2014/main" id="{4215CCE1-A96D-4B3D-A195-B01C5CF07525}"/>
              </a:ext>
            </a:extLst>
          </p:cNvPr>
          <p:cNvGraphicFramePr>
            <a:graphicFrameLocks noChangeAspect="1"/>
          </p:cNvGraphicFramePr>
          <p:nvPr/>
        </p:nvGraphicFramePr>
        <p:xfrm>
          <a:off x="0" y="62288"/>
          <a:ext cx="2459421" cy="1205338"/>
        </p:xfrm>
        <a:graphic>
          <a:graphicData uri="http://schemas.openxmlformats.org/presentationml/2006/ole">
            <mc:AlternateContent xmlns:mc="http://schemas.openxmlformats.org/markup-compatibility/2006">
              <mc:Choice xmlns:v="urn:schemas-microsoft-com:vml" Requires="v">
                <p:oleObj name="Image bitmap" r:id="rId4" imgW="5286240" imgH="2590920" progId="Paint.Picture">
                  <p:embed/>
                </p:oleObj>
              </mc:Choice>
              <mc:Fallback>
                <p:oleObj name="Image bitmap" r:id="rId4" imgW="5286240" imgH="2590920" progId="Paint.Picture">
                  <p:embed/>
                  <p:pic>
                    <p:nvPicPr>
                      <p:cNvPr id="6" name="Objet 5">
                        <a:extLst>
                          <a:ext uri="{FF2B5EF4-FFF2-40B4-BE49-F238E27FC236}">
                            <a16:creationId xmlns:a16="http://schemas.microsoft.com/office/drawing/2014/main" id="{4215CCE1-A96D-4B3D-A195-B01C5CF07525}"/>
                          </a:ext>
                        </a:extLst>
                      </p:cNvPr>
                      <p:cNvPicPr/>
                      <p:nvPr/>
                    </p:nvPicPr>
                    <p:blipFill>
                      <a:blip r:embed="rId5"/>
                      <a:stretch>
                        <a:fillRect/>
                      </a:stretch>
                    </p:blipFill>
                    <p:spPr>
                      <a:xfrm>
                        <a:off x="0" y="62288"/>
                        <a:ext cx="2459421" cy="1205338"/>
                      </a:xfrm>
                      <a:prstGeom prst="rect">
                        <a:avLst/>
                      </a:prstGeom>
                    </p:spPr>
                  </p:pic>
                </p:oleObj>
              </mc:Fallback>
            </mc:AlternateContent>
          </a:graphicData>
        </a:graphic>
      </p:graphicFrame>
    </p:spTree>
    <p:extLst>
      <p:ext uri="{BB962C8B-B14F-4D97-AF65-F5344CB8AC3E}">
        <p14:creationId xmlns:p14="http://schemas.microsoft.com/office/powerpoint/2010/main" val="348704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77AB5426-CA96-44A7-AFB6-56B10558789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666703A7-D3A9-8CAE-1261-3F886843B3DB}"/>
              </a:ext>
            </a:extLst>
          </p:cNvPr>
          <p:cNvSpPr txBox="1"/>
          <p:nvPr/>
        </p:nvSpPr>
        <p:spPr>
          <a:xfrm>
            <a:off x="3072731" y="674335"/>
            <a:ext cx="9119269" cy="5232330"/>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q"/>
              <a:tabLst/>
              <a:defRPr/>
            </a:pPr>
            <a:endParaRPr kumimoji="0" lang="fr-FR" sz="1401" b="1" i="0" u="none" strike="noStrike" kern="1200" cap="none" spc="0" normalizeH="0" baseline="0" noProof="0" dirty="0">
              <a:ln>
                <a:noFill/>
              </a:ln>
              <a:solidFill>
                <a:srgbClr val="4B4B4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q"/>
              <a:tabLst/>
              <a:defRPr/>
            </a:pPr>
            <a:r>
              <a:rPr kumimoji="0" lang="fr-FR" sz="2000" b="1" i="0" u="none" strike="noStrike" kern="1200" cap="none" spc="0" normalizeH="0" baseline="0" noProof="0" dirty="0">
                <a:ln>
                  <a:noFill/>
                </a:ln>
                <a:solidFill>
                  <a:srgbClr val="4B4B4B"/>
                </a:solidFill>
                <a:effectLst/>
                <a:uLnTx/>
                <a:uFillTx/>
                <a:latin typeface="Arial"/>
                <a:ea typeface="+mn-ea"/>
                <a:cs typeface="+mn-cs"/>
              </a:rPr>
              <a:t> </a:t>
            </a:r>
            <a:r>
              <a:rPr kumimoji="0" lang="fr-FR" sz="1800" b="1" i="0" u="none" strike="noStrike" kern="1200" cap="none" spc="0" normalizeH="0" baseline="0" noProof="0" dirty="0">
                <a:ln>
                  <a:noFill/>
                </a:ln>
                <a:solidFill>
                  <a:srgbClr val="4B4B4B"/>
                </a:solidFill>
                <a:effectLst/>
                <a:uLnTx/>
                <a:uFillTx/>
                <a:latin typeface="Arial"/>
                <a:ea typeface="+mn-ea"/>
                <a:cs typeface="+mn-cs"/>
              </a:rPr>
              <a:t>DEVELOPPEMENT DE L’ACTIVITE:</a:t>
            </a:r>
          </a:p>
          <a:p>
            <a:pPr marL="0" marR="0" lvl="0" indent="0" algn="l" defTabSz="914400" rtl="0" eaLnBrk="1" fontAlgn="auto" latinLnBrk="0" hangingPunct="1">
              <a:lnSpc>
                <a:spcPct val="100000"/>
              </a:lnSpc>
              <a:spcBef>
                <a:spcPts val="0"/>
              </a:spcBef>
              <a:spcAft>
                <a:spcPts val="0"/>
              </a:spcAft>
              <a:buClr>
                <a:srgbClr val="D12B68"/>
              </a:buClr>
              <a:buSzPct val="100000"/>
              <a:buFontTx/>
              <a:buNone/>
              <a:tabLst/>
              <a:defRPr/>
            </a:pPr>
            <a:r>
              <a:rPr kumimoji="0" lang="fr-FR" sz="1800" b="1" i="0" u="none" strike="noStrike" kern="1200" cap="none" spc="0" normalizeH="0" baseline="0" noProof="0" dirty="0">
                <a:ln>
                  <a:noFill/>
                </a:ln>
                <a:solidFill>
                  <a:srgbClr val="4B4B4B"/>
                </a:solidFill>
                <a:effectLst/>
                <a:uLnTx/>
                <a:uFillTx/>
                <a:latin typeface="Arial"/>
                <a:ea typeface="+mn-ea"/>
                <a:cs typeface="+mn-cs"/>
              </a:rPr>
              <a:t>Accroître, diversifier notre production de logements en qualité d’opérateur global</a:t>
            </a:r>
          </a:p>
          <a:p>
            <a:pPr marL="171450" marR="0" lvl="0" indent="-1714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endParaRPr kumimoji="0" lang="fr-FR" sz="1400" b="1" i="0" u="none" strike="noStrike" kern="1200" cap="none" spc="0" normalizeH="0" baseline="0" noProof="0" dirty="0">
              <a:ln>
                <a:noFill/>
              </a:ln>
              <a:solidFill>
                <a:srgbClr val="4B4B4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r>
              <a:rPr kumimoji="0" lang="fr-FR" sz="1800" b="1" i="0" u="none" strike="noStrike" kern="1200" cap="none" spc="0" normalizeH="0" baseline="0" noProof="0" dirty="0">
                <a:ln>
                  <a:noFill/>
                </a:ln>
                <a:solidFill>
                  <a:srgbClr val="4B4B4B">
                    <a:lumMod val="60000"/>
                    <a:lumOff val="40000"/>
                  </a:srgbClr>
                </a:solidFill>
                <a:effectLst/>
                <a:uLnTx/>
                <a:uFillTx/>
                <a:latin typeface="Arial"/>
                <a:ea typeface="+mn-ea"/>
                <a:cs typeface="+mn-cs"/>
              </a:rPr>
              <a:t>1.500 logements (prévision) pour un investissement total de 276 M€</a:t>
            </a:r>
          </a:p>
          <a:p>
            <a:pPr marL="742950" marR="0" lvl="1"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r>
              <a:rPr kumimoji="0" lang="fr-FR" sz="1800" b="1" i="0" u="none" strike="noStrike" kern="1200" cap="none" spc="0" normalizeH="0" baseline="0" noProof="0" dirty="0">
                <a:ln>
                  <a:noFill/>
                </a:ln>
                <a:solidFill>
                  <a:srgbClr val="4B4B4B">
                    <a:lumMod val="60000"/>
                    <a:lumOff val="40000"/>
                  </a:srgbClr>
                </a:solidFill>
                <a:effectLst/>
                <a:uLnTx/>
                <a:uFillTx/>
                <a:latin typeface="Arial"/>
                <a:ea typeface="+mn-ea"/>
                <a:cs typeface="+mn-cs"/>
              </a:rPr>
              <a:t>Optimisation des réserves foncières</a:t>
            </a:r>
          </a:p>
          <a:p>
            <a:pPr marL="742950" marR="0" lvl="1"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r>
              <a:rPr kumimoji="0" lang="fr-FR" sz="1800" b="1" i="0" u="none" strike="noStrike" kern="1200" cap="none" spc="0" normalizeH="0" baseline="0" noProof="0" dirty="0">
                <a:ln>
                  <a:noFill/>
                </a:ln>
                <a:solidFill>
                  <a:srgbClr val="4B4B4B">
                    <a:lumMod val="60000"/>
                    <a:lumOff val="40000"/>
                  </a:srgbClr>
                </a:solidFill>
                <a:effectLst/>
                <a:uLnTx/>
                <a:uFillTx/>
                <a:latin typeface="Arial"/>
                <a:ea typeface="+mn-ea"/>
                <a:cs typeface="+mn-cs"/>
              </a:rPr>
              <a:t>Projets de logements pour le personnel hospitalier et personnel de la sécurité civile</a:t>
            </a:r>
          </a:p>
          <a:p>
            <a:pPr marL="742950" marR="0" lvl="1"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r>
              <a:rPr kumimoji="0" lang="fr-FR" sz="1800" b="1" i="0" u="none" strike="noStrike" kern="1200" cap="none" spc="0" normalizeH="0" baseline="0" noProof="0" dirty="0">
                <a:ln>
                  <a:noFill/>
                </a:ln>
                <a:solidFill>
                  <a:srgbClr val="4B4B4B">
                    <a:lumMod val="60000"/>
                    <a:lumOff val="40000"/>
                  </a:srgbClr>
                </a:solidFill>
                <a:effectLst/>
                <a:uLnTx/>
                <a:uFillTx/>
                <a:latin typeface="Arial"/>
                <a:ea typeface="+mn-ea"/>
                <a:cs typeface="+mn-cs"/>
              </a:rPr>
              <a:t>Logements  libres, et intermédiaires, EHPAD, </a:t>
            </a:r>
          </a:p>
          <a:p>
            <a:pPr marL="742950" marR="0" lvl="1"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r>
              <a:rPr kumimoji="0" lang="fr-FR" sz="1800" b="1" i="0" u="none" strike="noStrike" kern="1200" cap="none" spc="0" normalizeH="0" baseline="0" noProof="0" dirty="0">
                <a:ln>
                  <a:noFill/>
                </a:ln>
                <a:solidFill>
                  <a:srgbClr val="4B4B4B">
                    <a:lumMod val="60000"/>
                    <a:lumOff val="40000"/>
                  </a:srgbClr>
                </a:solidFill>
                <a:effectLst/>
                <a:uLnTx/>
                <a:uFillTx/>
                <a:latin typeface="Arial"/>
                <a:ea typeface="+mn-ea"/>
                <a:cs typeface="+mn-cs"/>
              </a:rPr>
              <a:t>Logements jeunes, étudiants etc.</a:t>
            </a:r>
            <a:endParaRPr kumimoji="0" lang="fr-FR" sz="1800" b="1" i="0" u="none" strike="noStrike" kern="1200" cap="none" spc="0" normalizeH="0" baseline="0" noProof="0" dirty="0">
              <a:ln>
                <a:noFill/>
              </a:ln>
              <a:solidFill>
                <a:srgbClr val="4B4B4B"/>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
                <a:srgbClr val="D12B68"/>
              </a:buClr>
              <a:buSzPct val="100000"/>
              <a:buFontTx/>
              <a:buNone/>
              <a:tabLst/>
              <a:defRPr/>
            </a:pPr>
            <a:endParaRPr kumimoji="0" lang="fr-FR" sz="1600" b="0" i="0" u="none" strike="noStrike" kern="1200" cap="none" spc="0" normalizeH="0" baseline="0" noProof="0" dirty="0">
              <a:ln>
                <a:noFill/>
              </a:ln>
              <a:solidFill>
                <a:srgbClr val="4B4B4B"/>
              </a:solidFill>
              <a:effectLst/>
              <a:uLnTx/>
              <a:uFillTx/>
              <a:latin typeface="Arial"/>
              <a:ea typeface="+mn-ea"/>
              <a:cs typeface="+mn-cs"/>
            </a:endParaRPr>
          </a:p>
          <a:p>
            <a:pPr marL="0" marR="0" lvl="0"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q"/>
              <a:tabLst/>
              <a:defRPr/>
            </a:pPr>
            <a:r>
              <a:rPr kumimoji="0" lang="fr-FR" sz="1800" b="1" i="0" u="none" strike="noStrike" kern="1200" cap="none" spc="0" normalizeH="0" baseline="0" noProof="0" dirty="0">
                <a:ln>
                  <a:noFill/>
                </a:ln>
                <a:solidFill>
                  <a:srgbClr val="4B4B4B"/>
                </a:solidFill>
                <a:effectLst/>
                <a:uLnTx/>
                <a:uFillTx/>
                <a:latin typeface="Arial"/>
                <a:ea typeface="+mn-ea"/>
                <a:cs typeface="+mn-cs"/>
              </a:rPr>
              <a:t>CONSERVATION ET MAINTIEN DU PATRIMOINE</a:t>
            </a:r>
          </a:p>
          <a:p>
            <a:pPr marL="0" marR="0" lvl="0" indent="0" algn="l" defTabSz="914400" rtl="0" eaLnBrk="1" fontAlgn="auto" latinLnBrk="0" hangingPunct="1">
              <a:lnSpc>
                <a:spcPct val="100000"/>
              </a:lnSpc>
              <a:spcBef>
                <a:spcPts val="0"/>
              </a:spcBef>
              <a:spcAft>
                <a:spcPts val="0"/>
              </a:spcAft>
              <a:buClr>
                <a:srgbClr val="D12B68"/>
              </a:buClr>
              <a:buSzPct val="100000"/>
              <a:buFontTx/>
              <a:buNone/>
              <a:tabLst/>
              <a:defRPr/>
            </a:pPr>
            <a:r>
              <a:rPr kumimoji="0" lang="fr-FR" sz="1800" b="1" i="0" u="none" strike="noStrike" kern="1200" cap="none" spc="0" normalizeH="0" baseline="0" noProof="0" dirty="0">
                <a:ln>
                  <a:noFill/>
                </a:ln>
                <a:solidFill>
                  <a:srgbClr val="4B4B4B"/>
                </a:solidFill>
                <a:effectLst/>
                <a:uLnTx/>
                <a:uFillTx/>
                <a:latin typeface="Arial"/>
                <a:ea typeface="+mn-ea"/>
                <a:cs typeface="+mn-cs"/>
              </a:rPr>
              <a:t>		 Maintenir et valoriser notre patrimoine</a:t>
            </a:r>
          </a:p>
          <a:p>
            <a:pPr marL="0" marR="0" lvl="0" indent="0" algn="l" defTabSz="914400" rtl="0" eaLnBrk="1" fontAlgn="auto" latinLnBrk="0" hangingPunct="1">
              <a:lnSpc>
                <a:spcPct val="100000"/>
              </a:lnSpc>
              <a:spcBef>
                <a:spcPts val="0"/>
              </a:spcBef>
              <a:spcAft>
                <a:spcPts val="0"/>
              </a:spcAft>
              <a:buClr>
                <a:srgbClr val="D12B68"/>
              </a:buClr>
              <a:buSzPct val="100000"/>
              <a:buFontTx/>
              <a:buNone/>
              <a:tabLst/>
              <a:defRPr/>
            </a:pPr>
            <a:endParaRPr kumimoji="0" lang="fr-FR" sz="1800" b="1" i="0" u="none" strike="noStrike" kern="1200" cap="none" spc="0" normalizeH="0" baseline="0" noProof="0" dirty="0">
              <a:ln>
                <a:noFill/>
              </a:ln>
              <a:solidFill>
                <a:srgbClr val="4B4B4B"/>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Ø"/>
              <a:tabLst/>
              <a:defRPr/>
            </a:pPr>
            <a:r>
              <a:rPr kumimoji="0" lang="fr-FR" sz="1800" b="1" i="0" u="none" strike="noStrike" kern="1200" cap="none" spc="0" normalizeH="0" baseline="0" noProof="0" dirty="0">
                <a:ln>
                  <a:noFill/>
                </a:ln>
                <a:solidFill>
                  <a:srgbClr val="4B4B4B">
                    <a:lumMod val="60000"/>
                    <a:lumOff val="40000"/>
                  </a:srgbClr>
                </a:solidFill>
                <a:effectLst/>
                <a:uLnTx/>
                <a:uFillTx/>
                <a:latin typeface="Arial"/>
                <a:ea typeface="+mn-ea"/>
                <a:cs typeface="+mn-cs"/>
              </a:rPr>
              <a:t>1.000 logements à réhabiliter pour un coût de 34 M € avec </a:t>
            </a:r>
          </a:p>
          <a:p>
            <a:pPr marL="914400" marR="0" lvl="2"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ü"/>
              <a:tabLst/>
              <a:defRPr/>
            </a:pPr>
            <a:r>
              <a:rPr kumimoji="0" lang="fr-FR" sz="1800" b="0" i="1" u="none" strike="noStrike" kern="1200" cap="none" spc="0" normalizeH="0" baseline="0" noProof="0" dirty="0">
                <a:ln>
                  <a:noFill/>
                </a:ln>
                <a:solidFill>
                  <a:srgbClr val="4B4B4B">
                    <a:lumMod val="60000"/>
                    <a:lumOff val="40000"/>
                  </a:srgbClr>
                </a:solidFill>
                <a:effectLst/>
                <a:uLnTx/>
                <a:uFillTx/>
                <a:latin typeface="Arial"/>
                <a:ea typeface="+mn-ea"/>
                <a:cs typeface="+mn-cs"/>
              </a:rPr>
              <a:t>2,4 M € au titre de la sécurité</a:t>
            </a:r>
          </a:p>
          <a:p>
            <a:pPr marL="914400" marR="0" lvl="2"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ü"/>
              <a:tabLst/>
              <a:defRPr/>
            </a:pPr>
            <a:r>
              <a:rPr kumimoji="0" lang="fr-FR" sz="1800" b="0" i="1" u="none" strike="noStrike" kern="1200" cap="none" spc="0" normalizeH="0" baseline="0" noProof="0" dirty="0">
                <a:ln>
                  <a:noFill/>
                </a:ln>
                <a:solidFill>
                  <a:srgbClr val="4B4B4B">
                    <a:lumMod val="60000"/>
                    <a:lumOff val="40000"/>
                  </a:srgbClr>
                </a:solidFill>
                <a:effectLst/>
                <a:uLnTx/>
                <a:uFillTx/>
                <a:latin typeface="Arial"/>
                <a:ea typeface="+mn-ea"/>
                <a:cs typeface="+mn-cs"/>
              </a:rPr>
              <a:t>200 logements traités en adaptabilité pour 2,6 M €</a:t>
            </a:r>
          </a:p>
          <a:p>
            <a:pPr marL="914400" marR="0" lvl="2"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ü"/>
              <a:tabLst/>
              <a:defRPr/>
            </a:pPr>
            <a:r>
              <a:rPr kumimoji="0" lang="fr-FR" sz="1800" b="0" i="1" u="none" strike="noStrike" kern="1200" cap="none" spc="0" normalizeH="0" baseline="0" noProof="0" dirty="0">
                <a:ln>
                  <a:noFill/>
                </a:ln>
                <a:solidFill>
                  <a:srgbClr val="4B4B4B">
                    <a:lumMod val="60000"/>
                    <a:lumOff val="40000"/>
                  </a:srgbClr>
                </a:solidFill>
                <a:effectLst/>
                <a:uLnTx/>
                <a:uFillTx/>
                <a:latin typeface="Arial"/>
                <a:ea typeface="+mn-ea"/>
                <a:cs typeface="+mn-cs"/>
              </a:rPr>
              <a:t>4,2M €: Eau chaude solaire et récupération d’eau de pluie</a:t>
            </a:r>
          </a:p>
          <a:p>
            <a:pPr marL="914400" marR="0" lvl="2" indent="-285750" algn="l" defTabSz="914400" rtl="0" eaLnBrk="1" fontAlgn="auto" latinLnBrk="0" hangingPunct="1">
              <a:lnSpc>
                <a:spcPct val="100000"/>
              </a:lnSpc>
              <a:spcBef>
                <a:spcPts val="0"/>
              </a:spcBef>
              <a:spcAft>
                <a:spcPts val="0"/>
              </a:spcAft>
              <a:buClr>
                <a:srgbClr val="D12B68"/>
              </a:buClr>
              <a:buSzPct val="100000"/>
              <a:buFont typeface="Wingdings" panose="05000000000000000000" pitchFamily="2" charset="2"/>
              <a:buChar char="ü"/>
              <a:tabLst/>
              <a:defRPr/>
            </a:pPr>
            <a:r>
              <a:rPr kumimoji="0" lang="fr-FR" sz="1800" b="0" i="1" u="none" strike="noStrike" kern="1200" cap="none" spc="0" normalizeH="0" baseline="0" noProof="0" dirty="0">
                <a:ln>
                  <a:noFill/>
                </a:ln>
                <a:solidFill>
                  <a:srgbClr val="4B4B4B">
                    <a:lumMod val="60000"/>
                    <a:lumOff val="40000"/>
                  </a:srgbClr>
                </a:solidFill>
                <a:effectLst/>
                <a:uLnTx/>
                <a:uFillTx/>
                <a:latin typeface="Arial"/>
                <a:ea typeface="+mn-ea"/>
                <a:cs typeface="+mn-cs"/>
              </a:rPr>
              <a:t>39 M € de maintenance sur le parc </a:t>
            </a:r>
            <a:endParaRPr kumimoji="0" lang="fr-FR" sz="1800" b="0" i="1" u="none" strike="noStrike" kern="1200" cap="none" spc="0" normalizeH="0" baseline="0" noProof="0" dirty="0">
              <a:ln>
                <a:noFill/>
              </a:ln>
              <a:solidFill>
                <a:srgbClr val="4B4B4B"/>
              </a:solidFill>
              <a:effectLst/>
              <a:uLnTx/>
              <a:uFillTx/>
              <a:latin typeface="Arial"/>
              <a:ea typeface="+mn-ea"/>
              <a:cs typeface="+mn-cs"/>
            </a:endParaRPr>
          </a:p>
        </p:txBody>
      </p:sp>
      <p:sp>
        <p:nvSpPr>
          <p:cNvPr id="2" name="Étiquette 1">
            <a:extLst>
              <a:ext uri="{FF2B5EF4-FFF2-40B4-BE49-F238E27FC236}">
                <a16:creationId xmlns:a16="http://schemas.microsoft.com/office/drawing/2014/main" id="{CEA69A59-5BFA-C9A7-90F0-5B633EDE2D64}"/>
              </a:ext>
            </a:extLst>
          </p:cNvPr>
          <p:cNvSpPr/>
          <p:nvPr/>
        </p:nvSpPr>
        <p:spPr>
          <a:xfrm>
            <a:off x="296346" y="1286718"/>
            <a:ext cx="2776385" cy="4021556"/>
          </a:xfrm>
          <a:prstGeom prst="plaqu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Arial"/>
                <a:ea typeface="+mn-ea"/>
                <a:cs typeface="+mn-cs"/>
              </a:rPr>
              <a:t>La vision croisée  du PMT/PSP avec nos axes prioritaires stratégiques</a:t>
            </a:r>
          </a:p>
        </p:txBody>
      </p:sp>
      <p:sp>
        <p:nvSpPr>
          <p:cNvPr id="3" name="Espace réservé du pied de page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9" name="ZoneTexte 8"/>
          <p:cNvSpPr txBox="1"/>
          <p:nvPr/>
        </p:nvSpPr>
        <p:spPr>
          <a:xfrm>
            <a:off x="11000935" y="253218"/>
            <a:ext cx="70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85000"/>
                  </a:prstClr>
                </a:solidFill>
                <a:effectLst/>
                <a:uLnTx/>
                <a:uFillTx/>
                <a:latin typeface="Arial"/>
                <a:ea typeface="+mn-ea"/>
                <a:cs typeface="+mn-cs"/>
              </a:rPr>
              <a:t>B</a:t>
            </a:r>
          </a:p>
        </p:txBody>
      </p:sp>
      <p:sp>
        <p:nvSpPr>
          <p:cNvPr id="10" name="Titre 1">
            <a:extLst>
              <a:ext uri="{FF2B5EF4-FFF2-40B4-BE49-F238E27FC236}">
                <a16:creationId xmlns:a16="http://schemas.microsoft.com/office/drawing/2014/main" id="{5B2A5E0C-3AD7-4CFF-9168-2FA41C6D3C0C}"/>
              </a:ext>
            </a:extLst>
          </p:cNvPr>
          <p:cNvSpPr>
            <a:spLocks noGrp="1"/>
          </p:cNvSpPr>
          <p:nvPr>
            <p:ph type="title"/>
          </p:nvPr>
        </p:nvSpPr>
        <p:spPr>
          <a:xfrm>
            <a:off x="1628385" y="237428"/>
            <a:ext cx="10563615" cy="575614"/>
          </a:xfrm>
        </p:spPr>
        <p:txBody>
          <a:bodyPr>
            <a:noAutofit/>
          </a:bodyPr>
          <a:lstStyle/>
          <a:p>
            <a:pPr algn="ctr"/>
            <a:r>
              <a:rPr lang="fr-FR" sz="2800" b="1" dirty="0">
                <a:solidFill>
                  <a:schemeClr val="tx1">
                    <a:lumMod val="60000"/>
                    <a:lumOff val="40000"/>
                  </a:schemeClr>
                </a:solidFill>
              </a:rPr>
              <a:t>Les orientations stratégiques pour répondre aux principaux enjeux du Territoire</a:t>
            </a:r>
          </a:p>
        </p:txBody>
      </p:sp>
      <p:graphicFrame>
        <p:nvGraphicFramePr>
          <p:cNvPr id="8" name="Objet 7">
            <a:extLst>
              <a:ext uri="{FF2B5EF4-FFF2-40B4-BE49-F238E27FC236}">
                <a16:creationId xmlns:a16="http://schemas.microsoft.com/office/drawing/2014/main" id="{849F9D77-0CA2-479A-B433-EA69B55FB98A}"/>
              </a:ext>
            </a:extLst>
          </p:cNvPr>
          <p:cNvGraphicFramePr>
            <a:graphicFrameLocks noChangeAspect="1"/>
          </p:cNvGraphicFramePr>
          <p:nvPr/>
        </p:nvGraphicFramePr>
        <p:xfrm>
          <a:off x="1" y="62288"/>
          <a:ext cx="1628384" cy="798055"/>
        </p:xfrm>
        <a:graphic>
          <a:graphicData uri="http://schemas.openxmlformats.org/presentationml/2006/ole">
            <mc:AlternateContent xmlns:mc="http://schemas.openxmlformats.org/markup-compatibility/2006">
              <mc:Choice xmlns:v="urn:schemas-microsoft-com:vml" Requires="v">
                <p:oleObj name="Image bitmap" r:id="rId3" imgW="5286240" imgH="2590920" progId="Paint.Picture">
                  <p:embed/>
                </p:oleObj>
              </mc:Choice>
              <mc:Fallback>
                <p:oleObj name="Image bitmap" r:id="rId3" imgW="5286240" imgH="2590920" progId="Paint.Picture">
                  <p:embed/>
                  <p:pic>
                    <p:nvPicPr>
                      <p:cNvPr id="8" name="Objet 7">
                        <a:extLst>
                          <a:ext uri="{FF2B5EF4-FFF2-40B4-BE49-F238E27FC236}">
                            <a16:creationId xmlns:a16="http://schemas.microsoft.com/office/drawing/2014/main" id="{849F9D77-0CA2-479A-B433-EA69B55FB98A}"/>
                          </a:ext>
                        </a:extLst>
                      </p:cNvPr>
                      <p:cNvPicPr/>
                      <p:nvPr/>
                    </p:nvPicPr>
                    <p:blipFill>
                      <a:blip r:embed="rId4"/>
                      <a:stretch>
                        <a:fillRect/>
                      </a:stretch>
                    </p:blipFill>
                    <p:spPr>
                      <a:xfrm>
                        <a:off x="1" y="62288"/>
                        <a:ext cx="1628384" cy="798055"/>
                      </a:xfrm>
                      <a:prstGeom prst="rect">
                        <a:avLst/>
                      </a:prstGeom>
                    </p:spPr>
                  </p:pic>
                </p:oleObj>
              </mc:Fallback>
            </mc:AlternateContent>
          </a:graphicData>
        </a:graphic>
      </p:graphicFrame>
    </p:spTree>
    <p:extLst>
      <p:ext uri="{BB962C8B-B14F-4D97-AF65-F5344CB8AC3E}">
        <p14:creationId xmlns:p14="http://schemas.microsoft.com/office/powerpoint/2010/main" val="2435959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42C4C367-6E70-4C01-ACCC-7B499DBF2290}"/>
              </a:ext>
            </a:extLst>
          </p:cNvPr>
          <p:cNvSpPr>
            <a:spLocks noGrp="1"/>
          </p:cNvSpPr>
          <p:nvPr>
            <p:ph type="title"/>
          </p:nvPr>
        </p:nvSpPr>
        <p:spPr/>
        <p:txBody>
          <a:bodyPr/>
          <a:lstStyle/>
          <a:p>
            <a:r>
              <a:rPr lang="fr-FR" sz="5401" dirty="0">
                <a:solidFill>
                  <a:srgbClr val="EF1928"/>
                </a:solidFill>
                <a:latin typeface="Arial"/>
                <a:cs typeface="Arial"/>
                <a:sym typeface="Helvetica Neue"/>
              </a:rPr>
              <a:t>03. </a:t>
            </a:r>
            <a:r>
              <a:rPr lang="fr-FR" dirty="0">
                <a:latin typeface="Arial"/>
                <a:cs typeface="Arial"/>
              </a:rPr>
              <a:t>Objectifs quantitatifs et qualitatifs </a:t>
            </a:r>
            <a:r>
              <a:rPr lang="fr-FR" dirty="0">
                <a:solidFill>
                  <a:schemeClr val="tx1"/>
                </a:solidFill>
                <a:latin typeface="Arial"/>
                <a:cs typeface="Arial"/>
              </a:rPr>
              <a:t>sur la période de 2023 à 2027</a:t>
            </a:r>
            <a:endParaRPr lang="fr-FR" dirty="0">
              <a:solidFill>
                <a:schemeClr val="tx1"/>
              </a:solidFill>
            </a:endParaRPr>
          </a:p>
        </p:txBody>
      </p:sp>
      <p:sp>
        <p:nvSpPr>
          <p:cNvPr id="4" name="Espace réservé du pied de page 3">
            <a:extLst>
              <a:ext uri="{FF2B5EF4-FFF2-40B4-BE49-F238E27FC236}">
                <a16:creationId xmlns:a16="http://schemas.microsoft.com/office/drawing/2014/main" id="{A8EE749A-CF4C-41AE-9FFE-F76EC46E9446}"/>
              </a:ext>
            </a:extLst>
          </p:cNvPr>
          <p:cNvSpPr>
            <a:spLocks noGrp="1"/>
          </p:cNvSpPr>
          <p:nvPr>
            <p:ph type="ftr" sz="quarter" idx="10"/>
          </p:nvPr>
        </p:nvSpPr>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085927D3-1F36-4CDE-A618-34854BD9E0F5}"/>
              </a:ext>
            </a:extLst>
          </p:cNvPr>
          <p:cNvSpPr>
            <a:spLocks noGrp="1"/>
          </p:cNvSpPr>
          <p:nvPr>
            <p:ph type="sldNum" sz="quarter" idx="11"/>
          </p:nvPr>
        </p:nvSpPr>
        <p:spPr/>
        <p:txBody>
          <a:bodyPr/>
          <a:lstStyle/>
          <a:p>
            <a:pPr marL="0" marR="0" lvl="0" indent="0" algn="ctr" defTabSz="914445"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45" rtl="0" eaLnBrk="1" fontAlgn="auto" latinLnBrk="0" hangingPunct="1">
                <a:lnSpc>
                  <a:spcPct val="100000"/>
                </a:lnSpc>
                <a:spcBef>
                  <a:spcPts val="0"/>
                </a:spcBef>
                <a:spcAft>
                  <a:spcPts val="0"/>
                </a:spcAft>
                <a:buClrTx/>
                <a:buSzTx/>
                <a:buFontTx/>
                <a:buNone/>
                <a:tabLst/>
                <a:defRPr/>
              </a:pPr>
              <a:t>59</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 coins arrondis 1">
            <a:extLst>
              <a:ext uri="{FF2B5EF4-FFF2-40B4-BE49-F238E27FC236}">
                <a16:creationId xmlns:a16="http://schemas.microsoft.com/office/drawing/2014/main" id="{10BA57CB-C71C-DD93-58C5-ED343C8BA38A}"/>
              </a:ext>
            </a:extLst>
          </p:cNvPr>
          <p:cNvSpPr/>
          <p:nvPr/>
        </p:nvSpPr>
        <p:spPr>
          <a:xfrm>
            <a:off x="1144748" y="2198750"/>
            <a:ext cx="1305289" cy="12302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rial"/>
                <a:ea typeface="+mn-ea"/>
                <a:cs typeface="+mn-cs"/>
              </a:rPr>
              <a:t>Photo d’un projet ou du parc immobilier</a:t>
            </a:r>
          </a:p>
        </p:txBody>
      </p:sp>
      <p:pic>
        <p:nvPicPr>
          <p:cNvPr id="6" name="Image 5"/>
          <p:cNvPicPr>
            <a:picLocks noChangeAspect="1"/>
          </p:cNvPicPr>
          <p:nvPr/>
        </p:nvPicPr>
        <p:blipFill>
          <a:blip r:embed="rId3"/>
          <a:stretch>
            <a:fillRect/>
          </a:stretch>
        </p:blipFill>
        <p:spPr>
          <a:xfrm>
            <a:off x="-2588455" y="-14050"/>
            <a:ext cx="5977543" cy="6260105"/>
          </a:xfrm>
          <a:prstGeom prst="rect">
            <a:avLst/>
          </a:prstGeom>
        </p:spPr>
      </p:pic>
      <p:graphicFrame>
        <p:nvGraphicFramePr>
          <p:cNvPr id="7" name="Objet 6">
            <a:extLst>
              <a:ext uri="{FF2B5EF4-FFF2-40B4-BE49-F238E27FC236}">
                <a16:creationId xmlns:a16="http://schemas.microsoft.com/office/drawing/2014/main" id="{6337B3FE-BDA4-4249-A569-B29716E70464}"/>
              </a:ext>
            </a:extLst>
          </p:cNvPr>
          <p:cNvGraphicFramePr>
            <a:graphicFrameLocks noChangeAspect="1"/>
          </p:cNvGraphicFramePr>
          <p:nvPr/>
        </p:nvGraphicFramePr>
        <p:xfrm>
          <a:off x="-829395" y="0"/>
          <a:ext cx="2459421" cy="1205338"/>
        </p:xfrm>
        <a:graphic>
          <a:graphicData uri="http://schemas.openxmlformats.org/presentationml/2006/ole">
            <mc:AlternateContent xmlns:mc="http://schemas.openxmlformats.org/markup-compatibility/2006">
              <mc:Choice xmlns:v="urn:schemas-microsoft-com:vml" Requires="v">
                <p:oleObj name="Image bitmap" r:id="rId4" imgW="5286240" imgH="2590920" progId="Paint.Picture">
                  <p:embed/>
                </p:oleObj>
              </mc:Choice>
              <mc:Fallback>
                <p:oleObj name="Image bitmap" r:id="rId4" imgW="5286240" imgH="2590920" progId="Paint.Picture">
                  <p:embed/>
                  <p:pic>
                    <p:nvPicPr>
                      <p:cNvPr id="7" name="Objet 6">
                        <a:extLst>
                          <a:ext uri="{FF2B5EF4-FFF2-40B4-BE49-F238E27FC236}">
                            <a16:creationId xmlns:a16="http://schemas.microsoft.com/office/drawing/2014/main" id="{6337B3FE-BDA4-4249-A569-B29716E70464}"/>
                          </a:ext>
                        </a:extLst>
                      </p:cNvPr>
                      <p:cNvPicPr/>
                      <p:nvPr/>
                    </p:nvPicPr>
                    <p:blipFill>
                      <a:blip r:embed="rId5"/>
                      <a:stretch>
                        <a:fillRect/>
                      </a:stretch>
                    </p:blipFill>
                    <p:spPr>
                      <a:xfrm>
                        <a:off x="-829395" y="0"/>
                        <a:ext cx="2459421" cy="1205338"/>
                      </a:xfrm>
                      <a:prstGeom prst="rect">
                        <a:avLst/>
                      </a:prstGeom>
                    </p:spPr>
                  </p:pic>
                </p:oleObj>
              </mc:Fallback>
            </mc:AlternateContent>
          </a:graphicData>
        </a:graphic>
      </p:graphicFrame>
    </p:spTree>
    <p:extLst>
      <p:ext uri="{BB962C8B-B14F-4D97-AF65-F5344CB8AC3E}">
        <p14:creationId xmlns:p14="http://schemas.microsoft.com/office/powerpoint/2010/main" val="3478834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B19BB28B-6A79-4410-A7A7-B248F9B70EDD}"/>
              </a:ext>
            </a:extLst>
          </p:cNvPr>
          <p:cNvSpPr txBox="1"/>
          <p:nvPr/>
        </p:nvSpPr>
        <p:spPr>
          <a:xfrm>
            <a:off x="1931505" y="2165896"/>
            <a:ext cx="8328990" cy="1692771"/>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L’ambition du territoire</a:t>
            </a:r>
          </a:p>
          <a:p>
            <a:pPr lvl="0"/>
            <a:endParaRPr lang="fr-FR" sz="2800" b="1" dirty="0">
              <a:effectLst/>
              <a:latin typeface="Alwyn" pitchFamily="2" charset="0"/>
              <a:ea typeface="Times New Roman" panose="02020603050405020304" pitchFamily="18" charset="0"/>
            </a:endParaRPr>
          </a:p>
          <a:p>
            <a:pPr lvl="0"/>
            <a:r>
              <a:rPr lang="fr-FR" sz="2400" b="1" u="sng" dirty="0">
                <a:solidFill>
                  <a:srgbClr val="0070C0"/>
                </a:solidFill>
                <a:latin typeface="Alwyn" pitchFamily="2" charset="0"/>
                <a:ea typeface="Times New Roman" panose="02020603050405020304" pitchFamily="18" charset="0"/>
              </a:rPr>
              <a:t>José MIRANDE</a:t>
            </a:r>
            <a:r>
              <a:rPr lang="fr-FR" sz="2400" b="1" dirty="0">
                <a:solidFill>
                  <a:srgbClr val="0070C0"/>
                </a:solidFill>
                <a:latin typeface="Alwyn" pitchFamily="2" charset="0"/>
                <a:ea typeface="Times New Roman" panose="02020603050405020304" pitchFamily="18" charset="0"/>
              </a:rPr>
              <a:t>, Maire du Marin et Directeur général de la société d’industrie extractive Les Sablières Modernes</a:t>
            </a:r>
            <a:endParaRPr lang="fr-FR" sz="2400" b="1" dirty="0">
              <a:solidFill>
                <a:srgbClr val="0070C0"/>
              </a:solidFill>
              <a:effectLst/>
              <a:latin typeface="Alwyn" pitchFamily="2" charset="0"/>
              <a:ea typeface="Times New Roman" panose="02020603050405020304" pitchFamily="18" charset="0"/>
            </a:endParaRPr>
          </a:p>
        </p:txBody>
      </p:sp>
      <p:pic>
        <p:nvPicPr>
          <p:cNvPr id="4" name="Picture 2" descr="CERC BTP Martinique | Programme PACTE">
            <a:extLst>
              <a:ext uri="{FF2B5EF4-FFF2-40B4-BE49-F238E27FC236}">
                <a16:creationId xmlns:a16="http://schemas.microsoft.com/office/drawing/2014/main" id="{3A978DC1-A11D-7857-8492-15384E696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BBB9A340-6F03-38B2-BE3D-6573436518A1}"/>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801568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6808FFF3-4E39-B164-C1C2-D06A637B21E0}"/>
              </a:ext>
            </a:extLst>
          </p:cNvPr>
          <p:cNvSpPr>
            <a:spLocks noGrp="1"/>
          </p:cNvSpPr>
          <p:nvPr>
            <p:ph type="title"/>
          </p:nvPr>
        </p:nvSpPr>
        <p:spPr>
          <a:xfrm>
            <a:off x="0" y="0"/>
            <a:ext cx="12191999" cy="664725"/>
          </a:xfrm>
        </p:spPr>
        <p:txBody>
          <a:bodyPr>
            <a:normAutofit/>
          </a:bodyPr>
          <a:lstStyle/>
          <a:p>
            <a:pPr algn="ctr"/>
            <a:r>
              <a:rPr lang="fr-FR" sz="3200" b="1" dirty="0">
                <a:solidFill>
                  <a:schemeClr val="tx1">
                    <a:lumMod val="60000"/>
                    <a:lumOff val="40000"/>
                  </a:schemeClr>
                </a:solidFill>
                <a:latin typeface="Arial"/>
                <a:cs typeface="Arial"/>
              </a:rPr>
              <a:t>Objectifs transversaux sur le territoire </a:t>
            </a:r>
            <a:endParaRPr lang="fr-FR" sz="3200" b="1" dirty="0">
              <a:solidFill>
                <a:schemeClr val="tx1">
                  <a:lumMod val="60000"/>
                  <a:lumOff val="40000"/>
                </a:schemeClr>
              </a:solidFill>
            </a:endParaRPr>
          </a:p>
        </p:txBody>
      </p:sp>
      <p:sp>
        <p:nvSpPr>
          <p:cNvPr id="5" name="Espace réservé du pied de page 4">
            <a:extLst>
              <a:ext uri="{FF2B5EF4-FFF2-40B4-BE49-F238E27FC236}">
                <a16:creationId xmlns:a16="http://schemas.microsoft.com/office/drawing/2014/main" id="{E007A9DF-656C-95C0-0B05-AC036A0D162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CDC Habitat - Projet de Territoires Martinique</a:t>
            </a:r>
          </a:p>
        </p:txBody>
      </p:sp>
      <p:sp>
        <p:nvSpPr>
          <p:cNvPr id="6" name="Espace réservé du numéro de diapositive 5">
            <a:extLst>
              <a:ext uri="{FF2B5EF4-FFF2-40B4-BE49-F238E27FC236}">
                <a16:creationId xmlns:a16="http://schemas.microsoft.com/office/drawing/2014/main" id="{B55CFC32-A452-B5E8-BD29-F00BF69866B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8" name="Tableau 8">
            <a:extLst>
              <a:ext uri="{FF2B5EF4-FFF2-40B4-BE49-F238E27FC236}">
                <a16:creationId xmlns:a16="http://schemas.microsoft.com/office/drawing/2014/main" id="{596FFC7C-8EA4-94F4-5B1D-F7E72039E34A}"/>
              </a:ext>
            </a:extLst>
          </p:cNvPr>
          <p:cNvGraphicFramePr>
            <a:graphicFrameLocks noGrp="1"/>
          </p:cNvGraphicFramePr>
          <p:nvPr/>
        </p:nvGraphicFramePr>
        <p:xfrm>
          <a:off x="457202" y="662617"/>
          <a:ext cx="10891379" cy="2682244"/>
        </p:xfrm>
        <a:graphic>
          <a:graphicData uri="http://schemas.openxmlformats.org/drawingml/2006/table">
            <a:tbl>
              <a:tblPr firstRow="1" bandRow="1">
                <a:tableStyleId>{775DCB02-9BB8-47FD-8907-85C794F793BA}</a:tableStyleId>
              </a:tblPr>
              <a:tblGrid>
                <a:gridCol w="2448836">
                  <a:extLst>
                    <a:ext uri="{9D8B030D-6E8A-4147-A177-3AD203B41FA5}">
                      <a16:colId xmlns:a16="http://schemas.microsoft.com/office/drawing/2014/main" val="1223821534"/>
                    </a:ext>
                  </a:extLst>
                </a:gridCol>
                <a:gridCol w="5148198">
                  <a:extLst>
                    <a:ext uri="{9D8B030D-6E8A-4147-A177-3AD203B41FA5}">
                      <a16:colId xmlns:a16="http://schemas.microsoft.com/office/drawing/2014/main" val="4213277710"/>
                    </a:ext>
                  </a:extLst>
                </a:gridCol>
                <a:gridCol w="3294345">
                  <a:extLst>
                    <a:ext uri="{9D8B030D-6E8A-4147-A177-3AD203B41FA5}">
                      <a16:colId xmlns:a16="http://schemas.microsoft.com/office/drawing/2014/main" val="297089501"/>
                    </a:ext>
                  </a:extLst>
                </a:gridCol>
              </a:tblGrid>
              <a:tr h="450954">
                <a:tc>
                  <a:txBody>
                    <a:bodyPr/>
                    <a:lstStyle/>
                    <a:p>
                      <a:pPr algn="ctr"/>
                      <a:r>
                        <a:rPr lang="fr-FR" sz="1400" baseline="0" dirty="0"/>
                        <a:t>Thème</a:t>
                      </a:r>
                    </a:p>
                  </a:txBody>
                  <a:tcPr marT="45721" marB="45721" anchor="ctr" anchorCtr="1"/>
                </a:tc>
                <a:tc>
                  <a:txBody>
                    <a:bodyPr/>
                    <a:lstStyle/>
                    <a:p>
                      <a:pPr algn="ctr"/>
                      <a:r>
                        <a:rPr lang="fr-FR" sz="1400" baseline="0" dirty="0"/>
                        <a:t>Orientation stratégique</a:t>
                      </a:r>
                    </a:p>
                  </a:txBody>
                  <a:tcPr marT="45721" marB="45721" anchor="ctr"/>
                </a:tc>
                <a:tc>
                  <a:txBody>
                    <a:bodyPr/>
                    <a:lstStyle/>
                    <a:p>
                      <a:pPr algn="ctr"/>
                      <a:r>
                        <a:rPr lang="fr-FR" sz="1400" baseline="0" dirty="0"/>
                        <a:t>Objectifs transverses</a:t>
                      </a:r>
                      <a:br>
                        <a:rPr lang="fr-FR" sz="1400" baseline="0" dirty="0"/>
                      </a:br>
                      <a:r>
                        <a:rPr lang="fr-FR" sz="1400" baseline="0" dirty="0"/>
                        <a:t>à tout le territoire</a:t>
                      </a:r>
                    </a:p>
                  </a:txBody>
                  <a:tcPr marT="45721" marB="45721" anchor="ctr"/>
                </a:tc>
                <a:extLst>
                  <a:ext uri="{0D108BD9-81ED-4DB2-BD59-A6C34878D82A}">
                    <a16:rowId xmlns:a16="http://schemas.microsoft.com/office/drawing/2014/main" val="3003211039"/>
                  </a:ext>
                </a:extLst>
              </a:tr>
              <a:tr h="1883392">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u="sng" strike="noStrike" noProof="0" dirty="0"/>
                        <a:t>Développement</a:t>
                      </a:r>
                      <a:r>
                        <a:rPr lang="fr-FR" sz="1800" u="none" strike="noStrike" noProof="0" dirty="0"/>
                        <a:t> </a:t>
                      </a:r>
                      <a:endParaRPr lang="fr-FR" sz="1800" dirty="0"/>
                    </a:p>
                    <a:p>
                      <a:pPr algn="ctr"/>
                      <a:endParaRPr lang="fr-FR" sz="1800" dirty="0"/>
                    </a:p>
                  </a:txBody>
                  <a:tcPr marT="45721" marB="45721" anchor="ctr">
                    <a:solidFill>
                      <a:schemeClr val="accent4">
                        <a:lumMod val="20000"/>
                        <a:lumOff val="80000"/>
                      </a:schemeClr>
                    </a:solidFill>
                  </a:tcPr>
                </a:tc>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u="none" strike="noStrike" dirty="0">
                          <a:effectLst/>
                        </a:rPr>
                        <a:t>Accroitre, diversifier notre production en qualité d’</a:t>
                      </a:r>
                      <a:r>
                        <a:rPr lang="fr-FR" sz="1800" b="1" baseline="0" dirty="0"/>
                        <a:t>opérateur global </a:t>
                      </a:r>
                    </a:p>
                    <a:p>
                      <a:pPr marL="0" marR="0" lvl="0" indent="0" algn="ctr" defTabSz="914422" rtl="0" eaLnBrk="1" fontAlgn="auto" latinLnBrk="0" hangingPunct="1">
                        <a:lnSpc>
                          <a:spcPct val="100000"/>
                        </a:lnSpc>
                        <a:spcBef>
                          <a:spcPts val="0"/>
                        </a:spcBef>
                        <a:spcAft>
                          <a:spcPts val="0"/>
                        </a:spcAft>
                        <a:buClrTx/>
                        <a:buSzTx/>
                        <a:buFontTx/>
                        <a:buNone/>
                        <a:tabLst/>
                        <a:defRPr/>
                      </a:pPr>
                      <a:endParaRPr lang="fr-FR" sz="1800" b="1" u="none" strike="noStrike" dirty="0">
                        <a:effectLst/>
                      </a:endParaRPr>
                    </a:p>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i="1" u="none" strike="noStrike" kern="1200" dirty="0">
                          <a:effectLst/>
                        </a:rPr>
                        <a:t>1.500 logements sur les 5 prochaines années</a:t>
                      </a:r>
                    </a:p>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i="1" u="none" strike="noStrike" kern="1200" dirty="0">
                          <a:effectLst/>
                        </a:rPr>
                        <a:t>276 M€ d’investissement</a:t>
                      </a:r>
                    </a:p>
                  </a:txBody>
                  <a:tcPr marT="45721" marB="45721" anchor="ctr">
                    <a:solidFill>
                      <a:schemeClr val="accent4">
                        <a:lumMod val="20000"/>
                        <a:lumOff val="80000"/>
                      </a:schemeClr>
                    </a:solidFill>
                  </a:tcPr>
                </a:tc>
                <a:tc>
                  <a:txBody>
                    <a:bodyPr/>
                    <a:lstStyle/>
                    <a:p>
                      <a:pPr marL="285750" indent="-285750" algn="ctr">
                        <a:buFont typeface="Wingdings" panose="05000000000000000000" pitchFamily="2" charset="2"/>
                        <a:buChar char="v"/>
                      </a:pPr>
                      <a:r>
                        <a:rPr lang="fr-FR" sz="1600" dirty="0"/>
                        <a:t>  </a:t>
                      </a:r>
                      <a:r>
                        <a:rPr lang="fr-FR" sz="1400" dirty="0"/>
                        <a:t>Maintenir le niveau</a:t>
                      </a:r>
                      <a:r>
                        <a:rPr lang="fr-FR" sz="1400" baseline="0" dirty="0"/>
                        <a:t> de production à 350 équivalent logements par an en moyenne sur l’ensemble du Territoire</a:t>
                      </a:r>
                    </a:p>
                    <a:p>
                      <a:pPr marL="285750" indent="-285750" algn="ctr">
                        <a:buFont typeface="Wingdings" panose="05000000000000000000" pitchFamily="2" charset="2"/>
                        <a:buChar char="v"/>
                      </a:pPr>
                      <a:endParaRPr lang="fr-FR" sz="1400" baseline="0" dirty="0"/>
                    </a:p>
                    <a:p>
                      <a:pPr marL="285750" indent="-285750" algn="ctr">
                        <a:buFont typeface="Wingdings" panose="05000000000000000000" pitchFamily="2" charset="2"/>
                        <a:buChar char="v"/>
                      </a:pPr>
                      <a:endParaRPr lang="fr-FR" sz="1400" baseline="0" dirty="0"/>
                    </a:p>
                    <a:p>
                      <a:pPr marL="285750" indent="-285750" algn="ctr">
                        <a:buFont typeface="Wingdings" panose="05000000000000000000" pitchFamily="2" charset="2"/>
                        <a:buChar char="v"/>
                      </a:pPr>
                      <a:r>
                        <a:rPr lang="fr-FR" sz="1400" baseline="0" dirty="0"/>
                        <a:t>Devenir opérateur global</a:t>
                      </a:r>
                    </a:p>
                    <a:p>
                      <a:pPr algn="ctr"/>
                      <a:endParaRPr lang="fr-FR" sz="1800" baseline="0" dirty="0"/>
                    </a:p>
                    <a:p>
                      <a:pPr algn="ctr"/>
                      <a:endParaRPr lang="fr-FR" sz="1800" dirty="0"/>
                    </a:p>
                  </a:txBody>
                  <a:tcPr marT="45721" marB="45721" anchor="ctr">
                    <a:solidFill>
                      <a:schemeClr val="accent4">
                        <a:lumMod val="20000"/>
                        <a:lumOff val="80000"/>
                      </a:schemeClr>
                    </a:solidFill>
                  </a:tcPr>
                </a:tc>
                <a:extLst>
                  <a:ext uri="{0D108BD9-81ED-4DB2-BD59-A6C34878D82A}">
                    <a16:rowId xmlns:a16="http://schemas.microsoft.com/office/drawing/2014/main" val="3826394811"/>
                  </a:ext>
                </a:extLst>
              </a:tr>
            </a:tbl>
          </a:graphicData>
        </a:graphic>
      </p:graphicFrame>
      <p:sp>
        <p:nvSpPr>
          <p:cNvPr id="7" name="ZoneTexte 6"/>
          <p:cNvSpPr txBox="1"/>
          <p:nvPr/>
        </p:nvSpPr>
        <p:spPr>
          <a:xfrm>
            <a:off x="11000935" y="253218"/>
            <a:ext cx="703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lumMod val="85000"/>
                  </a:prstClr>
                </a:solidFill>
                <a:effectLst/>
                <a:uLnTx/>
                <a:uFillTx/>
                <a:latin typeface="Arial"/>
                <a:ea typeface="+mn-ea"/>
                <a:cs typeface="+mn-cs"/>
              </a:rPr>
              <a:t>BR</a:t>
            </a:r>
          </a:p>
        </p:txBody>
      </p:sp>
      <p:graphicFrame>
        <p:nvGraphicFramePr>
          <p:cNvPr id="10" name="Tableau 8">
            <a:extLst>
              <a:ext uri="{FF2B5EF4-FFF2-40B4-BE49-F238E27FC236}">
                <a16:creationId xmlns:a16="http://schemas.microsoft.com/office/drawing/2014/main" id="{90209419-8A18-491C-87AC-9B774D9624D0}"/>
              </a:ext>
            </a:extLst>
          </p:cNvPr>
          <p:cNvGraphicFramePr>
            <a:graphicFrameLocks noGrp="1"/>
          </p:cNvGraphicFramePr>
          <p:nvPr/>
        </p:nvGraphicFramePr>
        <p:xfrm>
          <a:off x="457202" y="3429000"/>
          <a:ext cx="10891379" cy="3266568"/>
        </p:xfrm>
        <a:graphic>
          <a:graphicData uri="http://schemas.openxmlformats.org/drawingml/2006/table">
            <a:tbl>
              <a:tblPr firstRow="1" bandRow="1">
                <a:tableStyleId>{5C22544A-7EE6-4342-B048-85BDC9FD1C3A}</a:tableStyleId>
              </a:tblPr>
              <a:tblGrid>
                <a:gridCol w="2393216">
                  <a:extLst>
                    <a:ext uri="{9D8B030D-6E8A-4147-A177-3AD203B41FA5}">
                      <a16:colId xmlns:a16="http://schemas.microsoft.com/office/drawing/2014/main" val="1223821534"/>
                    </a:ext>
                  </a:extLst>
                </a:gridCol>
                <a:gridCol w="5190816">
                  <a:extLst>
                    <a:ext uri="{9D8B030D-6E8A-4147-A177-3AD203B41FA5}">
                      <a16:colId xmlns:a16="http://schemas.microsoft.com/office/drawing/2014/main" val="4213277710"/>
                    </a:ext>
                  </a:extLst>
                </a:gridCol>
                <a:gridCol w="3307347">
                  <a:extLst>
                    <a:ext uri="{9D8B030D-6E8A-4147-A177-3AD203B41FA5}">
                      <a16:colId xmlns:a16="http://schemas.microsoft.com/office/drawing/2014/main" val="20002"/>
                    </a:ext>
                  </a:extLst>
                </a:gridCol>
              </a:tblGrid>
              <a:tr h="459151">
                <a:tc>
                  <a:txBody>
                    <a:bodyPr/>
                    <a:lstStyle/>
                    <a:p>
                      <a:pPr algn="ctr"/>
                      <a:r>
                        <a:rPr lang="fr-FR" sz="1400" baseline="0" dirty="0"/>
                        <a:t>Thème</a:t>
                      </a:r>
                    </a:p>
                  </a:txBody>
                  <a:tcPr marT="45721" marB="45721" anchor="ctr" anchorCtr="1">
                    <a:solidFill>
                      <a:srgbClr val="FF33CC"/>
                    </a:solidFill>
                  </a:tcPr>
                </a:tc>
                <a:tc>
                  <a:txBody>
                    <a:bodyPr/>
                    <a:lstStyle/>
                    <a:p>
                      <a:pPr algn="ctr"/>
                      <a:r>
                        <a:rPr lang="fr-FR" sz="1400" baseline="0" dirty="0"/>
                        <a:t>Orientation stratégique</a:t>
                      </a:r>
                    </a:p>
                  </a:txBody>
                  <a:tcPr marT="45721" marB="45721" anchor="ctr">
                    <a:solidFill>
                      <a:srgbClr val="FF33CC"/>
                    </a:solidFill>
                  </a:tcPr>
                </a:tc>
                <a:tc>
                  <a:txBody>
                    <a:bodyPr/>
                    <a:lstStyle/>
                    <a:p>
                      <a:pPr algn="ctr"/>
                      <a:r>
                        <a:rPr lang="fr-FR" sz="1400" baseline="0" dirty="0"/>
                        <a:t>Objectifs transverses</a:t>
                      </a:r>
                      <a:br>
                        <a:rPr lang="fr-FR" sz="1400" baseline="0" dirty="0"/>
                      </a:br>
                      <a:r>
                        <a:rPr lang="fr-FR" sz="1400" baseline="0" dirty="0"/>
                        <a:t>à tout le territoire</a:t>
                      </a:r>
                    </a:p>
                  </a:txBody>
                  <a:tcPr marT="45721" marB="45721" anchor="ctr">
                    <a:solidFill>
                      <a:srgbClr val="FF33CC"/>
                    </a:solidFill>
                  </a:tcPr>
                </a:tc>
                <a:extLst>
                  <a:ext uri="{0D108BD9-81ED-4DB2-BD59-A6C34878D82A}">
                    <a16:rowId xmlns:a16="http://schemas.microsoft.com/office/drawing/2014/main" val="3003211039"/>
                  </a:ext>
                </a:extLst>
              </a:tr>
              <a:tr h="2748406">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i="0" u="sng" strike="noStrike" noProof="0" dirty="0">
                          <a:latin typeface="+mn-lt"/>
                        </a:rPr>
                        <a:t>Patrimoine </a:t>
                      </a:r>
                      <a:endParaRPr lang="fr-FR" sz="1800" b="1" u="sng" dirty="0"/>
                    </a:p>
                    <a:p>
                      <a:pPr algn="ctr"/>
                      <a:endParaRPr lang="fr-FR" sz="1800" dirty="0"/>
                    </a:p>
                  </a:txBody>
                  <a:tcPr marT="45721" marB="45721" anchor="ctr">
                    <a:solidFill>
                      <a:srgbClr val="FFCCFF"/>
                    </a:solidFill>
                  </a:tcPr>
                </a:tc>
                <a:tc>
                  <a:txBody>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i="0" u="none" strike="noStrike" dirty="0">
                          <a:solidFill>
                            <a:schemeClr val="tx1"/>
                          </a:solidFill>
                          <a:effectLst/>
                          <a:latin typeface="Arial" panose="020B0604020202020204" pitchFamily="34" charset="0"/>
                        </a:rPr>
                        <a:t>Maintenir</a:t>
                      </a:r>
                      <a:r>
                        <a:rPr lang="fr-FR" sz="1800" b="1" i="0" u="none" strike="noStrike" baseline="0" dirty="0">
                          <a:solidFill>
                            <a:schemeClr val="tx1"/>
                          </a:solidFill>
                          <a:effectLst/>
                          <a:latin typeface="Arial" panose="020B0604020202020204" pitchFamily="34" charset="0"/>
                        </a:rPr>
                        <a:t> et valoriser </a:t>
                      </a:r>
                      <a:r>
                        <a:rPr lang="fr-FR" sz="1800" b="1" i="0" u="none" strike="noStrike" dirty="0">
                          <a:solidFill>
                            <a:schemeClr val="tx1"/>
                          </a:solidFill>
                          <a:effectLst/>
                          <a:latin typeface="Arial" panose="020B0604020202020204" pitchFamily="34" charset="0"/>
                        </a:rPr>
                        <a:t>notre patrimoine</a:t>
                      </a:r>
                    </a:p>
                    <a:p>
                      <a:pPr marL="0" marR="0" lvl="0" indent="0" algn="ctr" defTabSz="914422" rtl="0" eaLnBrk="1" fontAlgn="auto" latinLnBrk="0" hangingPunct="1">
                        <a:lnSpc>
                          <a:spcPct val="100000"/>
                        </a:lnSpc>
                        <a:spcBef>
                          <a:spcPts val="0"/>
                        </a:spcBef>
                        <a:spcAft>
                          <a:spcPts val="0"/>
                        </a:spcAft>
                        <a:buClrTx/>
                        <a:buSzTx/>
                        <a:buFontTx/>
                        <a:buNone/>
                        <a:tabLst/>
                        <a:defRPr/>
                      </a:pPr>
                      <a:r>
                        <a:rPr lang="fr-FR" sz="1800" b="1" i="1" u="none" strike="noStrike" dirty="0">
                          <a:solidFill>
                            <a:schemeClr val="tx1"/>
                          </a:solidFill>
                          <a:effectLst/>
                          <a:latin typeface="Arial" panose="020B0604020202020204" pitchFamily="34" charset="0"/>
                        </a:rPr>
                        <a:t>1000 logements à réhabiliter</a:t>
                      </a:r>
                      <a:r>
                        <a:rPr lang="fr-FR" sz="1800" b="1" i="1" u="none" strike="noStrike" baseline="0" dirty="0">
                          <a:solidFill>
                            <a:schemeClr val="tx1"/>
                          </a:solidFill>
                          <a:effectLst/>
                          <a:latin typeface="Arial" panose="020B0604020202020204" pitchFamily="34" charset="0"/>
                        </a:rPr>
                        <a:t> 34 M € d’investissements avec:</a:t>
                      </a:r>
                    </a:p>
                    <a:p>
                      <a:pPr marL="0" marR="0" lvl="0" indent="0" algn="l" defTabSz="914422" rtl="0" eaLnBrk="1" fontAlgn="auto" latinLnBrk="0" hangingPunct="1">
                        <a:lnSpc>
                          <a:spcPct val="100000"/>
                        </a:lnSpc>
                        <a:spcBef>
                          <a:spcPts val="0"/>
                        </a:spcBef>
                        <a:spcAft>
                          <a:spcPts val="0"/>
                        </a:spcAft>
                        <a:buClrTx/>
                        <a:buSzTx/>
                        <a:buFontTx/>
                        <a:buNone/>
                        <a:tabLst/>
                        <a:defRPr/>
                      </a:pPr>
                      <a:r>
                        <a:rPr lang="fr-FR" sz="1800" b="1" i="1" u="none" strike="noStrike" baseline="0" dirty="0">
                          <a:solidFill>
                            <a:schemeClr val="tx1"/>
                          </a:solidFill>
                          <a:effectLst/>
                          <a:latin typeface="Arial" panose="020B0604020202020204" pitchFamily="34" charset="0"/>
                        </a:rPr>
                        <a:t>- 2,4M € au titre de la sécurité</a:t>
                      </a:r>
                    </a:p>
                    <a:p>
                      <a:pPr marL="285750" marR="0" lvl="0" indent="-285750" algn="l" defTabSz="914422" rtl="0" eaLnBrk="1" fontAlgn="auto" latinLnBrk="0" hangingPunct="1">
                        <a:lnSpc>
                          <a:spcPct val="100000"/>
                        </a:lnSpc>
                        <a:spcBef>
                          <a:spcPts val="0"/>
                        </a:spcBef>
                        <a:spcAft>
                          <a:spcPts val="0"/>
                        </a:spcAft>
                        <a:buClrTx/>
                        <a:buSzTx/>
                        <a:buFontTx/>
                        <a:buChar char="-"/>
                        <a:tabLst/>
                        <a:defRPr/>
                      </a:pPr>
                      <a:r>
                        <a:rPr lang="fr-FR" sz="1800" b="1" i="1" u="none" strike="noStrike" baseline="0" dirty="0">
                          <a:solidFill>
                            <a:schemeClr val="tx1"/>
                          </a:solidFill>
                          <a:effectLst/>
                          <a:latin typeface="Arial" panose="020B0604020202020204" pitchFamily="34" charset="0"/>
                        </a:rPr>
                        <a:t>200 logements traités en adaptabilité pour 2,6M €</a:t>
                      </a:r>
                    </a:p>
                    <a:p>
                      <a:pPr marL="285750" marR="0" lvl="0" indent="-285750" algn="l" defTabSz="914422" rtl="0" eaLnBrk="1" fontAlgn="auto" latinLnBrk="0" hangingPunct="1">
                        <a:lnSpc>
                          <a:spcPct val="100000"/>
                        </a:lnSpc>
                        <a:spcBef>
                          <a:spcPts val="0"/>
                        </a:spcBef>
                        <a:spcAft>
                          <a:spcPts val="0"/>
                        </a:spcAft>
                        <a:buClrTx/>
                        <a:buSzTx/>
                        <a:buFontTx/>
                        <a:buChar char="-"/>
                        <a:tabLst/>
                        <a:defRPr/>
                      </a:pPr>
                      <a:r>
                        <a:rPr lang="fr-FR" sz="1800" b="1" i="1" u="none" strike="noStrike" baseline="0" dirty="0">
                          <a:solidFill>
                            <a:schemeClr val="tx1"/>
                          </a:solidFill>
                          <a:effectLst/>
                          <a:latin typeface="Arial" panose="020B0604020202020204" pitchFamily="34" charset="0"/>
                        </a:rPr>
                        <a:t>4,2M €: Eau chaude solaire et récupération d’eau de pluie</a:t>
                      </a:r>
                      <a:endParaRPr lang="fr-FR" sz="1800" b="1" i="1" dirty="0">
                        <a:solidFill>
                          <a:schemeClr val="tx1"/>
                        </a:solidFill>
                      </a:endParaRPr>
                    </a:p>
                  </a:txBody>
                  <a:tcPr marT="45721" marB="45721" anchor="ctr">
                    <a:solidFill>
                      <a:srgbClr val="FFCCFF"/>
                    </a:solidFill>
                  </a:tcPr>
                </a:tc>
                <a:tc>
                  <a:txBody>
                    <a:bodyPr/>
                    <a:lstStyle/>
                    <a:p>
                      <a:pPr marL="285750" indent="-285750" algn="ctr" fontAlgn="base">
                        <a:buFont typeface="Wingdings" panose="05000000000000000000" pitchFamily="2" charset="2"/>
                        <a:buChar char="v"/>
                      </a:pPr>
                      <a:r>
                        <a:rPr lang="fr-FR" sz="1400" b="0" baseline="0" dirty="0">
                          <a:solidFill>
                            <a:schemeClr val="tx1"/>
                          </a:solidFill>
                        </a:rPr>
                        <a:t>Réhabiliter, adapter et moderniser</a:t>
                      </a:r>
                    </a:p>
                    <a:p>
                      <a:pPr marL="285750" indent="-285750" algn="ctr" fontAlgn="base">
                        <a:buFont typeface="Wingdings" panose="05000000000000000000" pitchFamily="2" charset="2"/>
                        <a:buChar char="v"/>
                      </a:pPr>
                      <a:endParaRPr lang="fr-FR" sz="1400" b="0" baseline="0" dirty="0">
                        <a:solidFill>
                          <a:schemeClr val="tx1"/>
                        </a:solidFill>
                      </a:endParaRPr>
                    </a:p>
                    <a:p>
                      <a:pPr marL="285750" indent="-285750" algn="ctr" fontAlgn="base">
                        <a:buFont typeface="Wingdings" panose="05000000000000000000" pitchFamily="2" charset="2"/>
                        <a:buChar char="v"/>
                      </a:pPr>
                      <a:endParaRPr lang="fr-FR" sz="1400" b="0" baseline="0" dirty="0">
                        <a:solidFill>
                          <a:schemeClr val="tx1"/>
                        </a:solidFill>
                      </a:endParaRPr>
                    </a:p>
                    <a:p>
                      <a:pPr marL="285750" indent="-285750" algn="ctr" fontAlgn="base">
                        <a:buFont typeface="Wingdings" panose="05000000000000000000" pitchFamily="2" charset="2"/>
                        <a:buChar char="v"/>
                      </a:pPr>
                      <a:r>
                        <a:rPr lang="fr-FR" sz="1400" b="0" baseline="0" dirty="0">
                          <a:solidFill>
                            <a:schemeClr val="tx1"/>
                          </a:solidFill>
                        </a:rPr>
                        <a:t>Poursuivre le développement durable</a:t>
                      </a:r>
                    </a:p>
                    <a:p>
                      <a:pPr marL="285750" indent="-285750" algn="ctr" fontAlgn="base">
                        <a:buFont typeface="Wingdings" panose="05000000000000000000" pitchFamily="2" charset="2"/>
                        <a:buChar char="v"/>
                      </a:pPr>
                      <a:endParaRPr lang="fr-FR" sz="1400" b="0" baseline="0" dirty="0">
                        <a:solidFill>
                          <a:schemeClr val="tx1"/>
                        </a:solidFill>
                      </a:endParaRPr>
                    </a:p>
                    <a:p>
                      <a:pPr marL="285750" indent="-285750" algn="ctr" fontAlgn="base">
                        <a:buFont typeface="Wingdings" panose="05000000000000000000" pitchFamily="2" charset="2"/>
                        <a:buChar char="v"/>
                      </a:pPr>
                      <a:endParaRPr lang="fr-FR" sz="1400" b="0" baseline="0" dirty="0">
                        <a:solidFill>
                          <a:schemeClr val="tx1"/>
                        </a:solidFill>
                      </a:endParaRPr>
                    </a:p>
                    <a:p>
                      <a:pPr marL="285750" indent="-285750" algn="ctr" fontAlgn="t">
                        <a:buFont typeface="Wingdings" panose="05000000000000000000" pitchFamily="2" charset="2"/>
                        <a:buChar char="v"/>
                      </a:pPr>
                      <a:r>
                        <a:rPr lang="fr-FR" sz="1400" b="0" dirty="0">
                          <a:solidFill>
                            <a:schemeClr val="tx1"/>
                          </a:solidFill>
                        </a:rPr>
                        <a:t>Maintenir l’attractivité du</a:t>
                      </a:r>
                      <a:r>
                        <a:rPr lang="fr-FR" sz="1400" b="0" baseline="0" dirty="0">
                          <a:solidFill>
                            <a:schemeClr val="tx1"/>
                          </a:solidFill>
                        </a:rPr>
                        <a:t> patrimoine et du cadre de vie</a:t>
                      </a:r>
                      <a:endParaRPr lang="fr-FR" sz="1400" b="0" i="0" u="none" strike="noStrike" dirty="0">
                        <a:solidFill>
                          <a:schemeClr val="tx1"/>
                        </a:solidFill>
                        <a:effectLst/>
                        <a:latin typeface="+mn-lt"/>
                      </a:endParaRPr>
                    </a:p>
                  </a:txBody>
                  <a:tcPr marT="45721" marB="45721" anchor="ctr">
                    <a:solidFill>
                      <a:srgbClr val="FFCCFF"/>
                    </a:solidFill>
                  </a:tcPr>
                </a:tc>
                <a:extLst>
                  <a:ext uri="{0D108BD9-81ED-4DB2-BD59-A6C34878D82A}">
                    <a16:rowId xmlns:a16="http://schemas.microsoft.com/office/drawing/2014/main" val="3826394811"/>
                  </a:ext>
                </a:extLst>
              </a:tr>
            </a:tbl>
          </a:graphicData>
        </a:graphic>
      </p:graphicFrame>
      <p:graphicFrame>
        <p:nvGraphicFramePr>
          <p:cNvPr id="11" name="Objet 10">
            <a:extLst>
              <a:ext uri="{FF2B5EF4-FFF2-40B4-BE49-F238E27FC236}">
                <a16:creationId xmlns:a16="http://schemas.microsoft.com/office/drawing/2014/main" id="{E9346591-6F80-4A4F-AE76-5AC8E8B201EE}"/>
              </a:ext>
            </a:extLst>
          </p:cNvPr>
          <p:cNvGraphicFramePr>
            <a:graphicFrameLocks noChangeAspect="1"/>
          </p:cNvGraphicFramePr>
          <p:nvPr/>
        </p:nvGraphicFramePr>
        <p:xfrm>
          <a:off x="1" y="62288"/>
          <a:ext cx="1628384" cy="798055"/>
        </p:xfrm>
        <a:graphic>
          <a:graphicData uri="http://schemas.openxmlformats.org/presentationml/2006/ole">
            <mc:AlternateContent xmlns:mc="http://schemas.openxmlformats.org/markup-compatibility/2006">
              <mc:Choice xmlns:v="urn:schemas-microsoft-com:vml" Requires="v">
                <p:oleObj name="Image bitmap" r:id="rId3" imgW="5286240" imgH="2590920" progId="Paint.Picture">
                  <p:embed/>
                </p:oleObj>
              </mc:Choice>
              <mc:Fallback>
                <p:oleObj name="Image bitmap" r:id="rId3" imgW="5286240" imgH="2590920" progId="Paint.Picture">
                  <p:embed/>
                  <p:pic>
                    <p:nvPicPr>
                      <p:cNvPr id="11" name="Objet 10">
                        <a:extLst>
                          <a:ext uri="{FF2B5EF4-FFF2-40B4-BE49-F238E27FC236}">
                            <a16:creationId xmlns:a16="http://schemas.microsoft.com/office/drawing/2014/main" id="{E9346591-6F80-4A4F-AE76-5AC8E8B201EE}"/>
                          </a:ext>
                        </a:extLst>
                      </p:cNvPr>
                      <p:cNvPicPr/>
                      <p:nvPr/>
                    </p:nvPicPr>
                    <p:blipFill>
                      <a:blip r:embed="rId4"/>
                      <a:stretch>
                        <a:fillRect/>
                      </a:stretch>
                    </p:blipFill>
                    <p:spPr>
                      <a:xfrm>
                        <a:off x="1" y="62288"/>
                        <a:ext cx="1628384" cy="798055"/>
                      </a:xfrm>
                      <a:prstGeom prst="rect">
                        <a:avLst/>
                      </a:prstGeom>
                    </p:spPr>
                  </p:pic>
                </p:oleObj>
              </mc:Fallback>
            </mc:AlternateContent>
          </a:graphicData>
        </a:graphic>
      </p:graphicFrame>
    </p:spTree>
    <p:extLst>
      <p:ext uri="{BB962C8B-B14F-4D97-AF65-F5344CB8AC3E}">
        <p14:creationId xmlns:p14="http://schemas.microsoft.com/office/powerpoint/2010/main" val="4021066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DC801671-086A-49F2-A10B-82FE3171B22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8" name="Graphique 7">
            <a:extLst>
              <a:ext uri="{FF2B5EF4-FFF2-40B4-BE49-F238E27FC236}">
                <a16:creationId xmlns:a16="http://schemas.microsoft.com/office/drawing/2014/main" id="{0ADD2851-3FEF-4675-80E1-1FDB37808F61}"/>
              </a:ext>
            </a:extLst>
          </p:cNvPr>
          <p:cNvGraphicFramePr>
            <a:graphicFrameLocks/>
          </p:cNvGraphicFramePr>
          <p:nvPr/>
        </p:nvGraphicFramePr>
        <p:xfrm>
          <a:off x="524006" y="1796651"/>
          <a:ext cx="5430033" cy="46916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a:extLst>
              <a:ext uri="{FF2B5EF4-FFF2-40B4-BE49-F238E27FC236}">
                <a16:creationId xmlns:a16="http://schemas.microsoft.com/office/drawing/2014/main" id="{A28B36BC-DF87-4270-85A5-15377E2B35BF}"/>
              </a:ext>
            </a:extLst>
          </p:cNvPr>
          <p:cNvGraphicFramePr>
            <a:graphicFrameLocks/>
          </p:cNvGraphicFramePr>
          <p:nvPr/>
        </p:nvGraphicFramePr>
        <p:xfrm>
          <a:off x="6592867" y="1857240"/>
          <a:ext cx="4893499" cy="45704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78DD643E-0032-4E2E-AB8C-9F88A1834C50}"/>
              </a:ext>
            </a:extLst>
          </p:cNvPr>
          <p:cNvGraphicFramePr>
            <a:graphicFrameLocks/>
          </p:cNvGraphicFramePr>
          <p:nvPr/>
        </p:nvGraphicFramePr>
        <p:xfrm>
          <a:off x="960328" y="107159"/>
          <a:ext cx="10271342" cy="175008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Objet 9">
            <a:extLst>
              <a:ext uri="{FF2B5EF4-FFF2-40B4-BE49-F238E27FC236}">
                <a16:creationId xmlns:a16="http://schemas.microsoft.com/office/drawing/2014/main" id="{A0645B8D-F96E-4124-9BB0-4833CA6F9B79}"/>
              </a:ext>
            </a:extLst>
          </p:cNvPr>
          <p:cNvGraphicFramePr>
            <a:graphicFrameLocks noChangeAspect="1"/>
          </p:cNvGraphicFramePr>
          <p:nvPr/>
        </p:nvGraphicFramePr>
        <p:xfrm>
          <a:off x="1" y="62288"/>
          <a:ext cx="1628384" cy="798055"/>
        </p:xfrm>
        <a:graphic>
          <a:graphicData uri="http://schemas.openxmlformats.org/presentationml/2006/ole">
            <mc:AlternateContent xmlns:mc="http://schemas.openxmlformats.org/markup-compatibility/2006">
              <mc:Choice xmlns:v="urn:schemas-microsoft-com:vml" Requires="v">
                <p:oleObj name="Image bitmap" r:id="rId5" imgW="5286240" imgH="2590920" progId="Paint.Picture">
                  <p:embed/>
                </p:oleObj>
              </mc:Choice>
              <mc:Fallback>
                <p:oleObj name="Image bitmap" r:id="rId5" imgW="5286240" imgH="2590920" progId="Paint.Picture">
                  <p:embed/>
                  <p:pic>
                    <p:nvPicPr>
                      <p:cNvPr id="10" name="Objet 9">
                        <a:extLst>
                          <a:ext uri="{FF2B5EF4-FFF2-40B4-BE49-F238E27FC236}">
                            <a16:creationId xmlns:a16="http://schemas.microsoft.com/office/drawing/2014/main" id="{A0645B8D-F96E-4124-9BB0-4833CA6F9B79}"/>
                          </a:ext>
                        </a:extLst>
                      </p:cNvPr>
                      <p:cNvPicPr/>
                      <p:nvPr/>
                    </p:nvPicPr>
                    <p:blipFill>
                      <a:blip r:embed="rId6"/>
                      <a:stretch>
                        <a:fillRect/>
                      </a:stretch>
                    </p:blipFill>
                    <p:spPr>
                      <a:xfrm>
                        <a:off x="1" y="62288"/>
                        <a:ext cx="1628384" cy="798055"/>
                      </a:xfrm>
                      <a:prstGeom prst="rect">
                        <a:avLst/>
                      </a:prstGeom>
                    </p:spPr>
                  </p:pic>
                </p:oleObj>
              </mc:Fallback>
            </mc:AlternateContent>
          </a:graphicData>
        </a:graphic>
      </p:graphicFrame>
    </p:spTree>
    <p:extLst>
      <p:ext uri="{BB962C8B-B14F-4D97-AF65-F5344CB8AC3E}">
        <p14:creationId xmlns:p14="http://schemas.microsoft.com/office/powerpoint/2010/main" val="1188748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42C4C367-6E70-4C01-ACCC-7B499DBF2290}"/>
              </a:ext>
            </a:extLst>
          </p:cNvPr>
          <p:cNvSpPr>
            <a:spLocks noGrp="1"/>
          </p:cNvSpPr>
          <p:nvPr>
            <p:ph type="title"/>
          </p:nvPr>
        </p:nvSpPr>
        <p:spPr>
          <a:xfrm>
            <a:off x="3975100" y="279402"/>
            <a:ext cx="7747001" cy="2187351"/>
          </a:xfrm>
        </p:spPr>
        <p:txBody>
          <a:bodyPr/>
          <a:lstStyle/>
          <a:p>
            <a:r>
              <a:rPr lang="fr-FR" sz="5401" dirty="0">
                <a:solidFill>
                  <a:srgbClr val="EF1928"/>
                </a:solidFill>
                <a:latin typeface="Arial"/>
                <a:cs typeface="Arial"/>
                <a:sym typeface="Helvetica Neue"/>
              </a:rPr>
              <a:t>04. </a:t>
            </a:r>
            <a:r>
              <a:rPr lang="fr-FR" dirty="0">
                <a:latin typeface="Arial"/>
                <a:cs typeface="Arial"/>
              </a:rPr>
              <a:t>Contexte, contraintes et moyens de la relance</a:t>
            </a:r>
            <a:endParaRPr lang="fr-FR" dirty="0"/>
          </a:p>
        </p:txBody>
      </p:sp>
      <p:sp>
        <p:nvSpPr>
          <p:cNvPr id="4" name="Espace réservé du pied de page 3">
            <a:extLst>
              <a:ext uri="{FF2B5EF4-FFF2-40B4-BE49-F238E27FC236}">
                <a16:creationId xmlns:a16="http://schemas.microsoft.com/office/drawing/2014/main" id="{A8EE749A-CF4C-41AE-9FFE-F76EC46E9446}"/>
              </a:ext>
            </a:extLst>
          </p:cNvPr>
          <p:cNvSpPr>
            <a:spLocks noGrp="1"/>
          </p:cNvSpPr>
          <p:nvPr>
            <p:ph type="ftr" sz="quarter" idx="10"/>
          </p:nvPr>
        </p:nvSpPr>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CDC Habitat - Projet de Territoires Martinique</a:t>
            </a:r>
          </a:p>
        </p:txBody>
      </p:sp>
      <p:sp>
        <p:nvSpPr>
          <p:cNvPr id="5" name="Espace réservé du numéro de diapositive 4">
            <a:extLst>
              <a:ext uri="{FF2B5EF4-FFF2-40B4-BE49-F238E27FC236}">
                <a16:creationId xmlns:a16="http://schemas.microsoft.com/office/drawing/2014/main" id="{085927D3-1F36-4CDE-A618-34854BD9E0F5}"/>
              </a:ext>
            </a:extLst>
          </p:cNvPr>
          <p:cNvSpPr>
            <a:spLocks noGrp="1"/>
          </p:cNvSpPr>
          <p:nvPr>
            <p:ph type="sldNum" sz="quarter" idx="11"/>
          </p:nvPr>
        </p:nvSpPr>
        <p:spPr/>
        <p:txBody>
          <a:bodyPr/>
          <a:lstStyle/>
          <a:p>
            <a:pPr marL="0" marR="0" lvl="0" indent="0" algn="ctr" defTabSz="914445"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45" rtl="0" eaLnBrk="1" fontAlgn="auto" latinLnBrk="0" hangingPunct="1">
                <a:lnSpc>
                  <a:spcPct val="100000"/>
                </a:lnSpc>
                <a:spcBef>
                  <a:spcPts val="0"/>
                </a:spcBef>
                <a:spcAft>
                  <a:spcPts val="0"/>
                </a:spcAft>
                <a:buClrTx/>
                <a:buSzTx/>
                <a:buFontTx/>
                <a:buNone/>
                <a:tabLst/>
                <a:defRPr/>
              </a:pPr>
              <a:t>62</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8975"/>
            <a:ext cx="7753350" cy="3629025"/>
          </a:xfrm>
          <a:prstGeom prst="rect">
            <a:avLst/>
          </a:prstGeom>
        </p:spPr>
      </p:pic>
      <p:graphicFrame>
        <p:nvGraphicFramePr>
          <p:cNvPr id="7" name="Objet 6">
            <a:extLst>
              <a:ext uri="{FF2B5EF4-FFF2-40B4-BE49-F238E27FC236}">
                <a16:creationId xmlns:a16="http://schemas.microsoft.com/office/drawing/2014/main" id="{CF1552D4-E740-4B59-B569-5CD141AA1938}"/>
              </a:ext>
            </a:extLst>
          </p:cNvPr>
          <p:cNvGraphicFramePr>
            <a:graphicFrameLocks noChangeAspect="1"/>
          </p:cNvGraphicFramePr>
          <p:nvPr/>
        </p:nvGraphicFramePr>
        <p:xfrm>
          <a:off x="0" y="62288"/>
          <a:ext cx="2459421" cy="1205338"/>
        </p:xfrm>
        <a:graphic>
          <a:graphicData uri="http://schemas.openxmlformats.org/presentationml/2006/ole">
            <mc:AlternateContent xmlns:mc="http://schemas.openxmlformats.org/markup-compatibility/2006">
              <mc:Choice xmlns:v="urn:schemas-microsoft-com:vml" Requires="v">
                <p:oleObj name="Image bitmap" r:id="rId4" imgW="5286240" imgH="2590920" progId="Paint.Picture">
                  <p:embed/>
                </p:oleObj>
              </mc:Choice>
              <mc:Fallback>
                <p:oleObj name="Image bitmap" r:id="rId4" imgW="5286240" imgH="2590920" progId="Paint.Picture">
                  <p:embed/>
                  <p:pic>
                    <p:nvPicPr>
                      <p:cNvPr id="7" name="Objet 6">
                        <a:extLst>
                          <a:ext uri="{FF2B5EF4-FFF2-40B4-BE49-F238E27FC236}">
                            <a16:creationId xmlns:a16="http://schemas.microsoft.com/office/drawing/2014/main" id="{CF1552D4-E740-4B59-B569-5CD141AA1938}"/>
                          </a:ext>
                        </a:extLst>
                      </p:cNvPr>
                      <p:cNvPicPr/>
                      <p:nvPr/>
                    </p:nvPicPr>
                    <p:blipFill>
                      <a:blip r:embed="rId5"/>
                      <a:stretch>
                        <a:fillRect/>
                      </a:stretch>
                    </p:blipFill>
                    <p:spPr>
                      <a:xfrm>
                        <a:off x="0" y="62288"/>
                        <a:ext cx="2459421" cy="1205338"/>
                      </a:xfrm>
                      <a:prstGeom prst="rect">
                        <a:avLst/>
                      </a:prstGeom>
                    </p:spPr>
                  </p:pic>
                </p:oleObj>
              </mc:Fallback>
            </mc:AlternateContent>
          </a:graphicData>
        </a:graphic>
      </p:graphicFrame>
    </p:spTree>
    <p:extLst>
      <p:ext uri="{BB962C8B-B14F-4D97-AF65-F5344CB8AC3E}">
        <p14:creationId xmlns:p14="http://schemas.microsoft.com/office/powerpoint/2010/main" val="3408016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5ABAB6-191E-4D02-AADA-BDC8513C182D}"/>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1DBB42FC-F0D6-4064-AA32-4FA44FEA73E3}"/>
              </a:ext>
            </a:extLst>
          </p:cNvPr>
          <p:cNvSpPr>
            <a:spLocks noGrp="1"/>
          </p:cNvSpPr>
          <p:nvPr>
            <p:ph type="body" idx="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B97184EA-AAA5-4565-9B69-E6C41214E1D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6" name="Tableau 5">
            <a:extLst>
              <a:ext uri="{FF2B5EF4-FFF2-40B4-BE49-F238E27FC236}">
                <a16:creationId xmlns:a16="http://schemas.microsoft.com/office/drawing/2014/main" id="{15F12718-BD87-4683-B6F3-F6D9A97A3C3D}"/>
              </a:ext>
            </a:extLst>
          </p:cNvPr>
          <p:cNvGraphicFramePr>
            <a:graphicFrameLocks noGrp="1"/>
          </p:cNvGraphicFramePr>
          <p:nvPr>
            <p:extLst>
              <p:ext uri="{D42A27DB-BD31-4B8C-83A1-F6EECF244321}">
                <p14:modId xmlns:p14="http://schemas.microsoft.com/office/powerpoint/2010/main" val="2395601987"/>
              </p:ext>
            </p:extLst>
          </p:nvPr>
        </p:nvGraphicFramePr>
        <p:xfrm>
          <a:off x="325676" y="150312"/>
          <a:ext cx="11686784" cy="6601217"/>
        </p:xfrm>
        <a:graphic>
          <a:graphicData uri="http://schemas.openxmlformats.org/drawingml/2006/table">
            <a:tbl>
              <a:tblPr firstRow="1" bandRow="1">
                <a:tableStyleId>{5C22544A-7EE6-4342-B048-85BDC9FD1C3A}</a:tableStyleId>
              </a:tblPr>
              <a:tblGrid>
                <a:gridCol w="5336088">
                  <a:extLst>
                    <a:ext uri="{9D8B030D-6E8A-4147-A177-3AD203B41FA5}">
                      <a16:colId xmlns:a16="http://schemas.microsoft.com/office/drawing/2014/main" val="2689080814"/>
                    </a:ext>
                  </a:extLst>
                </a:gridCol>
                <a:gridCol w="6350696">
                  <a:extLst>
                    <a:ext uri="{9D8B030D-6E8A-4147-A177-3AD203B41FA5}">
                      <a16:colId xmlns:a16="http://schemas.microsoft.com/office/drawing/2014/main" val="3033114431"/>
                    </a:ext>
                  </a:extLst>
                </a:gridCol>
              </a:tblGrid>
              <a:tr h="431013">
                <a:tc>
                  <a:txBody>
                    <a:bodyPr/>
                    <a:lstStyle/>
                    <a:p>
                      <a:pPr algn="ctr"/>
                      <a:r>
                        <a:rPr lang="fr-FR" dirty="0"/>
                        <a:t>            CONTEXTE Et CONTRAINTES</a:t>
                      </a:r>
                    </a:p>
                  </a:txBody>
                  <a:tcPr/>
                </a:tc>
                <a:tc>
                  <a:txBody>
                    <a:bodyPr/>
                    <a:lstStyle/>
                    <a:p>
                      <a:pPr algn="ctr"/>
                      <a:r>
                        <a:rPr lang="fr-FR" dirty="0"/>
                        <a:t>OUTILS Et MOYENS DE RELANCE</a:t>
                      </a:r>
                    </a:p>
                  </a:txBody>
                  <a:tcPr/>
                </a:tc>
                <a:extLst>
                  <a:ext uri="{0D108BD9-81ED-4DB2-BD59-A6C34878D82A}">
                    <a16:rowId xmlns:a16="http://schemas.microsoft.com/office/drawing/2014/main" val="3628414721"/>
                  </a:ext>
                </a:extLst>
              </a:tr>
              <a:tr h="6170204">
                <a:tc>
                  <a:txBody>
                    <a:bodyPr/>
                    <a:lstStyle/>
                    <a:p>
                      <a:pPr marL="342900" indent="-342900" algn="just">
                        <a:buFont typeface="Wingdings" panose="05000000000000000000" pitchFamily="2" charset="2"/>
                        <a:buChar char="Ø"/>
                      </a:pPr>
                      <a:endParaRPr lang="fr-FR" dirty="0">
                        <a:solidFill>
                          <a:srgbClr val="C00000"/>
                        </a:solidFill>
                      </a:endParaRPr>
                    </a:p>
                    <a:p>
                      <a:pPr marL="342900" indent="-342900" algn="just">
                        <a:buFont typeface="Wingdings" panose="05000000000000000000" pitchFamily="2" charset="2"/>
                        <a:buChar char="Ø"/>
                      </a:pPr>
                      <a:r>
                        <a:rPr lang="fr-FR" dirty="0">
                          <a:solidFill>
                            <a:srgbClr val="C00000"/>
                          </a:solidFill>
                        </a:rPr>
                        <a:t>Une inflation forte avec des coûts de la construction qui progressent de 7 à 8% impactant les équilibres des opérations.</a:t>
                      </a:r>
                    </a:p>
                    <a:p>
                      <a:pPr marL="342900" indent="-342900" algn="just">
                        <a:buFont typeface="Wingdings" panose="05000000000000000000" pitchFamily="2" charset="2"/>
                        <a:buChar char="Ø"/>
                      </a:pPr>
                      <a:endParaRPr lang="fr-FR" dirty="0">
                        <a:solidFill>
                          <a:srgbClr val="C00000"/>
                        </a:solidFill>
                      </a:endParaRPr>
                    </a:p>
                    <a:p>
                      <a:pPr marL="342900" indent="-342900" algn="just">
                        <a:buFont typeface="Wingdings" panose="05000000000000000000" pitchFamily="2" charset="2"/>
                        <a:buChar char="Ø"/>
                      </a:pPr>
                      <a:r>
                        <a:rPr lang="fr-FR" dirty="0">
                          <a:solidFill>
                            <a:srgbClr val="C00000"/>
                          </a:solidFill>
                        </a:rPr>
                        <a:t>Le marché financier connait également une hausse importante avec un taux du livret A qui passe de 1% à fin février 2022 pour atteindre 3% en aout 2023, renchérissant par ailleurs le service de la dette</a:t>
                      </a:r>
                    </a:p>
                    <a:p>
                      <a:pPr marL="342900" indent="-342900" algn="just">
                        <a:buFont typeface="Wingdings" panose="05000000000000000000" pitchFamily="2" charset="2"/>
                        <a:buChar char="Ø"/>
                      </a:pPr>
                      <a:endParaRPr lang="fr-FR" dirty="0">
                        <a:solidFill>
                          <a:srgbClr val="C00000"/>
                        </a:solidFill>
                      </a:endParaRPr>
                    </a:p>
                    <a:p>
                      <a:pPr marL="342900" indent="-342900" algn="just">
                        <a:buFont typeface="Wingdings" panose="05000000000000000000" pitchFamily="2" charset="2"/>
                        <a:buChar char="Ø"/>
                      </a:pPr>
                      <a:r>
                        <a:rPr lang="fr-FR" dirty="0">
                          <a:solidFill>
                            <a:srgbClr val="C00000"/>
                          </a:solidFill>
                        </a:rPr>
                        <a:t>Un faible taux de réponses aux consultations d’entreprises: 1 à 2 offres par lot, soit 12 mois minimum pour obtenir une dévolution complète des marchés de travaux</a:t>
                      </a:r>
                    </a:p>
                    <a:p>
                      <a:pPr marL="342900" indent="-342900" algn="just">
                        <a:buFont typeface="Wingdings" panose="05000000000000000000" pitchFamily="2" charset="2"/>
                        <a:buChar char="Ø"/>
                      </a:pPr>
                      <a:endParaRPr lang="fr-FR" dirty="0">
                        <a:solidFill>
                          <a:srgbClr val="C00000"/>
                        </a:solidFill>
                      </a:endParaRPr>
                    </a:p>
                    <a:p>
                      <a:pPr marL="342900" indent="-342900" algn="just">
                        <a:buFont typeface="Wingdings" panose="05000000000000000000" pitchFamily="2" charset="2"/>
                        <a:buChar char="Ø"/>
                      </a:pPr>
                      <a:r>
                        <a:rPr lang="fr-FR" dirty="0">
                          <a:solidFill>
                            <a:srgbClr val="C00000"/>
                          </a:solidFill>
                        </a:rPr>
                        <a:t>Une nécessaire adaptation des modalités de financement pour une prise en compte du coûts réels des opérations de construction</a:t>
                      </a:r>
                    </a:p>
                    <a:p>
                      <a:endParaRPr lang="fr-FR" dirty="0"/>
                    </a:p>
                  </a:txBody>
                  <a:tcPr>
                    <a:solidFill>
                      <a:schemeClr val="bg1"/>
                    </a:solidFill>
                  </a:tcPr>
                </a:tc>
                <a:tc>
                  <a:txBody>
                    <a:bodyPr/>
                    <a:lstStyle/>
                    <a:p>
                      <a:pPr marL="0" indent="0">
                        <a:buFont typeface="Wingdings" panose="05000000000000000000" pitchFamily="2" charset="2"/>
                        <a:buNone/>
                      </a:pPr>
                      <a:r>
                        <a:rPr lang="fr-FR" dirty="0">
                          <a:solidFill>
                            <a:srgbClr val="0070C0"/>
                          </a:solidFill>
                        </a:rPr>
                        <a:t>Mis en place par la SIMAR</a:t>
                      </a:r>
                    </a:p>
                    <a:p>
                      <a:pPr marL="342900" indent="-342900">
                        <a:buFont typeface="Wingdings" panose="05000000000000000000" pitchFamily="2" charset="2"/>
                        <a:buChar char="Ø"/>
                      </a:pPr>
                      <a:r>
                        <a:rPr lang="fr-FR" dirty="0">
                          <a:solidFill>
                            <a:srgbClr val="0070C0"/>
                          </a:solidFill>
                        </a:rPr>
                        <a:t>Appel à projets pour les opérations en VEFA</a:t>
                      </a:r>
                    </a:p>
                    <a:p>
                      <a:pPr marL="342900" indent="-342900">
                        <a:buFont typeface="Wingdings" panose="05000000000000000000" pitchFamily="2" charset="2"/>
                        <a:buChar char="Ø"/>
                      </a:pPr>
                      <a:endParaRPr lang="fr-FR" dirty="0">
                        <a:solidFill>
                          <a:srgbClr val="0070C0"/>
                        </a:solidFill>
                      </a:endParaRPr>
                    </a:p>
                    <a:p>
                      <a:pPr marL="342900" indent="-342900">
                        <a:buFont typeface="Wingdings" panose="05000000000000000000" pitchFamily="2" charset="2"/>
                        <a:buChar char="Ø"/>
                      </a:pPr>
                      <a:r>
                        <a:rPr lang="fr-FR" dirty="0">
                          <a:solidFill>
                            <a:srgbClr val="0070C0"/>
                          </a:solidFill>
                        </a:rPr>
                        <a:t>Capacité financière d’investissement</a:t>
                      </a:r>
                    </a:p>
                    <a:p>
                      <a:pPr marL="342900" indent="-342900">
                        <a:buFont typeface="Wingdings" panose="05000000000000000000" pitchFamily="2" charset="2"/>
                        <a:buChar char="Ø"/>
                      </a:pPr>
                      <a:endParaRPr lang="fr-FR" dirty="0">
                        <a:solidFill>
                          <a:srgbClr val="0070C0"/>
                        </a:solidFill>
                      </a:endParaRPr>
                    </a:p>
                    <a:p>
                      <a:pPr marL="342900" indent="-342900">
                        <a:buFont typeface="Wingdings" panose="05000000000000000000" pitchFamily="2" charset="2"/>
                        <a:buChar char="Ø"/>
                      </a:pPr>
                      <a:r>
                        <a:rPr lang="fr-FR" dirty="0">
                          <a:solidFill>
                            <a:srgbClr val="0070C0"/>
                          </a:solidFill>
                        </a:rPr>
                        <a:t>Diversification des produits logements</a:t>
                      </a:r>
                    </a:p>
                    <a:p>
                      <a:pPr marL="342900" indent="-342900">
                        <a:buFont typeface="Wingdings" panose="05000000000000000000" pitchFamily="2" charset="2"/>
                        <a:buChar char="Ø"/>
                      </a:pPr>
                      <a:endParaRPr lang="fr-FR" dirty="0">
                        <a:solidFill>
                          <a:srgbClr val="0070C0"/>
                        </a:solidFill>
                      </a:endParaRPr>
                    </a:p>
                    <a:p>
                      <a:pPr marL="342900" indent="-342900">
                        <a:buFont typeface="Wingdings" panose="05000000000000000000" pitchFamily="2" charset="2"/>
                        <a:buChar char="Ø"/>
                      </a:pPr>
                      <a:r>
                        <a:rPr lang="fr-FR" dirty="0">
                          <a:solidFill>
                            <a:srgbClr val="0070C0"/>
                          </a:solidFill>
                        </a:rPr>
                        <a:t>Convention de développement avec les communes</a:t>
                      </a:r>
                    </a:p>
                    <a:p>
                      <a:pPr marL="342900" indent="-342900">
                        <a:buFont typeface="Wingdings" panose="05000000000000000000" pitchFamily="2" charset="2"/>
                        <a:buChar char="Ø"/>
                      </a:pPr>
                      <a:endParaRPr lang="fr-FR" dirty="0">
                        <a:solidFill>
                          <a:srgbClr val="0070C0"/>
                        </a:solidFill>
                      </a:endParaRPr>
                    </a:p>
                    <a:p>
                      <a:pPr marL="342900" indent="-342900">
                        <a:buFont typeface="Wingdings" panose="05000000000000000000" pitchFamily="2" charset="2"/>
                        <a:buChar char="Ø"/>
                      </a:pPr>
                      <a:r>
                        <a:rPr lang="fr-FR" dirty="0">
                          <a:solidFill>
                            <a:srgbClr val="0070C0"/>
                          </a:solidFill>
                        </a:rPr>
                        <a:t>Partenariat avec l’EPFL</a:t>
                      </a:r>
                    </a:p>
                    <a:p>
                      <a:pPr marL="342900" indent="-342900">
                        <a:buFont typeface="Wingdings" panose="05000000000000000000" pitchFamily="2" charset="2"/>
                        <a:buChar char="Ø"/>
                      </a:pPr>
                      <a:endParaRPr lang="fr-FR" dirty="0"/>
                    </a:p>
                    <a:p>
                      <a:pPr marL="0" indent="0">
                        <a:buFont typeface="Wingdings" panose="05000000000000000000" pitchFamily="2" charset="2"/>
                        <a:buNone/>
                      </a:pPr>
                      <a:r>
                        <a:rPr lang="fr-FR" dirty="0">
                          <a:solidFill>
                            <a:srgbClr val="00B050"/>
                          </a:solidFill>
                        </a:rPr>
                        <a:t>A faire</a:t>
                      </a:r>
                    </a:p>
                    <a:p>
                      <a:pPr marL="342900" indent="-342900">
                        <a:buFont typeface="Wingdings" panose="05000000000000000000" pitchFamily="2" charset="2"/>
                        <a:buChar char="Ø"/>
                      </a:pPr>
                      <a:r>
                        <a:rPr lang="fr-FR" dirty="0">
                          <a:solidFill>
                            <a:srgbClr val="00B050"/>
                          </a:solidFill>
                        </a:rPr>
                        <a:t>Indexation du prix plafond des opérations sur le coût réel de la construction en Martinique</a:t>
                      </a:r>
                    </a:p>
                    <a:p>
                      <a:pPr marL="342900" indent="-342900">
                        <a:buFont typeface="Wingdings" panose="05000000000000000000" pitchFamily="2" charset="2"/>
                        <a:buChar char="Ø"/>
                      </a:pPr>
                      <a:endParaRPr lang="fr-FR" dirty="0">
                        <a:solidFill>
                          <a:srgbClr val="00B050"/>
                        </a:solidFill>
                      </a:endParaRPr>
                    </a:p>
                    <a:p>
                      <a:pPr marL="342900" indent="-342900">
                        <a:buFont typeface="Wingdings" panose="05000000000000000000" pitchFamily="2" charset="2"/>
                        <a:buChar char="Ø"/>
                      </a:pPr>
                      <a:r>
                        <a:rPr lang="fr-FR" dirty="0">
                          <a:solidFill>
                            <a:srgbClr val="00B050"/>
                          </a:solidFill>
                        </a:rPr>
                        <a:t>Augmentation du taux de subvention de la LBU</a:t>
                      </a:r>
                    </a:p>
                    <a:p>
                      <a:pPr marL="342900" indent="-342900">
                        <a:buFont typeface="Wingdings" panose="05000000000000000000" pitchFamily="2" charset="2"/>
                        <a:buChar char="Ø"/>
                      </a:pPr>
                      <a:endParaRPr lang="fr-FR" dirty="0">
                        <a:solidFill>
                          <a:srgbClr val="00B050"/>
                        </a:solidFill>
                      </a:endParaRPr>
                    </a:p>
                    <a:p>
                      <a:pPr marL="342900" indent="-342900">
                        <a:buFont typeface="Wingdings" panose="05000000000000000000" pitchFamily="2" charset="2"/>
                        <a:buChar char="Ø"/>
                      </a:pPr>
                      <a:r>
                        <a:rPr lang="fr-FR" dirty="0">
                          <a:solidFill>
                            <a:srgbClr val="00B050"/>
                          </a:solidFill>
                        </a:rPr>
                        <a:t>Encadrer les recours contre les PC</a:t>
                      </a:r>
                    </a:p>
                    <a:p>
                      <a:pPr marL="342900" indent="-342900">
                        <a:buFont typeface="Wingdings" panose="05000000000000000000" pitchFamily="2" charset="2"/>
                        <a:buChar char="Ø"/>
                      </a:pPr>
                      <a:r>
                        <a:rPr lang="fr-FR" dirty="0">
                          <a:solidFill>
                            <a:srgbClr val="00B050"/>
                          </a:solidFill>
                        </a:rPr>
                        <a:t>Respect des délais d’instruction des PC</a:t>
                      </a:r>
                    </a:p>
                    <a:p>
                      <a:pPr marL="342900" indent="-342900">
                        <a:buFont typeface="Wingdings" panose="05000000000000000000" pitchFamily="2" charset="2"/>
                        <a:buChar char="Ø"/>
                      </a:pPr>
                      <a:endParaRPr lang="fr-FR" dirty="0">
                        <a:solidFill>
                          <a:srgbClr val="00B050"/>
                        </a:solidFill>
                      </a:endParaRPr>
                    </a:p>
                    <a:p>
                      <a:pPr marL="342900" indent="-342900">
                        <a:buFont typeface="Wingdings" panose="05000000000000000000" pitchFamily="2" charset="2"/>
                        <a:buChar char="Ø"/>
                      </a:pPr>
                      <a:r>
                        <a:rPr lang="fr-FR" dirty="0">
                          <a:solidFill>
                            <a:srgbClr val="00B050"/>
                          </a:solidFill>
                        </a:rPr>
                        <a:t>Plan d’apurement des dettes sociales des entreprises </a:t>
                      </a:r>
                    </a:p>
                    <a:p>
                      <a:pPr marL="0" indent="0">
                        <a:buFont typeface="Wingdings" panose="05000000000000000000" pitchFamily="2" charset="2"/>
                        <a:buNone/>
                      </a:pPr>
                      <a:endParaRPr lang="fr-FR" dirty="0"/>
                    </a:p>
                  </a:txBody>
                  <a:tcPr>
                    <a:solidFill>
                      <a:schemeClr val="bg1"/>
                    </a:solidFill>
                  </a:tcPr>
                </a:tc>
                <a:extLst>
                  <a:ext uri="{0D108BD9-81ED-4DB2-BD59-A6C34878D82A}">
                    <a16:rowId xmlns:a16="http://schemas.microsoft.com/office/drawing/2014/main" val="2495988202"/>
                  </a:ext>
                </a:extLst>
              </a:tr>
            </a:tbl>
          </a:graphicData>
        </a:graphic>
      </p:graphicFrame>
      <p:graphicFrame>
        <p:nvGraphicFramePr>
          <p:cNvPr id="7" name="Objet 6">
            <a:extLst>
              <a:ext uri="{FF2B5EF4-FFF2-40B4-BE49-F238E27FC236}">
                <a16:creationId xmlns:a16="http://schemas.microsoft.com/office/drawing/2014/main" id="{849A8572-DF7A-4DDC-BD48-68BD880EE0D0}"/>
              </a:ext>
            </a:extLst>
          </p:cNvPr>
          <p:cNvGraphicFramePr>
            <a:graphicFrameLocks noChangeAspect="1"/>
          </p:cNvGraphicFramePr>
          <p:nvPr/>
        </p:nvGraphicFramePr>
        <p:xfrm>
          <a:off x="0" y="0"/>
          <a:ext cx="1628384" cy="798055"/>
        </p:xfrm>
        <a:graphic>
          <a:graphicData uri="http://schemas.openxmlformats.org/presentationml/2006/ole">
            <mc:AlternateContent xmlns:mc="http://schemas.openxmlformats.org/markup-compatibility/2006">
              <mc:Choice xmlns:v="urn:schemas-microsoft-com:vml" Requires="v">
                <p:oleObj name="Image bitmap" r:id="rId2" imgW="5286240" imgH="2590920" progId="Paint.Picture">
                  <p:embed/>
                </p:oleObj>
              </mc:Choice>
              <mc:Fallback>
                <p:oleObj name="Image bitmap" r:id="rId2" imgW="5286240" imgH="2590920" progId="Paint.Picture">
                  <p:embed/>
                  <p:pic>
                    <p:nvPicPr>
                      <p:cNvPr id="7" name="Objet 6">
                        <a:extLst>
                          <a:ext uri="{FF2B5EF4-FFF2-40B4-BE49-F238E27FC236}">
                            <a16:creationId xmlns:a16="http://schemas.microsoft.com/office/drawing/2014/main" id="{849A8572-DF7A-4DDC-BD48-68BD880EE0D0}"/>
                          </a:ext>
                        </a:extLst>
                      </p:cNvPr>
                      <p:cNvPicPr/>
                      <p:nvPr/>
                    </p:nvPicPr>
                    <p:blipFill>
                      <a:blip r:embed="rId3"/>
                      <a:stretch>
                        <a:fillRect/>
                      </a:stretch>
                    </p:blipFill>
                    <p:spPr>
                      <a:xfrm>
                        <a:off x="0" y="0"/>
                        <a:ext cx="1628384" cy="798055"/>
                      </a:xfrm>
                      <a:prstGeom prst="rect">
                        <a:avLst/>
                      </a:prstGeom>
                    </p:spPr>
                  </p:pic>
                </p:oleObj>
              </mc:Fallback>
            </mc:AlternateContent>
          </a:graphicData>
        </a:graphic>
      </p:graphicFrame>
    </p:spTree>
    <p:extLst>
      <p:ext uri="{BB962C8B-B14F-4D97-AF65-F5344CB8AC3E}">
        <p14:creationId xmlns:p14="http://schemas.microsoft.com/office/powerpoint/2010/main" val="2289385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42C4C367-6E70-4C01-ACCC-7B499DBF2290}"/>
              </a:ext>
            </a:extLst>
          </p:cNvPr>
          <p:cNvSpPr>
            <a:spLocks noGrp="1"/>
          </p:cNvSpPr>
          <p:nvPr>
            <p:ph type="title"/>
          </p:nvPr>
        </p:nvSpPr>
        <p:spPr>
          <a:xfrm>
            <a:off x="0" y="3679014"/>
            <a:ext cx="3377853" cy="3845902"/>
          </a:xfrm>
        </p:spPr>
        <p:txBody>
          <a:bodyPr>
            <a:normAutofit fontScale="90000"/>
          </a:bodyPr>
          <a:lstStyle/>
          <a:p>
            <a:pPr algn="ctr"/>
            <a:br>
              <a:rPr lang="fr-FR" sz="4900" dirty="0">
                <a:solidFill>
                  <a:srgbClr val="DD0000"/>
                </a:solidFill>
              </a:rPr>
            </a:br>
            <a:br>
              <a:rPr lang="fr-FR" sz="4900" dirty="0">
                <a:solidFill>
                  <a:srgbClr val="DD0000"/>
                </a:solidFill>
              </a:rPr>
            </a:br>
            <a:br>
              <a:rPr lang="fr-FR" sz="4900" dirty="0">
                <a:solidFill>
                  <a:srgbClr val="DD0000"/>
                </a:solidFill>
              </a:rPr>
            </a:br>
            <a:r>
              <a:rPr lang="fr-FR" sz="4900" dirty="0">
                <a:solidFill>
                  <a:srgbClr val="DD0000"/>
                </a:solidFill>
              </a:rPr>
              <a:t> </a:t>
            </a:r>
            <a:br>
              <a:rPr lang="fr-FR" sz="1300" dirty="0">
                <a:solidFill>
                  <a:srgbClr val="DD0000"/>
                </a:solidFill>
              </a:rPr>
            </a:br>
            <a:r>
              <a:rPr lang="fr-FR" sz="6000" dirty="0">
                <a:solidFill>
                  <a:srgbClr val="DD0000"/>
                </a:solidFill>
              </a:rPr>
              <a:t>…</a:t>
            </a:r>
            <a:br>
              <a:rPr lang="fr-FR" sz="6000" dirty="0">
                <a:solidFill>
                  <a:srgbClr val="DD0000"/>
                </a:solidFill>
              </a:rPr>
            </a:br>
            <a:endParaRPr lang="fr-FR" sz="6000" dirty="0">
              <a:solidFill>
                <a:srgbClr val="DD0000"/>
              </a:solidFill>
            </a:endParaRPr>
          </a:p>
        </p:txBody>
      </p:sp>
      <p:sp>
        <p:nvSpPr>
          <p:cNvPr id="5" name="Espace réservé du numéro de diapositive 4">
            <a:extLst>
              <a:ext uri="{FF2B5EF4-FFF2-40B4-BE49-F238E27FC236}">
                <a16:creationId xmlns:a16="http://schemas.microsoft.com/office/drawing/2014/main" id="{085927D3-1F36-4CDE-A618-34854BD9E0F5}"/>
              </a:ext>
            </a:extLst>
          </p:cNvPr>
          <p:cNvSpPr>
            <a:spLocks noGrp="1"/>
          </p:cNvSpPr>
          <p:nvPr>
            <p:ph type="sldNum" sz="quarter" idx="11"/>
          </p:nvPr>
        </p:nvSpPr>
        <p:spPr>
          <a:xfrm>
            <a:off x="11810400" y="6476401"/>
            <a:ext cx="381600" cy="381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4074C58-32D7-471B-8E65-879FBC7E4FD8}" type="slidenum">
              <a:rPr kumimoji="0" lang="fr-FR"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fr-F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6" name="Objet 5"/>
          <p:cNvGraphicFramePr>
            <a:graphicFrameLocks noChangeAspect="1"/>
          </p:cNvGraphicFramePr>
          <p:nvPr/>
        </p:nvGraphicFramePr>
        <p:xfrm>
          <a:off x="8851757" y="6135719"/>
          <a:ext cx="3340243" cy="750350"/>
        </p:xfrm>
        <a:graphic>
          <a:graphicData uri="http://schemas.openxmlformats.org/presentationml/2006/ole">
            <mc:AlternateContent xmlns:mc="http://schemas.openxmlformats.org/markup-compatibility/2006">
              <mc:Choice xmlns:v="urn:schemas-microsoft-com:vml" Requires="v">
                <p:oleObj name="Image bitmap" r:id="rId3" imgW="6610320" imgH="1428840" progId="Paint.Picture">
                  <p:embed/>
                </p:oleObj>
              </mc:Choice>
              <mc:Fallback>
                <p:oleObj name="Image bitmap" r:id="rId3" imgW="6610320" imgH="1428840" progId="Paint.Picture">
                  <p:embed/>
                  <p:pic>
                    <p:nvPicPr>
                      <p:cNvPr id="6" name="Objet 5"/>
                      <p:cNvPicPr/>
                      <p:nvPr/>
                    </p:nvPicPr>
                    <p:blipFill>
                      <a:blip r:embed="rId4"/>
                      <a:stretch>
                        <a:fillRect/>
                      </a:stretch>
                    </p:blipFill>
                    <p:spPr>
                      <a:xfrm>
                        <a:off x="8851757" y="6135719"/>
                        <a:ext cx="3340243" cy="750350"/>
                      </a:xfrm>
                      <a:prstGeom prst="rect">
                        <a:avLst/>
                      </a:prstGeom>
                    </p:spPr>
                  </p:pic>
                </p:oleObj>
              </mc:Fallback>
            </mc:AlternateContent>
          </a:graphicData>
        </a:graphic>
      </p:graphicFrame>
      <p:graphicFrame>
        <p:nvGraphicFramePr>
          <p:cNvPr id="7" name="Objet 6"/>
          <p:cNvGraphicFramePr>
            <a:graphicFrameLocks noChangeAspect="1"/>
          </p:cNvGraphicFramePr>
          <p:nvPr/>
        </p:nvGraphicFramePr>
        <p:xfrm>
          <a:off x="0" y="62288"/>
          <a:ext cx="3427149" cy="1679612"/>
        </p:xfrm>
        <a:graphic>
          <a:graphicData uri="http://schemas.openxmlformats.org/presentationml/2006/ole">
            <mc:AlternateContent xmlns:mc="http://schemas.openxmlformats.org/markup-compatibility/2006">
              <mc:Choice xmlns:v="urn:schemas-microsoft-com:vml" Requires="v">
                <p:oleObj name="Image bitmap" r:id="rId5" imgW="5286240" imgH="2590920" progId="Paint.Picture">
                  <p:embed/>
                </p:oleObj>
              </mc:Choice>
              <mc:Fallback>
                <p:oleObj name="Image bitmap" r:id="rId5" imgW="5286240" imgH="2590920" progId="Paint.Picture">
                  <p:embed/>
                  <p:pic>
                    <p:nvPicPr>
                      <p:cNvPr id="7" name="Objet 6"/>
                      <p:cNvPicPr/>
                      <p:nvPr/>
                    </p:nvPicPr>
                    <p:blipFill>
                      <a:blip r:embed="rId6"/>
                      <a:stretch>
                        <a:fillRect/>
                      </a:stretch>
                    </p:blipFill>
                    <p:spPr>
                      <a:xfrm>
                        <a:off x="0" y="62288"/>
                        <a:ext cx="3427149" cy="1679612"/>
                      </a:xfrm>
                      <a:prstGeom prst="rect">
                        <a:avLst/>
                      </a:prstGeom>
                    </p:spPr>
                  </p:pic>
                </p:oleObj>
              </mc:Fallback>
            </mc:AlternateContent>
          </a:graphicData>
        </a:graphic>
      </p:graphicFrame>
      <p:sp>
        <p:nvSpPr>
          <p:cNvPr id="2" name="Rectangle 1"/>
          <p:cNvSpPr/>
          <p:nvPr/>
        </p:nvSpPr>
        <p:spPr>
          <a:xfrm>
            <a:off x="217216" y="2106811"/>
            <a:ext cx="298103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1" u="none" strike="noStrike" kern="1200" cap="none" spc="0" normalizeH="0" baseline="0" noProof="0" dirty="0">
                <a:ln>
                  <a:noFill/>
                </a:ln>
                <a:solidFill>
                  <a:srgbClr val="4B4B4B"/>
                </a:solidFill>
                <a:effectLst/>
                <a:uLnTx/>
                <a:uFillTx/>
                <a:latin typeface="Bradley Hand ITC" panose="03070402050302030203" pitchFamily="66" charset="0"/>
                <a:ea typeface="+mn-ea"/>
                <a:cs typeface="+mn-cs"/>
              </a:rPr>
              <a:t>Au service du territoire et de l’habitat durable</a:t>
            </a:r>
            <a:endParaRPr kumimoji="0" lang="fr-FR" sz="4800" b="1" i="1" u="none" strike="noStrike" kern="1200" cap="none" spc="0" normalizeH="0" baseline="0" noProof="0" dirty="0">
              <a:ln>
                <a:noFill/>
              </a:ln>
              <a:solidFill>
                <a:srgbClr val="4B4B4B"/>
              </a:solidFill>
              <a:effectLst/>
              <a:uLnTx/>
              <a:uFillTx/>
              <a:latin typeface="Bradley Hand ITC" panose="03070402050302030203" pitchFamily="66" charset="0"/>
              <a:ea typeface="+mn-ea"/>
              <a:cs typeface="+mn-cs"/>
            </a:endParaRPr>
          </a:p>
        </p:txBody>
      </p:sp>
      <p:sp>
        <p:nvSpPr>
          <p:cNvPr id="8" name="Espace réservé du texte 2">
            <a:extLst>
              <a:ext uri="{FF2B5EF4-FFF2-40B4-BE49-F238E27FC236}">
                <a16:creationId xmlns:a16="http://schemas.microsoft.com/office/drawing/2014/main" id="{36BBAD77-B490-4259-B6DE-676FC2E2D1BD}"/>
              </a:ext>
            </a:extLst>
          </p:cNvPr>
          <p:cNvSpPr>
            <a:spLocks noGrp="1"/>
          </p:cNvSpPr>
          <p:nvPr>
            <p:ph type="body" idx="1"/>
          </p:nvPr>
        </p:nvSpPr>
        <p:spPr>
          <a:xfrm>
            <a:off x="3975100" y="676406"/>
            <a:ext cx="7747001" cy="5610094"/>
          </a:xfrm>
        </p:spPr>
        <p:txBody>
          <a:bodyPr>
            <a:normAutofit/>
          </a:bodyPr>
          <a:lstStyle/>
          <a:p>
            <a:r>
              <a:rPr lang="fr-FR" sz="2400" b="1" i="1" dirty="0"/>
              <a:t>En conclusion</a:t>
            </a:r>
          </a:p>
          <a:p>
            <a:r>
              <a:rPr lang="fr-FR" sz="2400" b="1" i="1" dirty="0"/>
              <a:t>Tous les éléments proposés pour une relance de l’activité sont possibles à travers un engagement commun de tous les acteurs sur le thème de la relance.</a:t>
            </a:r>
          </a:p>
          <a:p>
            <a:endParaRPr lang="fr-FR" sz="2400" b="1" i="1" dirty="0"/>
          </a:p>
          <a:p>
            <a:r>
              <a:rPr lang="fr-FR" sz="2400" b="1" i="1" dirty="0"/>
              <a:t>« </a:t>
            </a:r>
            <a:r>
              <a:rPr lang="fr-FR" sz="2400" b="1" i="1" dirty="0">
                <a:solidFill>
                  <a:srgbClr val="0070C0"/>
                </a:solidFill>
              </a:rPr>
              <a:t>Faire du logement en Martinique une cause d’intérêt général autour d’un plan de relance avec des objectifs affichés et partagés:</a:t>
            </a:r>
          </a:p>
          <a:p>
            <a:r>
              <a:rPr lang="fr-FR" sz="2400" b="1" i="1" dirty="0">
                <a:solidFill>
                  <a:srgbClr val="0070C0"/>
                </a:solidFill>
              </a:rPr>
              <a:t>1200 nouveaux logements par an, soit 6000 sur les 5 prochaines années »</a:t>
            </a:r>
          </a:p>
        </p:txBody>
      </p:sp>
    </p:spTree>
    <p:extLst>
      <p:ext uri="{BB962C8B-B14F-4D97-AF65-F5344CB8AC3E}">
        <p14:creationId xmlns:p14="http://schemas.microsoft.com/office/powerpoint/2010/main" val="3324138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1329054" y="2105561"/>
            <a:ext cx="9533892" cy="1169551"/>
          </a:xfrm>
          <a:prstGeom prst="rect">
            <a:avLst/>
          </a:prstGeom>
          <a:noFill/>
        </p:spPr>
        <p:txBody>
          <a:bodyPr wrap="none" rtlCol="0">
            <a:spAutoFit/>
          </a:bodyPr>
          <a:lstStyle/>
          <a:p>
            <a:pPr lvl="0" algn="ctr"/>
            <a:r>
              <a:rPr lang="fr-FR" sz="2800" b="1" dirty="0">
                <a:effectLst/>
                <a:latin typeface="Alwyn" pitchFamily="2" charset="0"/>
                <a:ea typeface="Times New Roman" panose="02020603050405020304" pitchFamily="18" charset="0"/>
              </a:rPr>
              <a:t>Soutenir la construction et la rénovation </a:t>
            </a:r>
          </a:p>
          <a:p>
            <a:pPr lvl="0"/>
            <a:endParaRPr lang="fr-FR" sz="1800" b="1" dirty="0">
              <a:effectLst/>
              <a:latin typeface="Alwyn" pitchFamily="2" charset="0"/>
              <a:ea typeface="Times New Roman" panose="02020603050405020304" pitchFamily="18" charset="0"/>
            </a:endParaRPr>
          </a:p>
          <a:p>
            <a:pPr lvl="0"/>
            <a:r>
              <a:rPr lang="fr-FR" sz="2400" b="1" u="sng" dirty="0">
                <a:solidFill>
                  <a:srgbClr val="0070C0"/>
                </a:solidFill>
                <a:effectLst/>
                <a:latin typeface="Alwyn" pitchFamily="2" charset="0"/>
                <a:ea typeface="Times New Roman" panose="02020603050405020304" pitchFamily="18" charset="0"/>
              </a:rPr>
              <a:t>Jean-Philippe CHILLAN</a:t>
            </a:r>
            <a:r>
              <a:rPr lang="fr-FR" sz="2400" b="1" dirty="0">
                <a:solidFill>
                  <a:srgbClr val="0070C0"/>
                </a:solidFill>
                <a:effectLst/>
                <a:latin typeface="Alwyn" pitchFamily="2" charset="0"/>
                <a:ea typeface="Times New Roman" panose="02020603050405020304" pitchFamily="18" charset="0"/>
              </a:rPr>
              <a:t>, Directeur territorial ACTION LOGEMENT SERVICES</a:t>
            </a:r>
          </a:p>
        </p:txBody>
      </p:sp>
      <p:pic>
        <p:nvPicPr>
          <p:cNvPr id="4" name="Picture 2" descr="CERC BTP Martinique | Programme PACTE">
            <a:extLst>
              <a:ext uri="{FF2B5EF4-FFF2-40B4-BE49-F238E27FC236}">
                <a16:creationId xmlns:a16="http://schemas.microsoft.com/office/drawing/2014/main" id="{E8BBF342-545A-CDE6-0EA8-2DC3C91E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734039E3-DA7A-F079-71A1-3824BFC7D9D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081319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1467306" y="2397948"/>
            <a:ext cx="9257388" cy="2062103"/>
          </a:xfrm>
          <a:prstGeom prst="rect">
            <a:avLst/>
          </a:prstGeom>
          <a:noFill/>
        </p:spPr>
        <p:txBody>
          <a:bodyPr wrap="square" rtlCol="0">
            <a:spAutoFit/>
          </a:bodyPr>
          <a:lstStyle/>
          <a:p>
            <a:pPr lvl="0" algn="ctr"/>
            <a:r>
              <a:rPr lang="fr-FR" sz="2800" b="1" dirty="0">
                <a:effectLst/>
                <a:latin typeface="Alwyn" pitchFamily="2" charset="0"/>
                <a:ea typeface="Times New Roman" panose="02020603050405020304" pitchFamily="18" charset="0"/>
              </a:rPr>
              <a:t>Parcours résidentiel et enjeux du locatif intermédiaire </a:t>
            </a:r>
          </a:p>
          <a:p>
            <a:pPr lvl="0" algn="ctr"/>
            <a:endParaRPr lang="fr-FR" sz="2800" b="1" dirty="0">
              <a:effectLst/>
              <a:latin typeface="Alwyn" pitchFamily="2" charset="0"/>
              <a:ea typeface="Times New Roman" panose="02020603050405020304" pitchFamily="18" charset="0"/>
            </a:endParaRPr>
          </a:p>
          <a:p>
            <a:pPr lvl="0"/>
            <a:r>
              <a:rPr lang="fr-FR" sz="2400" b="1" u="sng" dirty="0">
                <a:solidFill>
                  <a:srgbClr val="0070C0"/>
                </a:solidFill>
                <a:latin typeface="Alwyn" pitchFamily="2" charset="0"/>
                <a:ea typeface="Times New Roman" panose="02020603050405020304" pitchFamily="18" charset="0"/>
              </a:rPr>
              <a:t>Philip EADIE</a:t>
            </a:r>
            <a:r>
              <a:rPr lang="fr-FR" b="1" dirty="0">
                <a:solidFill>
                  <a:srgbClr val="0070C0"/>
                </a:solidFill>
                <a:latin typeface="Alwyn" pitchFamily="2" charset="0"/>
                <a:ea typeface="Times New Roman" panose="02020603050405020304" pitchFamily="18" charset="0"/>
              </a:rPr>
              <a:t>, </a:t>
            </a:r>
            <a:r>
              <a:rPr lang="fr-FR" sz="2400" b="1" dirty="0">
                <a:solidFill>
                  <a:srgbClr val="0070C0"/>
                </a:solidFill>
                <a:latin typeface="Alwyn" pitchFamily="2" charset="0"/>
                <a:ea typeface="Times New Roman" panose="02020603050405020304" pitchFamily="18" charset="0"/>
              </a:rPr>
              <a:t>Président de la commission aménagement du territoire et environnement de la CCI Martinique, ancien président de la Fédération des métiers de la construction en Martinique</a:t>
            </a:r>
          </a:p>
        </p:txBody>
      </p:sp>
      <p:pic>
        <p:nvPicPr>
          <p:cNvPr id="4" name="Picture 2" descr="CERC BTP Martinique | Programme PACTE">
            <a:extLst>
              <a:ext uri="{FF2B5EF4-FFF2-40B4-BE49-F238E27FC236}">
                <a16:creationId xmlns:a16="http://schemas.microsoft.com/office/drawing/2014/main" id="{366EA8DC-F41E-ACA3-84FD-E3C2BA767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E31A6628-105D-417A-3E59-4A974604E66B}"/>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1685521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latin typeface="Jose Fernandez" panose="02000500000000000000" pitchFamily="2" charset="0"/>
              </a:rPr>
              <a:t>U</a:t>
            </a:r>
            <a:r>
              <a:rPr lang="fr-FR" sz="3200" b="1" dirty="0">
                <a:solidFill>
                  <a:schemeClr val="bg1"/>
                </a:solidFill>
                <a:latin typeface="Jose Fernandez" panose="02000500000000000000" pitchFamily="2" charset="0"/>
              </a:rPr>
              <a:t>n besoin de logements </a:t>
            </a:r>
            <a:r>
              <a:rPr lang="fr-FR" sz="3200" b="1" dirty="0">
                <a:solidFill>
                  <a:schemeClr val="bg1"/>
                </a:solidFill>
              </a:rPr>
              <a:t>intermédiaires</a:t>
            </a:r>
            <a:r>
              <a:rPr lang="fr-FR" sz="3200" b="1" dirty="0">
                <a:solidFill>
                  <a:schemeClr val="bg1"/>
                </a:solidFill>
                <a:latin typeface="Jose Fernandez" panose="02000500000000000000" pitchFamily="2" charset="0"/>
              </a:rPr>
              <a:t> </a:t>
            </a:r>
            <a:br>
              <a:rPr lang="fr-FR" sz="3200" b="1" dirty="0">
                <a:solidFill>
                  <a:schemeClr val="bg1"/>
                </a:solidFill>
                <a:latin typeface="Jose Fernandez" panose="02000500000000000000" pitchFamily="2" charset="0"/>
              </a:rPr>
            </a:br>
            <a:r>
              <a:rPr lang="fr-FR" sz="3200" b="1" dirty="0">
                <a:solidFill>
                  <a:schemeClr val="bg1"/>
                </a:solidFill>
                <a:latin typeface="Jose Fernandez" panose="02000500000000000000" pitchFamily="2" charset="0"/>
              </a:rPr>
              <a:t>pour les jeunes salariés </a:t>
            </a:r>
          </a:p>
        </p:txBody>
      </p:sp>
      <p:sp>
        <p:nvSpPr>
          <p:cNvPr id="30" name="ZoneTexte 29">
            <a:extLst>
              <a:ext uri="{FF2B5EF4-FFF2-40B4-BE49-F238E27FC236}">
                <a16:creationId xmlns:a16="http://schemas.microsoft.com/office/drawing/2014/main" id="{9604E31A-1C38-48E9-A34C-D43C57B3058B}"/>
              </a:ext>
            </a:extLst>
          </p:cNvPr>
          <p:cNvSpPr txBox="1"/>
          <p:nvPr/>
        </p:nvSpPr>
        <p:spPr>
          <a:xfrm>
            <a:off x="5149293" y="1855992"/>
            <a:ext cx="7114424"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Les jeunes salariés agents de maîtrise ou cadres sont exclus du logement social :  l’offre libre de qualité est du simple au double comparativement au logement social (5€/10€)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Conséquences = cohabitations intergénérationnelles et surpeuplement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fr-FR" sz="3200" b="0" i="0" u="none" strike="noStrike" kern="1200" cap="none" spc="0" normalizeH="0" baseline="0" noProof="0" dirty="0">
              <a:ln>
                <a:noFill/>
              </a:ln>
              <a:solidFill>
                <a:prstClr val="black"/>
              </a:solidFill>
              <a:effectLst/>
              <a:uLnTx/>
              <a:uFillTx/>
              <a:latin typeface="Fira"/>
              <a:ea typeface="+mn-ea"/>
              <a:cs typeface="+mn-cs"/>
            </a:endParaRPr>
          </a:p>
        </p:txBody>
      </p:sp>
    </p:spTree>
    <p:extLst>
      <p:ext uri="{BB962C8B-B14F-4D97-AF65-F5344CB8AC3E}">
        <p14:creationId xmlns:p14="http://schemas.microsoft.com/office/powerpoint/2010/main" val="4027120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latin typeface="Jose Fernandez" panose="02000500000000000000" pitchFamily="2" charset="0"/>
              </a:rPr>
              <a:t>U</a:t>
            </a:r>
            <a:r>
              <a:rPr lang="fr-FR" sz="3200" b="1" dirty="0">
                <a:solidFill>
                  <a:schemeClr val="bg1"/>
                </a:solidFill>
                <a:latin typeface="Jose Fernandez" panose="02000500000000000000" pitchFamily="2" charset="0"/>
              </a:rPr>
              <a:t>n besoin de logements </a:t>
            </a:r>
            <a:r>
              <a:rPr lang="fr-FR" sz="3200" b="1" dirty="0">
                <a:solidFill>
                  <a:schemeClr val="bg1"/>
                </a:solidFill>
              </a:rPr>
              <a:t>intermédiaires</a:t>
            </a:r>
            <a:r>
              <a:rPr lang="fr-FR" sz="3200" b="1" dirty="0">
                <a:solidFill>
                  <a:schemeClr val="bg1"/>
                </a:solidFill>
                <a:latin typeface="Jose Fernandez" panose="02000500000000000000" pitchFamily="2" charset="0"/>
              </a:rPr>
              <a:t> </a:t>
            </a:r>
            <a:br>
              <a:rPr lang="fr-FR" sz="3200" b="1" dirty="0">
                <a:solidFill>
                  <a:schemeClr val="bg1"/>
                </a:solidFill>
                <a:latin typeface="Jose Fernandez" panose="02000500000000000000" pitchFamily="2" charset="0"/>
              </a:rPr>
            </a:br>
            <a:r>
              <a:rPr lang="fr-FR" sz="3200" b="1" dirty="0">
                <a:solidFill>
                  <a:schemeClr val="bg1"/>
                </a:solidFill>
                <a:latin typeface="Jose Fernandez" panose="02000500000000000000" pitchFamily="2" charset="0"/>
              </a:rPr>
              <a:t>pour les salariés </a:t>
            </a:r>
          </a:p>
        </p:txBody>
      </p:sp>
      <p:sp>
        <p:nvSpPr>
          <p:cNvPr id="30" name="ZoneTexte 29">
            <a:extLst>
              <a:ext uri="{FF2B5EF4-FFF2-40B4-BE49-F238E27FC236}">
                <a16:creationId xmlns:a16="http://schemas.microsoft.com/office/drawing/2014/main" id="{9604E31A-1C38-48E9-A34C-D43C57B3058B}"/>
              </a:ext>
            </a:extLst>
          </p:cNvPr>
          <p:cNvSpPr txBox="1"/>
          <p:nvPr/>
        </p:nvSpPr>
        <p:spPr>
          <a:xfrm>
            <a:off x="4992512" y="812327"/>
            <a:ext cx="7114424"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L'augmentation des taux interdit l'accession aux ménages dits intermédiaires : arrêt de la production et des promotions immobilières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fr-FR" sz="3200" b="0" i="0" u="none" strike="noStrike" kern="1200" cap="none" spc="0" normalizeH="0" baseline="0" noProof="0" dirty="0">
              <a:ln>
                <a:noFill/>
              </a:ln>
              <a:solidFill>
                <a:prstClr val="black"/>
              </a:solidFill>
              <a:effectLst/>
              <a:uLnTx/>
              <a:uFillTx/>
              <a:latin typeface="Fira"/>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 une nécessaire évaluation de ce marché entre lieux d'expression de cette demande et offres existantes - Etude </a:t>
            </a:r>
            <a:r>
              <a:rPr kumimoji="0" lang="fr-FR" sz="3200" b="0" i="0" u="none" strike="noStrike" kern="1200" cap="none" spc="0" normalizeH="0" baseline="0" noProof="0" dirty="0" err="1">
                <a:ln>
                  <a:noFill/>
                </a:ln>
                <a:solidFill>
                  <a:prstClr val="black"/>
                </a:solidFill>
                <a:effectLst/>
                <a:uLnTx/>
                <a:uFillTx/>
                <a:latin typeface="Fira"/>
                <a:ea typeface="+mn-ea"/>
                <a:cs typeface="+mn-cs"/>
              </a:rPr>
              <a:t>Qualistat</a:t>
            </a:r>
            <a:r>
              <a:rPr kumimoji="0" lang="fr-FR" sz="3200" b="0" i="0" u="none" strike="noStrike" kern="1200" cap="none" spc="0" normalizeH="0" baseline="0" noProof="0" dirty="0">
                <a:ln>
                  <a:noFill/>
                </a:ln>
                <a:solidFill>
                  <a:prstClr val="black"/>
                </a:solidFill>
                <a:effectLst/>
                <a:uLnTx/>
                <a:uFillTx/>
                <a:latin typeface="Fira"/>
                <a:ea typeface="+mn-ea"/>
                <a:cs typeface="+mn-cs"/>
              </a:rPr>
              <a:t> de 2021 sur le marché du logement libre : 1 personne sur 5 envisage de déménager (changement de situation familiale, taille, confort) </a:t>
            </a:r>
          </a:p>
        </p:txBody>
      </p:sp>
    </p:spTree>
    <p:extLst>
      <p:ext uri="{BB962C8B-B14F-4D97-AF65-F5344CB8AC3E}">
        <p14:creationId xmlns:p14="http://schemas.microsoft.com/office/powerpoint/2010/main" val="156025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t>Un besoin de logements intermédiaires </a:t>
            </a:r>
            <a:br>
              <a:rPr lang="fr-FR" b="1" dirty="0"/>
            </a:br>
            <a:r>
              <a:rPr lang="fr-FR" b="1" dirty="0"/>
              <a:t>pour les Séniors </a:t>
            </a:r>
            <a:endParaRPr lang="fr-FR" sz="3200" b="1" dirty="0">
              <a:solidFill>
                <a:schemeClr val="bg1"/>
              </a:solidFill>
            </a:endParaRPr>
          </a:p>
        </p:txBody>
      </p:sp>
      <p:sp>
        <p:nvSpPr>
          <p:cNvPr id="30" name="ZoneTexte 29">
            <a:extLst>
              <a:ext uri="{FF2B5EF4-FFF2-40B4-BE49-F238E27FC236}">
                <a16:creationId xmlns:a16="http://schemas.microsoft.com/office/drawing/2014/main" id="{9604E31A-1C38-48E9-A34C-D43C57B3058B}"/>
              </a:ext>
            </a:extLst>
          </p:cNvPr>
          <p:cNvSpPr txBox="1"/>
          <p:nvPr/>
        </p:nvSpPr>
        <p:spPr>
          <a:xfrm>
            <a:off x="5124283" y="1161157"/>
            <a:ext cx="6942212"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Entre 2006 et 2012,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mn-ea"/>
                <a:cs typeface="+mn-cs"/>
              </a:rPr>
              <a:t>37% des 39 000 fonctionnaires sont partis à la retraite : 15 000 personnes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fr-FR" sz="20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Etude </a:t>
            </a:r>
            <a:r>
              <a:rPr kumimoji="0" lang="fr-FR" sz="3200" b="0" i="0" u="none" strike="noStrike" kern="1200" cap="none" spc="0" normalizeH="0" baseline="0" noProof="0" dirty="0" err="1">
                <a:ln>
                  <a:noFill/>
                </a:ln>
                <a:solidFill>
                  <a:prstClr val="black"/>
                </a:solidFill>
                <a:effectLst/>
                <a:uLnTx/>
                <a:uFillTx/>
                <a:latin typeface="Fira"/>
                <a:ea typeface="Times New Roman" panose="02020603050405020304" pitchFamily="18" charset="0"/>
                <a:cs typeface="+mn-cs"/>
              </a:rPr>
              <a:t>Qualistat</a:t>
            </a: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 2018 concernant le Centre : demande marquée de 2 600 logements séniors intermédiaires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Maintien à domicile ou Regroupement :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la première maladie chez les Séniors est la dépression liée à l'isolement</a:t>
            </a:r>
            <a:endParaRPr kumimoji="0" lang="fr-FR" sz="3200" b="0" i="0" u="none" strike="noStrike" kern="1200" cap="none" spc="0" normalizeH="0" baseline="0" noProof="0" dirty="0">
              <a:ln>
                <a:noFill/>
              </a:ln>
              <a:solidFill>
                <a:prstClr val="black"/>
              </a:solidFill>
              <a:effectLst/>
              <a:uLnTx/>
              <a:uFillTx/>
              <a:latin typeface="Fira"/>
              <a:ea typeface="+mn-ea"/>
              <a:cs typeface="+mn-cs"/>
            </a:endParaRPr>
          </a:p>
        </p:txBody>
      </p:sp>
    </p:spTree>
    <p:extLst>
      <p:ext uri="{BB962C8B-B14F-4D97-AF65-F5344CB8AC3E}">
        <p14:creationId xmlns:p14="http://schemas.microsoft.com/office/powerpoint/2010/main" val="2139886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2115712" y="2612172"/>
            <a:ext cx="8485143" cy="1323439"/>
          </a:xfrm>
          <a:prstGeom prst="rect">
            <a:avLst/>
          </a:prstGeom>
          <a:noFill/>
        </p:spPr>
        <p:txBody>
          <a:bodyPr wrap="none" rtlCol="0">
            <a:spAutoFit/>
          </a:bodyPr>
          <a:lstStyle/>
          <a:p>
            <a:pPr lvl="0" algn="ctr"/>
            <a:r>
              <a:rPr lang="fr-FR" sz="2800" b="1" dirty="0">
                <a:effectLst/>
                <a:latin typeface="Alwyn" pitchFamily="2" charset="0"/>
                <a:ea typeface="Times New Roman" panose="02020603050405020304" pitchFamily="18" charset="0"/>
              </a:rPr>
              <a:t>Pouvoir d’habiter, le coût du logement ultramarin </a:t>
            </a:r>
          </a:p>
          <a:p>
            <a:pPr lvl="0"/>
            <a:endParaRPr lang="fr-FR" sz="2800" b="1" u="sng" dirty="0">
              <a:effectLst/>
              <a:latin typeface="Alwyn" pitchFamily="2" charset="0"/>
              <a:ea typeface="Times New Roman" panose="02020603050405020304" pitchFamily="18" charset="0"/>
            </a:endParaRPr>
          </a:p>
          <a:p>
            <a:r>
              <a:rPr lang="fr-FR" sz="2400" b="1" u="sng" dirty="0">
                <a:solidFill>
                  <a:srgbClr val="0070C0"/>
                </a:solidFill>
                <a:latin typeface="Alwyn" pitchFamily="2" charset="0"/>
              </a:rPr>
              <a:t>Bernard HOLO</a:t>
            </a:r>
            <a:r>
              <a:rPr lang="fr-FR" sz="2400" b="1" dirty="0">
                <a:solidFill>
                  <a:srgbClr val="0070C0"/>
                </a:solidFill>
                <a:latin typeface="Alwyn" pitchFamily="2" charset="0"/>
              </a:rPr>
              <a:t>, représentant de l’UNTEC pour la CERC Martinique</a:t>
            </a:r>
          </a:p>
        </p:txBody>
      </p:sp>
      <p:pic>
        <p:nvPicPr>
          <p:cNvPr id="4" name="Picture 2" descr="CERC BTP Martinique | Programme PACTE">
            <a:extLst>
              <a:ext uri="{FF2B5EF4-FFF2-40B4-BE49-F238E27FC236}">
                <a16:creationId xmlns:a16="http://schemas.microsoft.com/office/drawing/2014/main" id="{C5763D47-2EDF-71F9-BAAD-FA2AB74A7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E973FE5E-511C-DC52-F8E2-108797624F49}"/>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2010248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t>Le financement</a:t>
            </a:r>
            <a:endParaRPr lang="fr-FR" sz="3200" b="1" dirty="0">
              <a:solidFill>
                <a:schemeClr val="bg1"/>
              </a:solidFill>
            </a:endParaRPr>
          </a:p>
        </p:txBody>
      </p:sp>
      <p:sp>
        <p:nvSpPr>
          <p:cNvPr id="30" name="ZoneTexte 29">
            <a:extLst>
              <a:ext uri="{FF2B5EF4-FFF2-40B4-BE49-F238E27FC236}">
                <a16:creationId xmlns:a16="http://schemas.microsoft.com/office/drawing/2014/main" id="{9604E31A-1C38-48E9-A34C-D43C57B3058B}"/>
              </a:ext>
            </a:extLst>
          </p:cNvPr>
          <p:cNvSpPr txBox="1"/>
          <p:nvPr/>
        </p:nvSpPr>
        <p:spPr>
          <a:xfrm>
            <a:off x="5068040" y="946592"/>
            <a:ext cx="6942212"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Le locatif intermédiaire ne peut se passer de dispositifs fiscaux attractifs pour drainer l’épargne du secteur privé et ceci en faisant évoluer les critères du HCSF qui constitue un frein important au financement de l’habitat.</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16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Une amélioration des conditions de financement et d'aide pour les bailleurs / foncières privées ; idéalement, il faudrait réouvrir la </a:t>
            </a:r>
            <a:r>
              <a:rPr kumimoji="0" lang="fr-FR" sz="3200" b="0" i="0" u="none" strike="noStrike" kern="1200" cap="none" spc="0" normalizeH="0" baseline="0" noProof="0" dirty="0" err="1">
                <a:ln>
                  <a:noFill/>
                </a:ln>
                <a:solidFill>
                  <a:prstClr val="black"/>
                </a:solidFill>
                <a:effectLst/>
                <a:uLnTx/>
                <a:uFillTx/>
                <a:latin typeface="Fira"/>
                <a:ea typeface="Times New Roman" panose="02020603050405020304" pitchFamily="18" charset="0"/>
                <a:cs typeface="+mn-cs"/>
              </a:rPr>
              <a:t>Défisc</a:t>
            </a: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 aux particuliers pour investissement locatif</a:t>
            </a:r>
            <a:endParaRPr kumimoji="0" lang="fr-FR" sz="3200" b="0" i="0" u="none" strike="noStrike" kern="1200" cap="none" spc="0" normalizeH="0" baseline="0" noProof="0" dirty="0">
              <a:ln>
                <a:noFill/>
              </a:ln>
              <a:solidFill>
                <a:prstClr val="black"/>
              </a:solidFill>
              <a:effectLst/>
              <a:uLnTx/>
              <a:uFillTx/>
              <a:latin typeface="Fira"/>
              <a:ea typeface="+mn-ea"/>
              <a:cs typeface="+mn-cs"/>
            </a:endParaRPr>
          </a:p>
        </p:txBody>
      </p:sp>
    </p:spTree>
    <p:extLst>
      <p:ext uri="{BB962C8B-B14F-4D97-AF65-F5344CB8AC3E}">
        <p14:creationId xmlns:p14="http://schemas.microsoft.com/office/powerpoint/2010/main" val="1823174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t>Le financement</a:t>
            </a:r>
            <a:endParaRPr lang="fr-FR" sz="3200" b="1" dirty="0">
              <a:solidFill>
                <a:schemeClr val="bg1"/>
              </a:solidFill>
            </a:endParaRPr>
          </a:p>
        </p:txBody>
      </p:sp>
      <p:sp>
        <p:nvSpPr>
          <p:cNvPr id="30" name="ZoneTexte 29">
            <a:extLst>
              <a:ext uri="{FF2B5EF4-FFF2-40B4-BE49-F238E27FC236}">
                <a16:creationId xmlns:a16="http://schemas.microsoft.com/office/drawing/2014/main" id="{9604E31A-1C38-48E9-A34C-D43C57B3058B}"/>
              </a:ext>
            </a:extLst>
          </p:cNvPr>
          <p:cNvSpPr txBox="1"/>
          <p:nvPr/>
        </p:nvSpPr>
        <p:spPr>
          <a:xfrm>
            <a:off x="5240252" y="1994845"/>
            <a:ext cx="694221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La rénovation des villas des Séniors </a:t>
            </a:r>
            <a:b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b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pour la revente, la location ou la transformation en meublés de tourisme</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Une adaptation pour éviter les excès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et inciter les Séniors à franchir le pas</a:t>
            </a:r>
            <a:endParaRPr kumimoji="0" lang="fr-FR" sz="3200" b="0" i="0" u="none" strike="noStrike" kern="1200" cap="none" spc="0" normalizeH="0" baseline="0" noProof="0" dirty="0">
              <a:ln>
                <a:noFill/>
              </a:ln>
              <a:solidFill>
                <a:prstClr val="black"/>
              </a:solidFill>
              <a:effectLst/>
              <a:uLnTx/>
              <a:uFillTx/>
              <a:latin typeface="Fira"/>
              <a:ea typeface="+mn-ea"/>
              <a:cs typeface="+mn-cs"/>
            </a:endParaRPr>
          </a:p>
        </p:txBody>
      </p:sp>
    </p:spTree>
    <p:extLst>
      <p:ext uri="{BB962C8B-B14F-4D97-AF65-F5344CB8AC3E}">
        <p14:creationId xmlns:p14="http://schemas.microsoft.com/office/powerpoint/2010/main" val="4119300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t>Le financement</a:t>
            </a:r>
            <a:endParaRPr lang="fr-FR" sz="3200" b="1" dirty="0">
              <a:solidFill>
                <a:schemeClr val="bg1"/>
              </a:solidFill>
            </a:endParaRPr>
          </a:p>
        </p:txBody>
      </p:sp>
      <p:sp>
        <p:nvSpPr>
          <p:cNvPr id="30" name="ZoneTexte 29">
            <a:extLst>
              <a:ext uri="{FF2B5EF4-FFF2-40B4-BE49-F238E27FC236}">
                <a16:creationId xmlns:a16="http://schemas.microsoft.com/office/drawing/2014/main" id="{9604E31A-1C38-48E9-A34C-D43C57B3058B}"/>
              </a:ext>
            </a:extLst>
          </p:cNvPr>
          <p:cNvSpPr txBox="1"/>
          <p:nvPr/>
        </p:nvSpPr>
        <p:spPr>
          <a:xfrm>
            <a:off x="5068040" y="1074192"/>
            <a:ext cx="6942212"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Il faut que le cadre de la sortie de la défiscalisation soit plus contraint en termes de prix car les conditions de taux d’emprunt d’aujourd’hui ainsi que l’augmentation du coût de la construction seront un frein à l’accession à la propriété pour beaucoup :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fr-FR" sz="3200" b="0" i="0" u="none" strike="noStrike" kern="1200" cap="none" spc="0" normalizeH="0" baseline="0" noProof="0" dirty="0">
                <a:ln>
                  <a:noFill/>
                </a:ln>
                <a:solidFill>
                  <a:prstClr val="black"/>
                </a:solidFill>
                <a:effectLst/>
                <a:uLnTx/>
                <a:uFillTx/>
                <a:latin typeface="Fira"/>
                <a:ea typeface="Times New Roman" panose="02020603050405020304" pitchFamily="18" charset="0"/>
                <a:cs typeface="+mn-cs"/>
              </a:rPr>
              <a:t>le prêt à taux zéro doit être étendu à ce type de programme de locatif intermédiaire avec bien sûr un processus d’agrément initial.</a:t>
            </a:r>
            <a:endParaRPr kumimoji="0" lang="fr-FR" sz="3200" b="0" i="0" u="none" strike="noStrike" kern="1200" cap="none" spc="0" normalizeH="0" baseline="0" noProof="0" dirty="0">
              <a:ln>
                <a:noFill/>
              </a:ln>
              <a:solidFill>
                <a:prstClr val="black"/>
              </a:solidFill>
              <a:effectLst/>
              <a:uLnTx/>
              <a:uFillTx/>
              <a:latin typeface="Fira"/>
              <a:ea typeface="+mn-ea"/>
              <a:cs typeface="+mn-cs"/>
            </a:endParaRPr>
          </a:p>
        </p:txBody>
      </p:sp>
    </p:spTree>
    <p:extLst>
      <p:ext uri="{BB962C8B-B14F-4D97-AF65-F5344CB8AC3E}">
        <p14:creationId xmlns:p14="http://schemas.microsoft.com/office/powerpoint/2010/main" val="3285003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06733E8-BA60-4EDC-A612-1DA392F8C0D7}"/>
              </a:ext>
            </a:extLst>
          </p:cNvPr>
          <p:cNvSpPr/>
          <p:nvPr/>
        </p:nvSpPr>
        <p:spPr>
          <a:xfrm>
            <a:off x="8181" y="129"/>
            <a:ext cx="4893554" cy="6858000"/>
          </a:xfrm>
          <a:prstGeom prst="rect">
            <a:avLst/>
          </a:prstGeom>
          <a:solidFill>
            <a:srgbClr val="373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9946AD0F-EA1A-4091-B2D5-07B4117FB622}"/>
              </a:ext>
            </a:extLst>
          </p:cNvPr>
          <p:cNvPicPr>
            <a:picLocks noChangeAspect="1"/>
          </p:cNvPicPr>
          <p:nvPr/>
        </p:nvPicPr>
        <p:blipFill rotWithShape="1">
          <a:blip r:embed="rId3">
            <a:extLst>
              <a:ext uri="{28A0092B-C50C-407E-A947-70E740481C1C}">
                <a14:useLocalDpi xmlns:a14="http://schemas.microsoft.com/office/drawing/2010/main" val="0"/>
              </a:ext>
            </a:extLst>
          </a:blip>
          <a:srcRect l="38242" t="11290" r="8425" b="12708"/>
          <a:stretch/>
        </p:blipFill>
        <p:spPr>
          <a:xfrm>
            <a:off x="9536" y="129"/>
            <a:ext cx="4886688" cy="6869363"/>
          </a:xfrm>
          <a:prstGeom prst="rect">
            <a:avLst/>
          </a:prstGeom>
        </p:spPr>
      </p:pic>
      <p:pic>
        <p:nvPicPr>
          <p:cNvPr id="29" name="Image 28">
            <a:extLst>
              <a:ext uri="{FF2B5EF4-FFF2-40B4-BE49-F238E27FC236}">
                <a16:creationId xmlns:a16="http://schemas.microsoft.com/office/drawing/2014/main" id="{971D820D-9A71-493E-B584-942E543FC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87" y="128"/>
            <a:ext cx="2381250" cy="792956"/>
          </a:xfrm>
          <a:prstGeom prst="rect">
            <a:avLst/>
          </a:prstGeom>
        </p:spPr>
      </p:pic>
      <p:sp>
        <p:nvSpPr>
          <p:cNvPr id="28" name="Titre 1">
            <a:extLst>
              <a:ext uri="{FF2B5EF4-FFF2-40B4-BE49-F238E27FC236}">
                <a16:creationId xmlns:a16="http://schemas.microsoft.com/office/drawing/2014/main" id="{2EC31072-7A87-461D-8BE6-D3FCE7ECD5F5}"/>
              </a:ext>
            </a:extLst>
          </p:cNvPr>
          <p:cNvSpPr>
            <a:spLocks noGrp="1"/>
          </p:cNvSpPr>
          <p:nvPr>
            <p:ph type="title"/>
          </p:nvPr>
        </p:nvSpPr>
        <p:spPr>
          <a:xfrm>
            <a:off x="8181" y="1687004"/>
            <a:ext cx="4071937" cy="3483991"/>
          </a:xfrm>
        </p:spPr>
        <p:txBody>
          <a:bodyPr>
            <a:noAutofit/>
          </a:bodyPr>
          <a:lstStyle/>
          <a:p>
            <a:pPr algn="ctr"/>
            <a:r>
              <a:rPr lang="fr-FR" b="1" dirty="0"/>
              <a:t>Un vrai sujet pour </a:t>
            </a:r>
            <a:br>
              <a:rPr lang="fr-FR" b="1" dirty="0"/>
            </a:br>
            <a:r>
              <a:rPr lang="fr-FR" b="1" dirty="0"/>
              <a:t>les années futures</a:t>
            </a:r>
            <a:endParaRPr lang="fr-FR" sz="3200" b="1" dirty="0">
              <a:solidFill>
                <a:schemeClr val="bg1"/>
              </a:solidFill>
            </a:endParaRPr>
          </a:p>
        </p:txBody>
      </p:sp>
      <p:sp>
        <p:nvSpPr>
          <p:cNvPr id="30" name="ZoneTexte 29">
            <a:extLst>
              <a:ext uri="{FF2B5EF4-FFF2-40B4-BE49-F238E27FC236}">
                <a16:creationId xmlns:a16="http://schemas.microsoft.com/office/drawing/2014/main" id="{9604E31A-1C38-48E9-A34C-D43C57B3058B}"/>
              </a:ext>
            </a:extLst>
          </p:cNvPr>
          <p:cNvSpPr txBox="1"/>
          <p:nvPr/>
        </p:nvSpPr>
        <p:spPr>
          <a:xfrm>
            <a:off x="5050787" y="1190560"/>
            <a:ext cx="6942212" cy="5509200"/>
          </a:xfrm>
          <a:prstGeom prst="rect">
            <a:avLst/>
          </a:prstGeom>
          <a:noFill/>
        </p:spPr>
        <p:txBody>
          <a:bodyPr wrap="square">
            <a:spAutoFit/>
          </a:bodyPr>
          <a:lstStyle/>
          <a:p>
            <a:pPr marL="0" indent="0">
              <a:buSzPct val="100000"/>
              <a:buNone/>
            </a:pPr>
            <a:r>
              <a:rPr lang="fr-FR" sz="3200" dirty="0">
                <a:effectLst/>
                <a:latin typeface="Fira"/>
                <a:ea typeface="Times New Roman" panose="02020603050405020304" pitchFamily="18" charset="0"/>
              </a:rPr>
              <a:t>Les promoteurs privés font 65% de la construction des logements sociaux</a:t>
            </a:r>
          </a:p>
          <a:p>
            <a:pPr marL="0" indent="0">
              <a:buSzPct val="100000"/>
              <a:buNone/>
            </a:pPr>
            <a:endParaRPr lang="fr-FR" sz="3200" dirty="0">
              <a:latin typeface="Fira"/>
              <a:ea typeface="Times New Roman" panose="02020603050405020304" pitchFamily="18" charset="0"/>
            </a:endParaRPr>
          </a:p>
          <a:p>
            <a:pPr marL="0" indent="0">
              <a:buSzPct val="100000"/>
              <a:buNone/>
            </a:pPr>
            <a:r>
              <a:rPr lang="fr-FR" sz="3200" dirty="0">
                <a:effectLst/>
                <a:latin typeface="Fira"/>
                <a:ea typeface="Times New Roman" panose="02020603050405020304" pitchFamily="18" charset="0"/>
              </a:rPr>
              <a:t>Les problèmes d’autorisations de construire que rencontrent les promoteurs devraient être réglés antérieurement par </a:t>
            </a:r>
            <a:r>
              <a:rPr lang="fr-FR" sz="3200">
                <a:effectLst/>
                <a:latin typeface="Fira"/>
                <a:ea typeface="Times New Roman" panose="02020603050405020304" pitchFamily="18" charset="0"/>
              </a:rPr>
              <a:t>les aménageurs</a:t>
            </a:r>
          </a:p>
          <a:p>
            <a:pPr marL="0" indent="0">
              <a:buSzPct val="100000"/>
              <a:buNone/>
            </a:pPr>
            <a:endParaRPr lang="fr-FR" sz="3200" dirty="0">
              <a:effectLst/>
              <a:latin typeface="Fira"/>
              <a:ea typeface="Times New Roman" panose="02020603050405020304" pitchFamily="18" charset="0"/>
            </a:endParaRPr>
          </a:p>
          <a:p>
            <a:pPr marL="0" indent="0">
              <a:buSzPct val="100000"/>
              <a:buNone/>
            </a:pPr>
            <a:r>
              <a:rPr lang="fr-FR" sz="3200" dirty="0">
                <a:effectLst/>
                <a:latin typeface="Fira"/>
                <a:ea typeface="Times New Roman" panose="02020603050405020304" pitchFamily="18" charset="0"/>
              </a:rPr>
              <a:t>La dynamique du locatif ne pourra pas s’entendre sans une vraie politique d’attractivité.</a:t>
            </a:r>
            <a:endParaRPr lang="fr-FR" sz="3200" i="0" u="none" strike="noStrike" baseline="0" dirty="0">
              <a:latin typeface="Fira"/>
            </a:endParaRPr>
          </a:p>
        </p:txBody>
      </p:sp>
    </p:spTree>
    <p:extLst>
      <p:ext uri="{BB962C8B-B14F-4D97-AF65-F5344CB8AC3E}">
        <p14:creationId xmlns:p14="http://schemas.microsoft.com/office/powerpoint/2010/main" val="215870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3918160" y="3136612"/>
            <a:ext cx="4355680" cy="584775"/>
          </a:xfrm>
          <a:prstGeom prst="rect">
            <a:avLst/>
          </a:prstGeom>
          <a:noFill/>
        </p:spPr>
        <p:txBody>
          <a:bodyPr wrap="none" rtlCol="0">
            <a:spAutoFit/>
          </a:bodyPr>
          <a:lstStyle/>
          <a:p>
            <a:pPr lvl="0"/>
            <a:r>
              <a:rPr lang="fr-FR" sz="3200" b="1" dirty="0">
                <a:effectLst/>
                <a:latin typeface="Alwyn" pitchFamily="2" charset="0"/>
                <a:ea typeface="Times New Roman" panose="02020603050405020304" pitchFamily="18" charset="0"/>
              </a:rPr>
              <a:t>Echanges avec le public</a:t>
            </a:r>
          </a:p>
        </p:txBody>
      </p:sp>
      <p:pic>
        <p:nvPicPr>
          <p:cNvPr id="4" name="Picture 2" descr="CERC BTP Martinique | Programme PACTE">
            <a:extLst>
              <a:ext uri="{FF2B5EF4-FFF2-40B4-BE49-F238E27FC236}">
                <a16:creationId xmlns:a16="http://schemas.microsoft.com/office/drawing/2014/main" id="{D5C086D7-4003-46E3-153C-341F0BA74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FC32B51F-78FB-AFB5-2807-D567C43A5BDF}"/>
              </a:ext>
            </a:extLst>
          </p:cNvPr>
          <p:cNvPicPr>
            <a:picLocks noChangeAspect="1"/>
          </p:cNvPicPr>
          <p:nvPr/>
        </p:nvPicPr>
        <p:blipFill>
          <a:blip r:embed="rId4"/>
          <a:stretch>
            <a:fillRect/>
          </a:stretch>
        </p:blipFill>
        <p:spPr>
          <a:xfrm>
            <a:off x="4325541" y="6024564"/>
            <a:ext cx="2083594" cy="833437"/>
          </a:xfrm>
          <a:prstGeom prst="rect">
            <a:avLst/>
          </a:prstGeom>
        </p:spPr>
      </p:pic>
      <p:pic>
        <p:nvPicPr>
          <p:cNvPr id="7" name="Image 6">
            <a:extLst>
              <a:ext uri="{FF2B5EF4-FFF2-40B4-BE49-F238E27FC236}">
                <a16:creationId xmlns:a16="http://schemas.microsoft.com/office/drawing/2014/main" id="{D13A18D8-F827-482B-1B85-41D08CA2F809}"/>
              </a:ext>
            </a:extLst>
          </p:cNvPr>
          <p:cNvPicPr>
            <a:picLocks noChangeAspect="1"/>
          </p:cNvPicPr>
          <p:nvPr/>
        </p:nvPicPr>
        <p:blipFill>
          <a:blip r:embed="rId5"/>
          <a:stretch>
            <a:fillRect/>
          </a:stretch>
        </p:blipFill>
        <p:spPr>
          <a:xfrm>
            <a:off x="4118768" y="966754"/>
            <a:ext cx="3954463" cy="4718083"/>
          </a:xfrm>
          <a:prstGeom prst="rect">
            <a:avLst/>
          </a:prstGeom>
        </p:spPr>
      </p:pic>
    </p:spTree>
    <p:extLst>
      <p:ext uri="{BB962C8B-B14F-4D97-AF65-F5344CB8AC3E}">
        <p14:creationId xmlns:p14="http://schemas.microsoft.com/office/powerpoint/2010/main" val="1609642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3" name="ZoneTexte 2">
            <a:extLst>
              <a:ext uri="{FF2B5EF4-FFF2-40B4-BE49-F238E27FC236}">
                <a16:creationId xmlns:a16="http://schemas.microsoft.com/office/drawing/2014/main" id="{E4AA1854-F4DD-0257-1EB6-0E29A6886997}"/>
              </a:ext>
            </a:extLst>
          </p:cNvPr>
          <p:cNvSpPr txBox="1"/>
          <p:nvPr/>
        </p:nvSpPr>
        <p:spPr>
          <a:xfrm>
            <a:off x="473369" y="1856935"/>
            <a:ext cx="11245262" cy="3847207"/>
          </a:xfrm>
          <a:prstGeom prst="rect">
            <a:avLst/>
          </a:prstGeom>
          <a:noFill/>
        </p:spPr>
        <p:txBody>
          <a:bodyPr wrap="square" rtlCol="0">
            <a:spAutoFit/>
          </a:bodyPr>
          <a:lstStyle/>
          <a:p>
            <a:pPr algn="ctr"/>
            <a:r>
              <a:rPr lang="fr-FR" sz="3200" b="1" dirty="0">
                <a:latin typeface="Alwyn" pitchFamily="2" charset="0"/>
                <a:ea typeface="Times New Roman" panose="02020603050405020304" pitchFamily="18" charset="0"/>
              </a:rPr>
              <a:t>CONCLUSIONS DES TRAVAUX (12h20 – 12h50):  </a:t>
            </a:r>
          </a:p>
          <a:p>
            <a:endParaRPr lang="fr-FR" sz="3200" b="1" dirty="0">
              <a:effectLst/>
              <a:latin typeface="Alwyn" pitchFamily="2" charset="0"/>
              <a:ea typeface="Times New Roman" panose="02020603050405020304" pitchFamily="18" charset="0"/>
            </a:endParaRPr>
          </a:p>
          <a:p>
            <a:pPr lvl="0"/>
            <a:r>
              <a:rPr lang="fr-FR" sz="2400" b="1" dirty="0">
                <a:effectLst/>
                <a:latin typeface="Alwyn" pitchFamily="2" charset="0"/>
                <a:ea typeface="Times New Roman" panose="02020603050405020304" pitchFamily="18" charset="0"/>
              </a:rPr>
              <a:t>Synthèse des travaux par </a:t>
            </a:r>
            <a:r>
              <a:rPr lang="fr-FR" sz="2400" b="1" u="sng" dirty="0">
                <a:solidFill>
                  <a:srgbClr val="0070C0"/>
                </a:solidFill>
                <a:effectLst/>
                <a:latin typeface="Alwyn" pitchFamily="2" charset="0"/>
                <a:ea typeface="Times New Roman" panose="02020603050405020304" pitchFamily="18" charset="0"/>
              </a:rPr>
              <a:t>Hervé MARITON</a:t>
            </a:r>
            <a:r>
              <a:rPr lang="fr-FR" sz="2400" b="1" dirty="0">
                <a:effectLst/>
                <a:latin typeface="Alwyn" pitchFamily="2" charset="0"/>
                <a:ea typeface="Times New Roman" panose="02020603050405020304" pitchFamily="18" charset="0"/>
              </a:rPr>
              <a:t>, ancien ministre, président de la FEDOM ;</a:t>
            </a:r>
          </a:p>
          <a:p>
            <a:pPr lvl="0"/>
            <a:endParaRPr lang="fr-FR" sz="2400" b="1" dirty="0">
              <a:effectLst/>
              <a:latin typeface="Alwyn" pitchFamily="2" charset="0"/>
              <a:ea typeface="Times New Roman" panose="02020603050405020304" pitchFamily="18" charset="0"/>
            </a:endParaRPr>
          </a:p>
          <a:p>
            <a:pPr lvl="0"/>
            <a:r>
              <a:rPr lang="fr-FR" sz="2400" b="1" dirty="0">
                <a:effectLst/>
                <a:latin typeface="Alwyn" pitchFamily="2" charset="0"/>
                <a:ea typeface="Times New Roman" panose="02020603050405020304" pitchFamily="18" charset="0"/>
              </a:rPr>
              <a:t>Intervention de </a:t>
            </a:r>
            <a:r>
              <a:rPr lang="fr-FR" sz="2400" b="1" u="sng" dirty="0">
                <a:solidFill>
                  <a:srgbClr val="0070C0"/>
                </a:solidFill>
                <a:effectLst/>
                <a:latin typeface="Alwyn" pitchFamily="2" charset="0"/>
                <a:ea typeface="Times New Roman" panose="02020603050405020304" pitchFamily="18" charset="0"/>
              </a:rPr>
              <a:t>Serge LETCHIMY</a:t>
            </a:r>
            <a:r>
              <a:rPr lang="fr-FR" sz="2400" b="1" dirty="0">
                <a:effectLst/>
                <a:latin typeface="Alwyn" pitchFamily="2" charset="0"/>
                <a:ea typeface="Times New Roman" panose="02020603050405020304" pitchFamily="18" charset="0"/>
              </a:rPr>
              <a:t>, président de la collectivité territoriale de Martinique ou de son représentant </a:t>
            </a:r>
            <a:r>
              <a:rPr lang="fr-FR" sz="2400" b="1" i="1" dirty="0">
                <a:effectLst/>
                <a:latin typeface="Alwyn" pitchFamily="2" charset="0"/>
                <a:ea typeface="Times New Roman" panose="02020603050405020304" pitchFamily="18" charset="0"/>
              </a:rPr>
              <a:t>(sous réserve);</a:t>
            </a:r>
          </a:p>
          <a:p>
            <a:pPr lvl="0"/>
            <a:endParaRPr lang="fr-FR" sz="2400" b="1" dirty="0">
              <a:effectLst/>
              <a:latin typeface="Alwyn" pitchFamily="2" charset="0"/>
              <a:ea typeface="Times New Roman" panose="02020603050405020304" pitchFamily="18" charset="0"/>
            </a:endParaRPr>
          </a:p>
          <a:p>
            <a:pPr lvl="0"/>
            <a:r>
              <a:rPr lang="fr-FR" sz="2400" b="1" dirty="0">
                <a:effectLst/>
                <a:latin typeface="Alwyn" pitchFamily="2" charset="0"/>
                <a:ea typeface="Times New Roman" panose="02020603050405020304" pitchFamily="18" charset="0"/>
              </a:rPr>
              <a:t>Clôture par </a:t>
            </a:r>
            <a:r>
              <a:rPr lang="fr-FR" sz="2400" b="1" u="sng" dirty="0">
                <a:solidFill>
                  <a:srgbClr val="0070C0"/>
                </a:solidFill>
                <a:effectLst/>
                <a:latin typeface="Alwyn" pitchFamily="2" charset="0"/>
                <a:ea typeface="Times New Roman" panose="02020603050405020304" pitchFamily="18" charset="0"/>
              </a:rPr>
              <a:t>Jean-Christophe BOUVIER</a:t>
            </a:r>
            <a:r>
              <a:rPr lang="fr-FR" sz="2400" b="1" dirty="0">
                <a:effectLst/>
                <a:latin typeface="Alwyn" pitchFamily="2" charset="0"/>
                <a:ea typeface="Times New Roman" panose="02020603050405020304" pitchFamily="18" charset="0"/>
              </a:rPr>
              <a:t>, préfet de Martinique </a:t>
            </a:r>
          </a:p>
          <a:p>
            <a:endParaRPr lang="fr-FR" sz="1800" b="1" dirty="0">
              <a:effectLst/>
              <a:latin typeface="Alwyn" pitchFamily="2" charset="0"/>
              <a:ea typeface="Times New Roman" panose="02020603050405020304" pitchFamily="18" charset="0"/>
            </a:endParaRPr>
          </a:p>
          <a:p>
            <a:endParaRPr lang="fr-FR" dirty="0"/>
          </a:p>
        </p:txBody>
      </p:sp>
      <p:pic>
        <p:nvPicPr>
          <p:cNvPr id="4" name="Picture 2" descr="CERC BTP Martinique | Programme PACTE">
            <a:extLst>
              <a:ext uri="{FF2B5EF4-FFF2-40B4-BE49-F238E27FC236}">
                <a16:creationId xmlns:a16="http://schemas.microsoft.com/office/drawing/2014/main" id="{15F0BC15-B7FF-EB1E-BDDE-408B4C793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1F192957-FDEE-53B7-CF99-446AFB867818}"/>
              </a:ext>
            </a:extLst>
          </p:cNvPr>
          <p:cNvPicPr>
            <a:picLocks noChangeAspect="1"/>
          </p:cNvPicPr>
          <p:nvPr/>
        </p:nvPicPr>
        <p:blipFill>
          <a:blip r:embed="rId4"/>
          <a:stretch>
            <a:fillRect/>
          </a:stretch>
        </p:blipFill>
        <p:spPr>
          <a:xfrm>
            <a:off x="4325541" y="6024564"/>
            <a:ext cx="2083594" cy="833437"/>
          </a:xfrm>
          <a:prstGeom prst="rect">
            <a:avLst/>
          </a:prstGeom>
        </p:spPr>
      </p:pic>
      <p:pic>
        <p:nvPicPr>
          <p:cNvPr id="7" name="Image 6">
            <a:extLst>
              <a:ext uri="{FF2B5EF4-FFF2-40B4-BE49-F238E27FC236}">
                <a16:creationId xmlns:a16="http://schemas.microsoft.com/office/drawing/2014/main" id="{B07E6F42-6745-B1C2-3173-8E75F6DC0DA5}"/>
              </a:ext>
            </a:extLst>
          </p:cNvPr>
          <p:cNvPicPr>
            <a:picLocks noChangeAspect="1"/>
          </p:cNvPicPr>
          <p:nvPr/>
        </p:nvPicPr>
        <p:blipFill>
          <a:blip r:embed="rId5"/>
          <a:stretch>
            <a:fillRect/>
          </a:stretch>
        </p:blipFill>
        <p:spPr>
          <a:xfrm>
            <a:off x="4118768" y="966754"/>
            <a:ext cx="3954463" cy="4718083"/>
          </a:xfrm>
          <a:prstGeom prst="rect">
            <a:avLst/>
          </a:prstGeom>
        </p:spPr>
      </p:pic>
    </p:spTree>
    <p:extLst>
      <p:ext uri="{BB962C8B-B14F-4D97-AF65-F5344CB8AC3E}">
        <p14:creationId xmlns:p14="http://schemas.microsoft.com/office/powerpoint/2010/main" val="289175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2" name="ZoneTexte 1">
            <a:extLst>
              <a:ext uri="{FF2B5EF4-FFF2-40B4-BE49-F238E27FC236}">
                <a16:creationId xmlns:a16="http://schemas.microsoft.com/office/drawing/2014/main" id="{529DA93A-5198-71D0-39ED-46E48A5E9154}"/>
              </a:ext>
            </a:extLst>
          </p:cNvPr>
          <p:cNvSpPr txBox="1"/>
          <p:nvPr/>
        </p:nvSpPr>
        <p:spPr>
          <a:xfrm>
            <a:off x="3918160" y="3136612"/>
            <a:ext cx="4355680" cy="584775"/>
          </a:xfrm>
          <a:prstGeom prst="rect">
            <a:avLst/>
          </a:prstGeom>
          <a:noFill/>
        </p:spPr>
        <p:txBody>
          <a:bodyPr wrap="none" rtlCol="0">
            <a:spAutoFit/>
          </a:bodyPr>
          <a:lstStyle/>
          <a:p>
            <a:pPr lvl="0"/>
            <a:r>
              <a:rPr lang="fr-FR" sz="3200" b="1" dirty="0">
                <a:effectLst/>
                <a:latin typeface="Alwyn" pitchFamily="2" charset="0"/>
                <a:ea typeface="Times New Roman" panose="02020603050405020304" pitchFamily="18" charset="0"/>
              </a:rPr>
              <a:t>Echanges avec le public</a:t>
            </a:r>
          </a:p>
        </p:txBody>
      </p:sp>
      <p:pic>
        <p:nvPicPr>
          <p:cNvPr id="4" name="Picture 2" descr="CERC BTP Martinique | Programme PACTE">
            <a:extLst>
              <a:ext uri="{FF2B5EF4-FFF2-40B4-BE49-F238E27FC236}">
                <a16:creationId xmlns:a16="http://schemas.microsoft.com/office/drawing/2014/main" id="{C5668CD3-D3E6-F312-6DB3-814260720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4716881D-A14B-D6C2-A829-7822AA83A81C}"/>
              </a:ext>
            </a:extLst>
          </p:cNvPr>
          <p:cNvPicPr>
            <a:picLocks noChangeAspect="1"/>
          </p:cNvPicPr>
          <p:nvPr/>
        </p:nvPicPr>
        <p:blipFill>
          <a:blip r:embed="rId4"/>
          <a:stretch>
            <a:fillRect/>
          </a:stretch>
        </p:blipFill>
        <p:spPr>
          <a:xfrm>
            <a:off x="4325541" y="6024564"/>
            <a:ext cx="2083594" cy="833437"/>
          </a:xfrm>
          <a:prstGeom prst="rect">
            <a:avLst/>
          </a:prstGeom>
        </p:spPr>
      </p:pic>
      <p:pic>
        <p:nvPicPr>
          <p:cNvPr id="7" name="Image 6">
            <a:extLst>
              <a:ext uri="{FF2B5EF4-FFF2-40B4-BE49-F238E27FC236}">
                <a16:creationId xmlns:a16="http://schemas.microsoft.com/office/drawing/2014/main" id="{EA24BF16-79D1-BB89-F09B-05251B389EC9}"/>
              </a:ext>
            </a:extLst>
          </p:cNvPr>
          <p:cNvPicPr>
            <a:picLocks noChangeAspect="1"/>
          </p:cNvPicPr>
          <p:nvPr/>
        </p:nvPicPr>
        <p:blipFill>
          <a:blip r:embed="rId5"/>
          <a:stretch>
            <a:fillRect/>
          </a:stretch>
        </p:blipFill>
        <p:spPr>
          <a:xfrm>
            <a:off x="4118768" y="966754"/>
            <a:ext cx="3954463" cy="4718083"/>
          </a:xfrm>
          <a:prstGeom prst="rect">
            <a:avLst/>
          </a:prstGeom>
        </p:spPr>
      </p:pic>
    </p:spTree>
    <p:extLst>
      <p:ext uri="{BB962C8B-B14F-4D97-AF65-F5344CB8AC3E}">
        <p14:creationId xmlns:p14="http://schemas.microsoft.com/office/powerpoint/2010/main" val="2975882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0" y="-2667000"/>
            <a:ext cx="6858000" cy="12192001"/>
          </a:xfrm>
          <a:prstGeom prst="rect">
            <a:avLst/>
          </a:prstGeom>
        </p:spPr>
      </p:pic>
      <p:sp>
        <p:nvSpPr>
          <p:cNvPr id="3" name="ZoneTexte 2">
            <a:extLst>
              <a:ext uri="{FF2B5EF4-FFF2-40B4-BE49-F238E27FC236}">
                <a16:creationId xmlns:a16="http://schemas.microsoft.com/office/drawing/2014/main" id="{E4AA1854-F4DD-0257-1EB6-0E29A6886997}"/>
              </a:ext>
            </a:extLst>
          </p:cNvPr>
          <p:cNvSpPr txBox="1"/>
          <p:nvPr/>
        </p:nvSpPr>
        <p:spPr>
          <a:xfrm>
            <a:off x="2147643" y="2505670"/>
            <a:ext cx="7641003" cy="2339102"/>
          </a:xfrm>
          <a:prstGeom prst="rect">
            <a:avLst/>
          </a:prstGeom>
          <a:noFill/>
        </p:spPr>
        <p:txBody>
          <a:bodyPr wrap="none" rtlCol="0">
            <a:spAutoFit/>
          </a:bodyPr>
          <a:lstStyle/>
          <a:p>
            <a:r>
              <a:rPr lang="fr-FR" sz="3200" b="1" dirty="0">
                <a:latin typeface="Alwyn" pitchFamily="2" charset="0"/>
                <a:ea typeface="Times New Roman" panose="02020603050405020304" pitchFamily="18" charset="0"/>
              </a:rPr>
              <a:t>2ème</a:t>
            </a:r>
            <a:r>
              <a:rPr lang="fr-FR" sz="3200" b="1" dirty="0">
                <a:effectLst/>
                <a:latin typeface="Alwyn" pitchFamily="2" charset="0"/>
                <a:ea typeface="Times New Roman" panose="02020603050405020304" pitchFamily="18" charset="0"/>
              </a:rPr>
              <a:t> TABLE RONDE (10h05 – 11h00) : </a:t>
            </a:r>
          </a:p>
          <a:p>
            <a:endParaRPr lang="fr-FR" sz="3200" b="1" dirty="0">
              <a:effectLst/>
              <a:latin typeface="Alwyn" pitchFamily="2" charset="0"/>
              <a:ea typeface="Times New Roman" panose="02020603050405020304" pitchFamily="18" charset="0"/>
            </a:endParaRPr>
          </a:p>
          <a:p>
            <a:r>
              <a:rPr lang="fr-FR" sz="3200" b="1" dirty="0">
                <a:solidFill>
                  <a:srgbClr val="0070C0"/>
                </a:solidFill>
                <a:effectLst/>
                <a:latin typeface="Alwyn" pitchFamily="2" charset="0"/>
                <a:ea typeface="Times New Roman" panose="02020603050405020304" pitchFamily="18" charset="0"/>
              </a:rPr>
              <a:t>Construire : quels produits et quelles règles </a:t>
            </a:r>
          </a:p>
          <a:p>
            <a:r>
              <a:rPr lang="fr-FR" sz="3200" b="1" dirty="0">
                <a:solidFill>
                  <a:srgbClr val="0070C0"/>
                </a:solidFill>
                <a:effectLst/>
                <a:latin typeface="Alwyn" pitchFamily="2" charset="0"/>
                <a:ea typeface="Times New Roman" panose="02020603050405020304" pitchFamily="18" charset="0"/>
              </a:rPr>
              <a:t>de l’art adaptés aux territoires ?</a:t>
            </a:r>
          </a:p>
          <a:p>
            <a:endParaRPr lang="fr-FR" dirty="0"/>
          </a:p>
        </p:txBody>
      </p:sp>
      <p:pic>
        <p:nvPicPr>
          <p:cNvPr id="4" name="Picture 2" descr="CERC BTP Martinique | Programme PACTE">
            <a:extLst>
              <a:ext uri="{FF2B5EF4-FFF2-40B4-BE49-F238E27FC236}">
                <a16:creationId xmlns:a16="http://schemas.microsoft.com/office/drawing/2014/main" id="{74EA4A57-309D-6D96-5305-B9511A0CD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03" y="6108578"/>
            <a:ext cx="1678928" cy="66540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Police, capture d’écran, logo&#10;&#10;Description générée automatiquement">
            <a:extLst>
              <a:ext uri="{FF2B5EF4-FFF2-40B4-BE49-F238E27FC236}">
                <a16:creationId xmlns:a16="http://schemas.microsoft.com/office/drawing/2014/main" id="{A4FC0E6A-9849-12C0-0B15-FB40D6B22484}"/>
              </a:ext>
            </a:extLst>
          </p:cNvPr>
          <p:cNvPicPr>
            <a:picLocks noChangeAspect="1"/>
          </p:cNvPicPr>
          <p:nvPr/>
        </p:nvPicPr>
        <p:blipFill>
          <a:blip r:embed="rId4"/>
          <a:stretch>
            <a:fillRect/>
          </a:stretch>
        </p:blipFill>
        <p:spPr>
          <a:xfrm>
            <a:off x="4325541" y="6024564"/>
            <a:ext cx="2083594" cy="833437"/>
          </a:xfrm>
          <a:prstGeom prst="rect">
            <a:avLst/>
          </a:prstGeom>
        </p:spPr>
      </p:pic>
    </p:spTree>
    <p:extLst>
      <p:ext uri="{BB962C8B-B14F-4D97-AF65-F5344CB8AC3E}">
        <p14:creationId xmlns:p14="http://schemas.microsoft.com/office/powerpoint/2010/main" val="3266804166"/>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KeBATI">
      <a:dk1>
        <a:srgbClr val="002F3B"/>
      </a:dk1>
      <a:lt1>
        <a:sysClr val="window" lastClr="FFFFFF"/>
      </a:lt1>
      <a:dk2>
        <a:srgbClr val="89DC65"/>
      </a:dk2>
      <a:lt2>
        <a:srgbClr val="E7E6E6"/>
      </a:lt2>
      <a:accent1>
        <a:srgbClr val="002F3B"/>
      </a:accent1>
      <a:accent2>
        <a:srgbClr val="73C6E4"/>
      </a:accent2>
      <a:accent3>
        <a:srgbClr val="F0EC73"/>
      </a:accent3>
      <a:accent4>
        <a:srgbClr val="89DC65"/>
      </a:accent4>
      <a:accent5>
        <a:srgbClr val="FFFFFF"/>
      </a:accent5>
      <a:accent6>
        <a:srgbClr val="002F3B"/>
      </a:accent6>
      <a:hlink>
        <a:srgbClr val="73C6E4"/>
      </a:hlink>
      <a:folHlink>
        <a:srgbClr val="73C6E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DC Habitat - Communication">
  <a:themeElements>
    <a:clrScheme name="CDC Habitat">
      <a:dk1>
        <a:srgbClr val="4B4B4B"/>
      </a:dk1>
      <a:lt1>
        <a:sysClr val="window" lastClr="FFFFFF"/>
      </a:lt1>
      <a:dk2>
        <a:srgbClr val="B0ABA8"/>
      </a:dk2>
      <a:lt2>
        <a:srgbClr val="E7E6E6"/>
      </a:lt2>
      <a:accent1>
        <a:srgbClr val="EF1928"/>
      </a:accent1>
      <a:accent2>
        <a:srgbClr val="C20E1A"/>
      </a:accent2>
      <a:accent3>
        <a:srgbClr val="51000B"/>
      </a:accent3>
      <a:accent4>
        <a:srgbClr val="5AC2D4"/>
      </a:accent4>
      <a:accent5>
        <a:srgbClr val="DDE5F0"/>
      </a:accent5>
      <a:accent6>
        <a:srgbClr val="FFA840"/>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ean Template.pptx" id="{0DDC065A-D8E3-4642-8EEA-8C292F0BFBD0}" vid="{0AA19595-A1EF-4012-BA00-14D3100C03A8}"/>
    </a:ext>
  </a:extLst>
</a:theme>
</file>

<file path=ppt/theme/theme8.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fb092e-2b6b-4703-bf80-a7556581affa" xsi:nil="true"/>
    <lcf76f155ced4ddcb4097134ff3c332f xmlns="8f684099-dbf1-4e88-b34f-f8b94a924ba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1B73159C58A5498961802845CF7041" ma:contentTypeVersion="15" ma:contentTypeDescription="Crée un document." ma:contentTypeScope="" ma:versionID="ed0c6fab57e8c2c475727cfb822f9766">
  <xsd:schema xmlns:xsd="http://www.w3.org/2001/XMLSchema" xmlns:xs="http://www.w3.org/2001/XMLSchema" xmlns:p="http://schemas.microsoft.com/office/2006/metadata/properties" xmlns:ns2="8f684099-dbf1-4e88-b34f-f8b94a924bae" xmlns:ns3="c2fb092e-2b6b-4703-bf80-a7556581affa" targetNamespace="http://schemas.microsoft.com/office/2006/metadata/properties" ma:root="true" ma:fieldsID="e7af44fa2b83c6708ae38d786a0aeedd" ns2:_="" ns3:_="">
    <xsd:import namespace="8f684099-dbf1-4e88-b34f-f8b94a924bae"/>
    <xsd:import namespace="c2fb092e-2b6b-4703-bf80-a7556581aff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84099-dbf1-4e88-b34f-f8b94a924ba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63e20171-3b2b-473d-8f1f-af062f494fc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fb092e-2b6b-4703-bf80-a7556581aff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eea63a0-179a-49f9-b69c-39416ca52fb9}" ma:internalName="TaxCatchAll" ma:showField="CatchAllData" ma:web="c2fb092e-2b6b-4703-bf80-a7556581aff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CB298E-67D0-40D9-9B85-90A21F68C786}">
  <ds:schemaRefs>
    <ds:schemaRef ds:uri="http://schemas.microsoft.com/office/2006/metadata/properties"/>
    <ds:schemaRef ds:uri="http://schemas.microsoft.com/office/infopath/2007/PartnerControls"/>
    <ds:schemaRef ds:uri="c2fb092e-2b6b-4703-bf80-a7556581affa"/>
    <ds:schemaRef ds:uri="8f684099-dbf1-4e88-b34f-f8b94a924bae"/>
  </ds:schemaRefs>
</ds:datastoreItem>
</file>

<file path=customXml/itemProps2.xml><?xml version="1.0" encoding="utf-8"?>
<ds:datastoreItem xmlns:ds="http://schemas.openxmlformats.org/officeDocument/2006/customXml" ds:itemID="{8858337F-8A97-4E8A-A203-5D9D22CB33A7}">
  <ds:schemaRefs>
    <ds:schemaRef ds:uri="http://schemas.microsoft.com/sharepoint/v3/contenttype/forms"/>
  </ds:schemaRefs>
</ds:datastoreItem>
</file>

<file path=customXml/itemProps3.xml><?xml version="1.0" encoding="utf-8"?>
<ds:datastoreItem xmlns:ds="http://schemas.openxmlformats.org/officeDocument/2006/customXml" ds:itemID="{54D89F67-84B7-403A-BEED-657C40F35A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684099-dbf1-4e88-b34f-f8b94a924bae"/>
    <ds:schemaRef ds:uri="c2fb092e-2b6b-4703-bf80-a7556581af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3650</Words>
  <Application>Microsoft Office PowerPoint</Application>
  <PresentationFormat>Grand écran</PresentationFormat>
  <Paragraphs>624</Paragraphs>
  <Slides>75</Slides>
  <Notes>16</Notes>
  <HiddenSlides>0</HiddenSlides>
  <MMClips>0</MMClips>
  <ScaleCrop>false</ScaleCrop>
  <HeadingPairs>
    <vt:vector size="8" baseType="variant">
      <vt:variant>
        <vt:lpstr>Polices utilisées</vt:lpstr>
      </vt:variant>
      <vt:variant>
        <vt:i4>20</vt:i4>
      </vt:variant>
      <vt:variant>
        <vt:lpstr>Thème</vt:lpstr>
      </vt:variant>
      <vt:variant>
        <vt:i4>8</vt:i4>
      </vt:variant>
      <vt:variant>
        <vt:lpstr>Serveurs OLE incorporés</vt:lpstr>
      </vt:variant>
      <vt:variant>
        <vt:i4>1</vt:i4>
      </vt:variant>
      <vt:variant>
        <vt:lpstr>Titres des diapositives</vt:lpstr>
      </vt:variant>
      <vt:variant>
        <vt:i4>75</vt:i4>
      </vt:variant>
    </vt:vector>
  </HeadingPairs>
  <TitlesOfParts>
    <vt:vector size="104" baseType="lpstr">
      <vt:lpstr>Meiryo</vt:lpstr>
      <vt:lpstr>Alexandria</vt:lpstr>
      <vt:lpstr>Alwyn</vt:lpstr>
      <vt:lpstr>Arial</vt:lpstr>
      <vt:lpstr>Arial MT</vt:lpstr>
      <vt:lpstr>Arial Narrow</vt:lpstr>
      <vt:lpstr>Arial Nova</vt:lpstr>
      <vt:lpstr>Arial Nova Cond</vt:lpstr>
      <vt:lpstr>Bradley Hand ITC</vt:lpstr>
      <vt:lpstr>Calibri</vt:lpstr>
      <vt:lpstr>Calibri Light</vt:lpstr>
      <vt:lpstr>Corbel</vt:lpstr>
      <vt:lpstr>Courier New</vt:lpstr>
      <vt:lpstr>Fira</vt:lpstr>
      <vt:lpstr>Jose Fernandez</vt:lpstr>
      <vt:lpstr>Lucida Sans Unicode</vt:lpstr>
      <vt:lpstr>Symbol</vt:lpstr>
      <vt:lpstr>Tahoma</vt:lpstr>
      <vt:lpstr>Times New Roman</vt:lpstr>
      <vt:lpstr>Wingdings</vt:lpstr>
      <vt:lpstr>ShojiVTI</vt:lpstr>
      <vt:lpstr>Thème Office</vt:lpstr>
      <vt:lpstr>1_Thème Office</vt:lpstr>
      <vt:lpstr>2_Thème Office</vt:lpstr>
      <vt:lpstr>Office Theme</vt:lpstr>
      <vt:lpstr>1_Office Theme</vt:lpstr>
      <vt:lpstr>1_CDC Habitat - Communication</vt:lpstr>
      <vt:lpstr>3_Thème Office</vt:lpstr>
      <vt:lpstr>Image bitmap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Spécificités Locales</vt:lpstr>
      <vt:lpstr>EMERWALL :</vt:lpstr>
      <vt:lpstr>ReXp et diﬀusion</vt:lpstr>
      <vt:lpstr>Présentation PowerPoint</vt:lpstr>
      <vt:lpstr>Construire en Martinique</vt:lpstr>
      <vt:lpstr>Confort thermique ( &amp; santé)</vt:lpstr>
      <vt:lpstr>Construire en Martinique</vt:lpstr>
      <vt:lpstr>Présentation PowerPoint</vt:lpstr>
      <vt:lpstr>Action « Plaidoyer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TYPOLOGIE DE LIVRABLES &amp; UTILITÉ POUR LA PRODUCTION ET LA RÉHABILITATION DE LOGEMENTS AUX ANTILLES</vt:lpstr>
      <vt:lpstr>Présentation PowerPoint</vt:lpstr>
      <vt:lpstr>SOURCING RÉGIONAL DE MATÉRIAUX DE CONSTRUCTION &amp; ÉQUIVALENCES DE NORMES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 LOGEMENT : les entreprises s’engagent</vt:lpstr>
      <vt:lpstr>Sommaire</vt:lpstr>
      <vt:lpstr>01</vt:lpstr>
      <vt:lpstr>Ligne Budgétaire Unique au niveau national et local</vt:lpstr>
      <vt:lpstr>Evolution de la Ligne Budgétaire Unique en Martinique</vt:lpstr>
      <vt:lpstr>02 Une LBU au rendez vous mais une sous consommation et une sous réalisation récurrente</vt:lpstr>
      <vt:lpstr>Dispositifs financés par la Ligne Budgétaire Unique</vt:lpstr>
      <vt:lpstr>Réalisation des opérations financées par la Ligne Budgétaire Unique</vt:lpstr>
      <vt:lpstr>03</vt:lpstr>
      <vt:lpstr>Des leviers de financement complémentaires ou récents</vt:lpstr>
      <vt:lpstr>Des leviers de financement complémentaires ou récents</vt:lpstr>
      <vt:lpstr>Présentation PowerPoint</vt:lpstr>
      <vt:lpstr>Présentation PowerPoint</vt:lpstr>
      <vt:lpstr>Présentation PowerPoint</vt:lpstr>
      <vt:lpstr>Séminaire FEDOM – CERC   Financer le logement, les défis d’un modèle à renouveler - Soutenir la construction et la rénovation</vt:lpstr>
      <vt:lpstr>Les chiffres clés sur le territoire</vt:lpstr>
      <vt:lpstr>Les chiffres clés du territoire</vt:lpstr>
      <vt:lpstr>02. Orientations stratégiques et objectifs de la SIMAR </vt:lpstr>
      <vt:lpstr>Les orientations stratégiques pour répondre aux principaux enjeux du Territoire</vt:lpstr>
      <vt:lpstr>03. Objectifs quantitatifs et qualitatifs sur la période de 2023 à 2027</vt:lpstr>
      <vt:lpstr>Objectifs transversaux sur le territoire </vt:lpstr>
      <vt:lpstr>Présentation PowerPoint</vt:lpstr>
      <vt:lpstr>04. Contexte, contraintes et moyens de la relance</vt:lpstr>
      <vt:lpstr>Présentation PowerPoint</vt:lpstr>
      <vt:lpstr>     … </vt:lpstr>
      <vt:lpstr>Présentation PowerPoint</vt:lpstr>
      <vt:lpstr>Présentation PowerPoint</vt:lpstr>
      <vt:lpstr>Un besoin de logements intermédiaires  pour les jeunes salariés </vt:lpstr>
      <vt:lpstr>Un besoin de logements intermédiaires  pour les salariés </vt:lpstr>
      <vt:lpstr>Un besoin de logements intermédiaires  pour les Séniors </vt:lpstr>
      <vt:lpstr>Le financement</vt:lpstr>
      <vt:lpstr>Le financement</vt:lpstr>
      <vt:lpstr>Le financement</vt:lpstr>
      <vt:lpstr>Un vrai sujet pour  les années futures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Youn Le Gall</dc:creator>
  <cp:lastModifiedBy>Melinda JERCO</cp:lastModifiedBy>
  <cp:revision>67</cp:revision>
  <dcterms:created xsi:type="dcterms:W3CDTF">2024-01-03T15:12:14Z</dcterms:created>
  <dcterms:modified xsi:type="dcterms:W3CDTF">2024-02-05T14:47:42Z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0x010100E81B73159C58A5498961802845CF7041</vt:lpwstr>
  </property>
  <property fmtid="{D5CDD505-2E9C-101B-9397-08002B2CF9AE}" pid="3" name="MediaServiceImageTags">
    <vt:lpwstr/>
  </property>
</Properties>
</file>